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x="18288000" cy="10287000"/>
  <p:notesSz cx="6858000" cy="9144000"/>
  <p:embeddedFontLst>
    <p:embeddedFont>
      <p:font typeface="Public Sans Bold" charset="1" panose="00000000000000000000"/>
      <p:regular r:id="rId33"/>
    </p:embeddedFont>
    <p:embeddedFont>
      <p:font typeface="Playfair Display" charset="1" panose="00000500000000000000"/>
      <p:regular r:id="rId34"/>
    </p:embeddedFont>
    <p:embeddedFont>
      <p:font typeface="Public Sans" charset="1" panose="00000000000000000000"/>
      <p:regular r:id="rId35"/>
    </p:embeddedFont>
    <p:embeddedFont>
      <p:font typeface="Playfair Display Italics" charset="1" panose="00000500000000000000"/>
      <p:regular r:id="rId36"/>
    </p:embeddedFont>
    <p:embeddedFont>
      <p:font typeface="Canva Sans Bold" charset="1" panose="020B0803030501040103"/>
      <p:regular r:id="rId37"/>
    </p:embeddedFont>
    <p:embeddedFont>
      <p:font typeface="Canva Sans Bold Italics" charset="1" panose="020B0803030501040103"/>
      <p:regular r:id="rId38"/>
    </p:embeddedFont>
    <p:embeddedFont>
      <p:font typeface="Canva Sans" charset="1" panose="020B0503030501040103"/>
      <p:regular r:id="rId39"/>
    </p:embeddedFont>
    <p:embeddedFont>
      <p:font typeface="Canva Sans Medium" charset="1" panose="020B0603030501040103"/>
      <p:regular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fonts/font33.fntdata" Type="http://schemas.openxmlformats.org/officeDocument/2006/relationships/font"/><Relationship Id="rId34" Target="fonts/font34.fntdata" Type="http://schemas.openxmlformats.org/officeDocument/2006/relationships/font"/><Relationship Id="rId35" Target="fonts/font35.fntdata" Type="http://schemas.openxmlformats.org/officeDocument/2006/relationships/font"/><Relationship Id="rId36" Target="fonts/font36.fntdata" Type="http://schemas.openxmlformats.org/officeDocument/2006/relationships/font"/><Relationship Id="rId37" Target="fonts/font37.fntdata" Type="http://schemas.openxmlformats.org/officeDocument/2006/relationships/font"/><Relationship Id="rId38" Target="fonts/font38.fntdata" Type="http://schemas.openxmlformats.org/officeDocument/2006/relationships/font"/><Relationship Id="rId39" Target="fonts/font39.fntdata" Type="http://schemas.openxmlformats.org/officeDocument/2006/relationships/font"/><Relationship Id="rId4" Target="theme/theme1.xml" Type="http://schemas.openxmlformats.org/officeDocument/2006/relationships/theme"/><Relationship Id="rId40" Target="fonts/font40.fntdata" Type="http://schemas.openxmlformats.org/officeDocument/2006/relationships/font"/><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7.png" Type="http://schemas.openxmlformats.org/officeDocument/2006/relationships/image"/><Relationship Id="rId4" Target="../media/image15.png" Type="http://schemas.openxmlformats.org/officeDocument/2006/relationships/image"/><Relationship Id="rId5" Target="../media/image16.png" Type="http://schemas.openxmlformats.org/officeDocument/2006/relationships/image"/><Relationship Id="rId6" Target="../media/image17.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7.png" Type="http://schemas.openxmlformats.org/officeDocument/2006/relationships/image"/><Relationship Id="rId4" Target="../media/image18.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7.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7.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7.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7.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7.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7.png" Type="http://schemas.openxmlformats.org/officeDocument/2006/relationships/image"/><Relationship Id="rId4" Target="https://www.rotary.org/en/our-programs/scholarships" TargetMode="External" Type="http://schemas.openxmlformats.org/officeDocument/2006/relationships/hyperlink"/><Relationship Id="rId5" Target="mailto:bill.payne10@gmail.com" TargetMode="External" Type="http://schemas.openxmlformats.org/officeDocument/2006/relationships/hyperlink"/><Relationship Id="rId6" Target="mailto:dgms2324@gmail.com" TargetMode="External" Type="http://schemas.openxmlformats.org/officeDocument/2006/relationships/hyperlink"/></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7.png" Type="http://schemas.openxmlformats.org/officeDocument/2006/relationships/image"/><Relationship Id="rId4" Target="../media/image19.jpeg" Type="http://schemas.openxmlformats.org/officeDocument/2006/relationships/image"/><Relationship Id="rId5" Target="../media/image20.png" Type="http://schemas.openxmlformats.org/officeDocument/2006/relationships/image"/><Relationship Id="rId6" Target="../media/image21.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google.com/search?q=Grant+Facilitation&amp;sca_esv=e2fb2748a0591637&amp;rlz=1C5CHFA_enUS963US964&amp;ei=REE7abrpFYfmkPIPjo7b0QQ&amp;ved=2ahUKEwjLu4-VyLaRAxXoKUQIHVraNK4QgK4QegQIAxAD&amp;uact=5&amp;oq=ROTARY+INTERNATIONAL+SERVICE+COMMITTEE&amp;gs_lp=Egxnd3Mtd2l6LXNlcnAiJlJPVEFSWSBJTlRFUk5BVElPTkFMIFNFUlZJQ0UgQ09NTUlUVEVFMgYQABgWGB4yBRAAGO8FMggQABiABBiiBDIIEAAYgAQYogQyCBAAGIAEGKIEMggQABiABBiiBEiljQFQ2RhYkYIBcAJ4AZABAJgBqgGgAcUfqgEFMjIuMTa4AQPIAQD4AQGYAiigAuUhwgIKEAAYsAMY1gQYR8ICCxAAGIAEGJECGIoFwgIFEC4YgATCAggQABiABBixA8ICCxAuGIAEGLEDGIMBwgIREC4YgAQYsQMY0QMYgwEYxwHCAg4QLhiABBixAxjRAxjHAcICCxAuGIAEGJECGIoFwgIREAAYgAQYsQMYgwEYigUYjQbCAhAQABiABBixAxiKBRgKGI0GwgIaEC4YgAQYkQIYigUYlwUY3AQY3gQY3wTYAQHCAggQLhiABBixA8ICChAAGIAEGEMYigXCAgsQABiABBixAxiDAcICBRAAGIAEwgIREC4YgAQYsQMY0QMYxwEYyQPCAg4QLhiABBiSAxjHARivAcICCxAuGIAEGNEDGMcBwgIdEC4YgAQYsQMY0QMYxwEYlwUY3AQY3gQY4ATYAQHCAggQABiiBBiJBcICCxAAGIAEGIYDGIoFwgIHEAAYgAQYDcICBhAAGA0YHpgDAIgGAZAGCLoGBggBEAEYFJIHBTIyLjE4oAfX7wKyBwUyMC4xOLgH2CHCBwgwLjIuMzcuMcgH0QGACAA&amp;sclient=gws-wiz-serp&amp;mstk=AUtExfC5btiFNPbgYWooxUWSLo4tdJuudyXoa7SfKtzNwcDWr9ijp-0i0SaI_9qgUdq25Z8z08n_TtjAW61TpyzhrTmwsWT6Jx6wPdmCbeiUS6CI0u-4elZOjM_7CrEgMdvWP_Wc8U1PrxIoGyug1Vf31oH0pMoweuIE1IvfRsCG0IWQHx-WaJ3AQht3Y9qae56v2Onb&amp;csui=3" TargetMode="External" Type="http://schemas.openxmlformats.org/officeDocument/2006/relationships/hyperlink"/><Relationship Id="rId11" Target="https://www.google.com/search?sca_esv=e2fb2748a0591637&amp;rlz=1C5CHFA_enUS963US964&amp;q=Community+economic+development&amp;sa=X&amp;sqi=2&amp;ved=2ahUKEwjTkLLkwraRAxXsJUQIHfvVCrUQxccNegUIogEQAw&amp;mstk=AUtExfDU_WZObnl9d34n5ScwqmMPupYx3uHMN-9MQxErfKi8a529o0mdEleMLSSpMmtjc51Nlegq_OEzkrCQ3erYJE7I2mz_0eIY-xcWLBIGl1rn5aMGJjhzdwTqN_kr16D8Wdy7nZs2PJgZhh22-S7v1oSL0L9Mb2iLxIP30ZlIbvRYhd5p6lewuxWjRrKu4P3EVpoJ&amp;csui=3" TargetMode="External" Type="http://schemas.openxmlformats.org/officeDocument/2006/relationships/hyperlink"/><Relationship Id="rId12" Target="https://www.google.com/search?sca_esv=e2fb2748a0591637&amp;rlz=1C5CHFA_enUS963US964&amp;q=Community+economic+development&amp;sa=X&amp;sqi=2&amp;ved=2ahUKEwjTkLLkwraRAxXsJUQIHfvVCrUQxccNegUIogEQAw&amp;mstk=AUtExfDU_WZObnl9d34n5ScwqmMPupYx3uHMN-9MQxErfKi8a529o0mdEleMLSSpMmtjc51Nlegq_OEzkrCQ3erYJE7I2mz_0eIY-xcWLBIGl1rn5aMGJjhzdwTqN_kr16D8Wdy7nZs2PJgZhh22-S7v1oSL0L9Mb2iLxIP30ZlIbvRYhd5p6lewuxWjRrKu4P3EVpoJ&amp;csui=3" TargetMode="External" Type="http://schemas.openxmlformats.org/officeDocument/2006/relationships/hyperlink"/><Relationship Id="rId13" Target="https://www.google.com/search?sca_esv=e2fb2748a0591637&amp;rlz=1C5CHFA_enUS963US964&amp;q=Community+economic+development&amp;sa=X&amp;sqi=2&amp;ved=2ahUKEwjTkLLkwraRAxXsJUQIHfvVCrUQxccNegUIogEQAw&amp;mstk=AUtExfDU_WZObnl9d34n5ScwqmMPupYx3uHMN-9MQxErfKi8a529o0mdEleMLSSpMmtjc51Nlegq_OEzkrCQ3erYJE7I2mz_0eIY-xcWLBIGl1rn5aMGJjhzdwTqN_kr16D8Wdy7nZs2PJgZhh22-S7v1oSL0L9Mb2iLxIP30ZlIbvRYhd5p6lewuxWjRrKu4P3EVpoJ&amp;csui=3" TargetMode="External" Type="http://schemas.openxmlformats.org/officeDocument/2006/relationships/hyperlink"/><Relationship Id="rId14" Target="https://www.google.com/search?sca_esv=e2fb2748a0591637&amp;rlz=1C5CHFA_enUS963US964&amp;q=Community+economic+development&amp;sa=X&amp;sqi=2&amp;ved=2ahUKEwjTkLLkwraRAxXsJUQIHfvVCrUQxccNegUIogEQAw&amp;mstk=AUtExfDU_WZObnl9d34n5ScwqmMPupYx3uHMN-9MQxErfKi8a529o0mdEleMLSSpMmtjc51Nlegq_OEzkrCQ3erYJE7I2mz_0eIY-xcWLBIGl1rn5aMGJjhzdwTqN_kr16D8Wdy7nZs2PJgZhh22-S7v1oSL0L9Mb2iLxIP30ZlIbvRYhd5p6lewuxWjRrKu4P3EVpoJ&amp;csui=3" TargetMode="External" Type="http://schemas.openxmlformats.org/officeDocument/2006/relationships/hyperlink"/><Relationship Id="rId15" Target="https://www.google.com/search?sca_esv=e2fb2748a0591637&amp;rlz=1C5CHFA_enUS963US964&amp;q=Community+economic+development&amp;sa=X&amp;sqi=2&amp;ved=2ahUKEwjTkLLkwraRAxXsJUQIHfvVCrUQxccNegUIogEQAw&amp;mstk=AUtExfDU_WZObnl9d34n5ScwqmMPupYx3uHMN-9MQxErfKi8a529o0mdEleMLSSpMmtjc51Nlegq_OEzkrCQ3erYJE7I2mz_0eIY-xcWLBIGl1rn5aMGJjhzdwTqN_kr16D8Wdy7nZs2PJgZhh22-S7v1oSL0L9Mb2iLxIP30ZlIbvRYhd5p6lewuxWjRrKu4P3EVpoJ&amp;csui=3" TargetMode="External" Type="http://schemas.openxmlformats.org/officeDocument/2006/relationships/hyperlink"/><Relationship Id="rId16" Target="https://www.google.com/search?sca_esv=e2fb2748a0591637&amp;rlz=1C5CHFA_enUS963US964&amp;q=Community+economic+development&amp;sa=X&amp;sqi=2&amp;ved=2ahUKEwjTkLLkwraRAxXsJUQIHfvVCrUQxccNegUIogEQAw&amp;mstk=AUtExfDU_WZObnl9d34n5ScwqmMPupYx3uHMN-9MQxErfKi8a529o0mdEleMLSSpMmtjc51Nlegq_OEzkrCQ3erYJE7I2mz_0eIY-xcWLBIGl1rn5aMGJjhzdwTqN_kr16D8Wdy7nZs2PJgZhh22-S7v1oSL0L9Mb2iLxIP30ZlIbvRYhd5p6lewuxWjRrKu4P3EVpoJ&amp;csui=3" TargetMode="External" Type="http://schemas.openxmlformats.org/officeDocument/2006/relationships/hyperlink"/><Relationship Id="rId17" Target="https://www.google.com/search?sca_esv=e2fb2748a0591637&amp;rlz=1C5CHFA_enUS963US964&amp;q=Community+economic+development&amp;sa=X&amp;sqi=2&amp;ved=2ahUKEwjTkLLkwraRAxXsJUQIHfvVCrUQxccNegUIogEQAw&amp;mstk=AUtExfDU_WZObnl9d34n5ScwqmMPupYx3uHMN-9MQxErfKi8a529o0mdEleMLSSpMmtjc51Nlegq_OEzkrCQ3erYJE7I2mz_0eIY-xcWLBIGl1rn5aMGJjhzdwTqN_kr16D8Wdy7nZs2PJgZhh22-S7v1oSL0L9Mb2iLxIP30ZlIbvRYhd5p6lewuxWjRrKu4P3EVpoJ&amp;csui=3" TargetMode="External" Type="http://schemas.openxmlformats.org/officeDocument/2006/relationships/hyperlink"/><Relationship Id="rId18" Target="https://www.google.com/search?sca_esv=e2fb2748a0591637&amp;rlz=1C5CHFA_enUS963US964&amp;q=Community+economic+development&amp;sa=X&amp;sqi=2&amp;ved=2ahUKEwjTkLLkwraRAxXsJUQIHfvVCrUQxccNegUIogEQAw&amp;mstk=AUtExfDU_WZObnl9d34n5ScwqmMPupYx3uHMN-9MQxErfKi8a529o0mdEleMLSSpMmtjc51Nlegq_OEzkrCQ3erYJE7I2mz_0eIY-xcWLBIGl1rn5aMGJjhzdwTqN_kr16D8Wdy7nZs2PJgZhh22-S7v1oSL0L9Mb2iLxIP30ZlIbvRYhd5p6lewuxWjRrKu4P3EVpoJ&amp;csui=3" TargetMode="External" Type="http://schemas.openxmlformats.org/officeDocument/2006/relationships/hyperlink"/><Relationship Id="rId2" Target="../media/image8.png" Type="http://schemas.openxmlformats.org/officeDocument/2006/relationships/image"/><Relationship Id="rId3" Target="../media/image7.png" Type="http://schemas.openxmlformats.org/officeDocument/2006/relationships/image"/><Relationship Id="rId4" Target="https://www.google.com/search?sca_esv=e2fb2748a0591637&amp;rlz=1C5CHFA_enUS963US964&amp;q=Community+economic+development&amp;sa=X&amp;sqi=2&amp;ved=2ahUKEwjTkLLkwraRAxXsJUQIHfvVCrUQxccNegUIogEQAw&amp;mstk=AUtExfDU_WZObnl9d34n5ScwqmMPupYx3uHMN-9MQxErfKi8a529o0mdEleMLSSpMmtjc51Nlegq_OEzkrCQ3erYJE7I2mz_0eIY-xcWLBIGl1rn5aMGJjhzdwTqN_kr16D8Wdy7nZs2PJgZhh22-S7v1oSL0L9Mb2iLxIP30ZlIbvRYhd5p6lewuxWjRrKu4P3EVpoJ&amp;csui=3" TargetMode="External" Type="http://schemas.openxmlformats.org/officeDocument/2006/relationships/hyperlink"/><Relationship Id="rId5" Target="https://www.google.com/search?sca_esv=e2fb2748a0591637&amp;rlz=1C5CHFA_enUS963US964&amp;q=Community+economic+development&amp;sa=X&amp;sqi=2&amp;ved=2ahUKEwjTkLLkwraRAxXsJUQIHfvVCrUQxccNegUIogEQAw&amp;mstk=AUtExfDU_WZObnl9d34n5ScwqmMPupYx3uHMN-9MQxErfKi8a529o0mdEleMLSSpMmtjc51Nlegq_OEzkrCQ3erYJE7I2mz_0eIY-xcWLBIGl1rn5aMGJjhzdwTqN_kr16D8Wdy7nZs2PJgZhh22-S7v1oSL0L9Mb2iLxIP30ZlIbvRYhd5p6lewuxWjRrKu4P3EVpoJ&amp;csui=3" TargetMode="External" Type="http://schemas.openxmlformats.org/officeDocument/2006/relationships/hyperlink"/><Relationship Id="rId6" Target="https://www.google.com/search?sca_esv=e2fb2748a0591637&amp;rlz=1C5CHFA_enUS963US964&amp;q=Community+economic+development&amp;sa=X&amp;sqi=2&amp;ved=2ahUKEwjTkLLkwraRAxXsJUQIHfvVCrUQxccNegUIogEQAw&amp;mstk=AUtExfDU_WZObnl9d34n5ScwqmMPupYx3uHMN-9MQxErfKi8a529o0mdEleMLSSpMmtjc51Nlegq_OEzkrCQ3erYJE7I2mz_0eIY-xcWLBIGl1rn5aMGJjhzdwTqN_kr16D8Wdy7nZs2PJgZhh22-S7v1oSL0L9Mb2iLxIP30ZlIbvRYhd5p6lewuxWjRrKu4P3EVpoJ&amp;csui=3" TargetMode="External" Type="http://schemas.openxmlformats.org/officeDocument/2006/relationships/hyperlink"/><Relationship Id="rId7" Target="https://www.google.com/search?sca_esv=e2fb2748a0591637&amp;rlz=1C5CHFA_enUS963US964&amp;q=Community+economic+development&amp;sa=X&amp;sqi=2&amp;ved=2ahUKEwjTkLLkwraRAxXsJUQIHfvVCrUQxccNegUIogEQAw&amp;mstk=AUtExfDU_WZObnl9d34n5ScwqmMPupYx3uHMN-9MQxErfKi8a529o0mdEleMLSSpMmtjc51Nlegq_OEzkrCQ3erYJE7I2mz_0eIY-xcWLBIGl1rn5aMGJjhzdwTqN_kr16D8Wdy7nZs2PJgZhh22-S7v1oSL0L9Mb2iLxIP30ZlIbvRYhd5p6lewuxWjRrKu4P3EVpoJ&amp;csui=3" TargetMode="External" Type="http://schemas.openxmlformats.org/officeDocument/2006/relationships/hyperlink"/><Relationship Id="rId8" Target="https://www.google.com/search?sca_esv=e2fb2748a0591637&amp;rlz=1C5CHFA_enUS963US964&amp;q=Community+economic+development&amp;sa=X&amp;sqi=2&amp;ved=2ahUKEwjTkLLkwraRAxXsJUQIHfvVCrUQxccNegUIogEQAw&amp;mstk=AUtExfDU_WZObnl9d34n5ScwqmMPupYx3uHMN-9MQxErfKi8a529o0mdEleMLSSpMmtjc51Nlegq_OEzkrCQ3erYJE7I2mz_0eIY-xcWLBIGl1rn5aMGJjhzdwTqN_kr16D8Wdy7nZs2PJgZhh22-S7v1oSL0L9Mb2iLxIP30ZlIbvRYhd5p6lewuxWjRrKu4P3EVpoJ&amp;csui=3" TargetMode="External" Type="http://schemas.openxmlformats.org/officeDocument/2006/relationships/hyperlink"/><Relationship Id="rId9" Target="https://www.google.com/search?sca_esv=e2fb2748a0591637&amp;rlz=1C5CHFA_enUS963US964&amp;q=Community+economic+development&amp;sa=X&amp;sqi=2&amp;ved=2ahUKEwjTkLLkwraRAxXsJUQIHfvVCrUQxccNegUIogEQAw&amp;mstk=AUtExfDU_WZObnl9d34n5ScwqmMPupYx3uHMN-9MQxErfKi8a529o0mdEleMLSSpMmtjc51Nlegq_OEzkrCQ3erYJE7I2mz_0eIY-xcWLBIGl1rn5aMGJjhzdwTqN_kr16D8Wdy7nZs2PJgZhh22-S7v1oSL0L9Mb2iLxIP30ZlIbvRYhd5p6lewuxWjRrKu4P3EVpoJ&amp;csui=3"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1.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google.com/search?sca_esv=e2fb2748a0591637&amp;rlz=1C5CHFA_enUS963US964&amp;q=Community+economic+development&amp;sa=X&amp;sqi=2&amp;ved=2ahUKEwjTkLLkwraRAxXsJUQIHfvVCrUQxccNegUIogEQAw&amp;mstk=AUtExfDU_WZObnl9d34n5ScwqmMPupYx3uHMN-9MQxErfKi8a529o0mdEleMLSSpMmtjc51Nlegq_OEzkrCQ3erYJE7I2mz_0eIY-xcWLBIGl1rn5aMGJjhzdwTqN_kr16D8Wdy7nZs2PJgZhh22-S7v1oSL0L9Mb2iLxIP30ZlIbvRYhd5p6lewuxWjRrKu4P3EVpoJ&amp;csui=3" TargetMode="External" Type="http://schemas.openxmlformats.org/officeDocument/2006/relationships/hyperlink"/><Relationship Id="rId11" Target="https://www.google.com/search?sca_esv=e2fb2748a0591637&amp;rlz=1C5CHFA_enUS963US964&amp;q=Community+economic+development&amp;sa=X&amp;sqi=2&amp;ved=2ahUKEwjTkLLkwraRAxXsJUQIHfvVCrUQxccNegUIogEQAw&amp;mstk=AUtExfDU_WZObnl9d34n5ScwqmMPupYx3uHMN-9MQxErfKi8a529o0mdEleMLSSpMmtjc51Nlegq_OEzkrCQ3erYJE7I2mz_0eIY-xcWLBIGl1rn5aMGJjhzdwTqN_kr16D8Wdy7nZs2PJgZhh22-S7v1oSL0L9Mb2iLxIP30ZlIbvRYhd5p6lewuxWjRrKu4P3EVpoJ&amp;csui=3" TargetMode="External" Type="http://schemas.openxmlformats.org/officeDocument/2006/relationships/hyperlink"/><Relationship Id="rId12" Target="../media/image22.png" Type="http://schemas.openxmlformats.org/officeDocument/2006/relationships/image"/><Relationship Id="rId2" Target="../media/image8.png" Type="http://schemas.openxmlformats.org/officeDocument/2006/relationships/image"/><Relationship Id="rId3" Target="../media/image7.png" Type="http://schemas.openxmlformats.org/officeDocument/2006/relationships/image"/><Relationship Id="rId4" Target="https://www.google.com/search?sca_esv=e2fb2748a0591637&amp;rlz=1C5CHFA_enUS963US964&amp;q=Peacebuilding+and+conflict+prevention&amp;sa=X&amp;sqi=2&amp;ved=2ahUKEwjTkLLkwraRAxXsJUQIHfvVCrUQxccNegQINhAD&amp;mstk=AUtExfDU_WZObnl9d34n5ScwqmMPupYx3uHMN-9MQxErfKi8a529o0mdEleMLSSpMmtjc51Nlegq_OEzkrCQ3erYJE7I2mz_0eIY-xcWLBIGl1rn5aMGJjhzdwTqN_kr16D8Wdy7nZs2PJgZhh22-S7v1oSL0L9Mb2iLxIP30ZlIbvRYhd5p6lewuxWjRrKu4P3EVpoJ&amp;csui=3" TargetMode="External" Type="http://schemas.openxmlformats.org/officeDocument/2006/relationships/hyperlink"/><Relationship Id="rId5" Target="https://www.google.com/search?sca_esv=e2fb2748a0591637&amp;rlz=1C5CHFA_enUS963US964&amp;q=Disease+prevention+and+treatment&amp;sa=X&amp;sqi=2&amp;ved=2ahUKEwjTkLLkwraRAxXsJUQIHfvVCrUQxccNegUIpwEQAw&amp;mstk=AUtExfDU_WZObnl9d34n5ScwqmMPupYx3uHMN-9MQxErfKi8a529o0mdEleMLSSpMmtjc51Nlegq_OEzkrCQ3erYJE7I2mz_0eIY-xcWLBIGl1rn5aMGJjhzdwTqN_kr16D8Wdy7nZs2PJgZhh22-S7v1oSL0L9Mb2iLxIP30ZlIbvRYhd5p6lewuxWjRrKu4P3EVpoJ&amp;csui=3" TargetMode="External" Type="http://schemas.openxmlformats.org/officeDocument/2006/relationships/hyperlink"/><Relationship Id="rId6" Target="https://www.google.com/search?sca_esv=e2fb2748a0591637&amp;rlz=1C5CHFA_enUS963US964&amp;q=Disease+prevention+and+treatment&amp;sa=X&amp;sqi=2&amp;ved=2ahUKEwjTkLLkwraRAxXsJUQIHfvVCrUQxccNegUIpwEQAw&amp;mstk=AUtExfDU_WZObnl9d34n5ScwqmMPupYx3uHMN-9MQxErfKi8a529o0mdEleMLSSpMmtjc51Nlegq_OEzkrCQ3erYJE7I2mz_0eIY-xcWLBIGl1rn5aMGJjhzdwTqN_kr16D8Wdy7nZs2PJgZhh22-S7v1oSL0L9Mb2iLxIP30ZlIbvRYhd5p6lewuxWjRrKu4P3EVpoJ&amp;csui=3" TargetMode="External" Type="http://schemas.openxmlformats.org/officeDocument/2006/relationships/hyperlink"/><Relationship Id="rId7" Target="https://www.google.com/search?sca_esv=e2fb2748a0591637&amp;rlz=1C5CHFA_enUS963US964&amp;q=Disease+prevention+and+treatment&amp;sa=X&amp;sqi=2&amp;ved=2ahUKEwjTkLLkwraRAxXsJUQIHfvVCrUQxccNegUIpwEQAw&amp;mstk=AUtExfDU_WZObnl9d34n5ScwqmMPupYx3uHMN-9MQxErfKi8a529o0mdEleMLSSpMmtjc51Nlegq_OEzkrCQ3erYJE7I2mz_0eIY-xcWLBIGl1rn5aMGJjhzdwTqN_kr16D8Wdy7nZs2PJgZhh22-S7v1oSL0L9Mb2iLxIP30ZlIbvRYhd5p6lewuxWjRrKu4P3EVpoJ&amp;csui=3" TargetMode="External" Type="http://schemas.openxmlformats.org/officeDocument/2006/relationships/hyperlink"/><Relationship Id="rId8" Target="https://www.google.com/search?sca_esv=e2fb2748a0591637&amp;rlz=1C5CHFA_enUS963US964&amp;q=Maternal+and+child+health&amp;sa=X&amp;sqi=2&amp;ved=2ahUKEwjTkLLkwraRAxXsJUQIHfvVCrUQxccNegUIqQEQAw&amp;mstk=AUtExfDU_WZObnl9d34n5ScwqmMPupYx3uHMN-9MQxErfKi8a529o0mdEleMLSSpMmtjc51Nlegq_OEzkrCQ3erYJE7I2mz_0eIY-xcWLBIGl1rn5aMGJjhzdwTqN_kr16D8Wdy7nZs2PJgZhh22-S7v1oSL0L9Mb2iLxIP30ZlIbvRYhd5p6lewuxWjRrKu4P3EVpoJ&amp;csui=3" TargetMode="External" Type="http://schemas.openxmlformats.org/officeDocument/2006/relationships/hyperlink"/><Relationship Id="rId9" Target="https://www.google.com/search?sca_esv=e2fb2748a0591637&amp;rlz=1C5CHFA_enUS963US964&amp;q=Basic+education+and+literacy&amp;sa=X&amp;sqi=2&amp;ved=2ahUKEwjTkLLkwraRAxXsJUQIHfvVCrUQxccNegUIoAEQAw&amp;mstk=AUtExfDU_WZObnl9d34n5ScwqmMPupYx3uHMN-9MQxErfKi8a529o0mdEleMLSSpMmtjc51Nlegq_OEzkrCQ3erYJE7I2mz_0eIY-xcWLBIGl1rn5aMGJjhzdwTqN_kr16D8Wdy7nZs2PJgZhh22-S7v1oSL0L9Mb2iLxIP30ZlIbvRYhd5p6lewuxWjRrKu4P3EVpoJ&amp;csui=3" TargetMode="External" Type="http://schemas.openxmlformats.org/officeDocument/2006/relationships/hyperlink"/></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google.com/search?sca_esv=e2fb2748a0591637&amp;rlz=1C5CHFA_enUS963US964&amp;q=Community+economic+development&amp;sa=X&amp;sqi=2&amp;ved=2ahUKEwjTkLLkwraRAxXsJUQIHfvVCrUQxccNegUIogEQAw&amp;mstk=AUtExfDU_WZObnl9d34n5ScwqmMPupYx3uHMN-9MQxErfKi8a529o0mdEleMLSSpMmtjc51Nlegq_OEzkrCQ3erYJE7I2mz_0eIY-xcWLBIGl1rn5aMGJjhzdwTqN_kr16D8Wdy7nZs2PJgZhh22-S7v1oSL0L9Mb2iLxIP30ZlIbvRYhd5p6lewuxWjRrKu4P3EVpoJ&amp;csui=3" TargetMode="External" Type="http://schemas.openxmlformats.org/officeDocument/2006/relationships/hyperlink"/><Relationship Id="rId11" Target="https://www.google.com/search?sca_esv=e2fb2748a0591637&amp;rlz=1C5CHFA_enUS963US964&amp;q=Community+economic+development&amp;sa=X&amp;sqi=2&amp;ved=2ahUKEwjTkLLkwraRAxXsJUQIHfvVCrUQxccNegUIogEQAw&amp;mstk=AUtExfDU_WZObnl9d34n5ScwqmMPupYx3uHMN-9MQxErfKi8a529o0mdEleMLSSpMmtjc51Nlegq_OEzkrCQ3erYJE7I2mz_0eIY-xcWLBIGl1rn5aMGJjhzdwTqN_kr16D8Wdy7nZs2PJgZhh22-S7v1oSL0L9Mb2iLxIP30ZlIbvRYhd5p6lewuxWjRrKu4P3EVpoJ&amp;csui=3" TargetMode="External" Type="http://schemas.openxmlformats.org/officeDocument/2006/relationships/hyperlink"/><Relationship Id="rId12" Target="https://www.google.com/search?sca_esv=e2fb2748a0591637&amp;rlz=1C5CHFA_enUS963US964&amp;q=Community+economic+development&amp;sa=X&amp;sqi=2&amp;ved=2ahUKEwjTkLLkwraRAxXsJUQIHfvVCrUQxccNegUIogEQAw&amp;mstk=AUtExfDU_WZObnl9d34n5ScwqmMPupYx3uHMN-9MQxErfKi8a529o0mdEleMLSSpMmtjc51Nlegq_OEzkrCQ3erYJE7I2mz_0eIY-xcWLBIGl1rn5aMGJjhzdwTqN_kr16D8Wdy7nZs2PJgZhh22-S7v1oSL0L9Mb2iLxIP30ZlIbvRYhd5p6lewuxWjRrKu4P3EVpoJ&amp;csui=3" TargetMode="External" Type="http://schemas.openxmlformats.org/officeDocument/2006/relationships/hyperlink"/><Relationship Id="rId13" Target="https://www.google.com/search?sca_esv=e2fb2748a0591637&amp;rlz=1C5CHFA_enUS963US964&amp;q=Community+economic+development&amp;sa=X&amp;sqi=2&amp;ved=2ahUKEwjTkLLkwraRAxXsJUQIHfvVCrUQxccNegUIogEQAw&amp;mstk=AUtExfDU_WZObnl9d34n5ScwqmMPupYx3uHMN-9MQxErfKi8a529o0mdEleMLSSpMmtjc51Nlegq_OEzkrCQ3erYJE7I2mz_0eIY-xcWLBIGl1rn5aMGJjhzdwTqN_kr16D8Wdy7nZs2PJgZhh22-S7v1oSL0L9Mb2iLxIP30ZlIbvRYhd5p6lewuxWjRrKu4P3EVpoJ&amp;csui=3" TargetMode="External" Type="http://schemas.openxmlformats.org/officeDocument/2006/relationships/hyperlink"/><Relationship Id="rId14" Target="https://www.google.com/search?sca_esv=e2fb2748a0591637&amp;rlz=1C5CHFA_enUS963US964&amp;q=Community+economic+development&amp;sa=X&amp;sqi=2&amp;ved=2ahUKEwjTkLLkwraRAxXsJUQIHfvVCrUQxccNegUIogEQAw&amp;mstk=AUtExfDU_WZObnl9d34n5ScwqmMPupYx3uHMN-9MQxErfKi8a529o0mdEleMLSSpMmtjc51Nlegq_OEzkrCQ3erYJE7I2mz_0eIY-xcWLBIGl1rn5aMGJjhzdwTqN_kr16D8Wdy7nZs2PJgZhh22-S7v1oSL0L9Mb2iLxIP30ZlIbvRYhd5p6lewuxWjRrKu4P3EVpoJ&amp;csui=3" TargetMode="External" Type="http://schemas.openxmlformats.org/officeDocument/2006/relationships/hyperlink"/><Relationship Id="rId2" Target="../media/image8.png" Type="http://schemas.openxmlformats.org/officeDocument/2006/relationships/image"/><Relationship Id="rId3" Target="../media/image7.png" Type="http://schemas.openxmlformats.org/officeDocument/2006/relationships/image"/><Relationship Id="rId4" Target="https://www.google.com/search?sca_esv=e2fb2748a0591637&amp;rlz=1C5CHFA_enUS963US964&amp;q=Peacebuilding+and+conflict+prevention&amp;sa=X&amp;sqi=2&amp;ved=2ahUKEwjTkLLkwraRAxXsJUQIHfvVCrUQxccNegQINhAD&amp;mstk=AUtExfDU_WZObnl9d34n5ScwqmMPupYx3uHMN-9MQxErfKi8a529o0mdEleMLSSpMmtjc51Nlegq_OEzkrCQ3erYJE7I2mz_0eIY-xcWLBIGl1rn5aMGJjhzdwTqN_kr16D8Wdy7nZs2PJgZhh22-S7v1oSL0L9Mb2iLxIP30ZlIbvRYhd5p6lewuxWjRrKu4P3EVpoJ&amp;csui=3" TargetMode="External" Type="http://schemas.openxmlformats.org/officeDocument/2006/relationships/hyperlink"/><Relationship Id="rId5" Target="https://www.google.com/search?sca_esv=e2fb2748a0591637&amp;rlz=1C5CHFA_enUS963US964&amp;q=Peacebuilding+and+conflict+prevention&amp;sa=X&amp;sqi=2&amp;ved=2ahUKEwjTkLLkwraRAxXsJUQIHfvVCrUQxccNegQINhAD&amp;mstk=AUtExfDU_WZObnl9d34n5ScwqmMPupYx3uHMN-9MQxErfKi8a529o0mdEleMLSSpMmtjc51Nlegq_OEzkrCQ3erYJE7I2mz_0eIY-xcWLBIGl1rn5aMGJjhzdwTqN_kr16D8Wdy7nZs2PJgZhh22-S7v1oSL0L9Mb2iLxIP30ZlIbvRYhd5p6lewuxWjRrKu4P3EVpoJ&amp;csui=3" TargetMode="External" Type="http://schemas.openxmlformats.org/officeDocument/2006/relationships/hyperlink"/><Relationship Id="rId6" Target="https://www.google.com/search?sca_esv=e2fb2748a0591637&amp;rlz=1C5CHFA_enUS963US964&amp;q=Peacebuilding+and+conflict+prevention&amp;sa=X&amp;sqi=2&amp;ved=2ahUKEwjTkLLkwraRAxXsJUQIHfvVCrUQxccNegQINhAD&amp;mstk=AUtExfDU_WZObnl9d34n5ScwqmMPupYx3uHMN-9MQxErfKi8a529o0mdEleMLSSpMmtjc51Nlegq_OEzkrCQ3erYJE7I2mz_0eIY-xcWLBIGl1rn5aMGJjhzdwTqN_kr16D8Wdy7nZs2PJgZhh22-S7v1oSL0L9Mb2iLxIP30ZlIbvRYhd5p6lewuxWjRrKu4P3EVpoJ&amp;csui=3" TargetMode="External" Type="http://schemas.openxmlformats.org/officeDocument/2006/relationships/hyperlink"/><Relationship Id="rId7" Target="https://www.google.com/search?sca_esv=e2fb2748a0591637&amp;rlz=1C5CHFA_enUS963US964&amp;q=Community+economic+development&amp;sa=X&amp;sqi=2&amp;ved=2ahUKEwjTkLLkwraRAxXsJUQIHfvVCrUQxccNegUIogEQAw&amp;mstk=AUtExfDU_WZObnl9d34n5ScwqmMPupYx3uHMN-9MQxErfKi8a529o0mdEleMLSSpMmtjc51Nlegq_OEzkrCQ3erYJE7I2mz_0eIY-xcWLBIGl1rn5aMGJjhzdwTqN_kr16D8Wdy7nZs2PJgZhh22-S7v1oSL0L9Mb2iLxIP30ZlIbvRYhd5p6lewuxWjRrKu4P3EVpoJ&amp;csui=3" TargetMode="External" Type="http://schemas.openxmlformats.org/officeDocument/2006/relationships/hyperlink"/><Relationship Id="rId8" Target="https://www.google.com/search?sca_esv=e2fb2748a0591637&amp;rlz=1C5CHFA_enUS963US964&amp;q=Community+economic+development&amp;sa=X&amp;sqi=2&amp;ved=2ahUKEwjTkLLkwraRAxXsJUQIHfvVCrUQxccNegUIogEQAw&amp;mstk=AUtExfDU_WZObnl9d34n5ScwqmMPupYx3uHMN-9MQxErfKi8a529o0mdEleMLSSpMmtjc51Nlegq_OEzkrCQ3erYJE7I2mz_0eIY-xcWLBIGl1rn5aMGJjhzdwTqN_kr16D8Wdy7nZs2PJgZhh22-S7v1oSL0L9Mb2iLxIP30ZlIbvRYhd5p6lewuxWjRrKu4P3EVpoJ&amp;csui=3" TargetMode="External" Type="http://schemas.openxmlformats.org/officeDocument/2006/relationships/hyperlink"/><Relationship Id="rId9" Target="https://www.google.com/search?sca_esv=e2fb2748a0591637&amp;rlz=1C5CHFA_enUS963US964&amp;q=Community+economic+development&amp;sa=X&amp;sqi=2&amp;ved=2ahUKEwjTkLLkwraRAxXsJUQIHfvVCrUQxccNegUIogEQAw&amp;mstk=AUtExfDU_WZObnl9d34n5ScwqmMPupYx3uHMN-9MQxErfKi8a529o0mdEleMLSSpMmtjc51Nlegq_OEzkrCQ3erYJE7I2mz_0eIY-xcWLBIGl1rn5aMGJjhzdwTqN_kr16D8Wdy7nZs2PJgZhh22-S7v1oSL0L9Mb2iLxIP30ZlIbvRYhd5p6lewuxWjRrKu4P3EVpoJ&amp;csui=3" TargetMode="External" Type="http://schemas.openxmlformats.org/officeDocument/2006/relationships/hyperlink"/></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google.com/search?sca_esv=e2fb2748a0591637&amp;rlz=1C5CHFA_enUS963US964&amp;q=Community+economic+development&amp;sa=X&amp;sqi=2&amp;ved=2ahUKEwjTkLLkwraRAxXsJUQIHfvVCrUQxccNegUIogEQAw&amp;mstk=AUtExfDU_WZObnl9d34n5ScwqmMPupYx3uHMN-9MQxErfKi8a529o0mdEleMLSSpMmtjc51Nlegq_OEzkrCQ3erYJE7I2mz_0eIY-xcWLBIGl1rn5aMGJjhzdwTqN_kr16D8Wdy7nZs2PJgZhh22-S7v1oSL0L9Mb2iLxIP30ZlIbvRYhd5p6lewuxWjRrKu4P3EVpoJ&amp;csui=3" TargetMode="External" Type="http://schemas.openxmlformats.org/officeDocument/2006/relationships/hyperlink"/><Relationship Id="rId11" Target="https://www.google.com/search?sca_esv=e2fb2748a0591637&amp;rlz=1C5CHFA_enUS963US964&amp;q=Community+economic+development&amp;sa=X&amp;sqi=2&amp;ved=2ahUKEwjTkLLkwraRAxXsJUQIHfvVCrUQxccNegUIogEQAw&amp;mstk=AUtExfDU_WZObnl9d34n5ScwqmMPupYx3uHMN-9MQxErfKi8a529o0mdEleMLSSpMmtjc51Nlegq_OEzkrCQ3erYJE7I2mz_0eIY-xcWLBIGl1rn5aMGJjhzdwTqN_kr16D8Wdy7nZs2PJgZhh22-S7v1oSL0L9Mb2iLxIP30ZlIbvRYhd5p6lewuxWjRrKu4P3EVpoJ&amp;csui=3" TargetMode="External" Type="http://schemas.openxmlformats.org/officeDocument/2006/relationships/hyperlink"/><Relationship Id="rId12" Target="https://www.google.com/search?sca_esv=e2fb2748a0591637&amp;rlz=1C5CHFA_enUS963US964&amp;q=Community+economic+development&amp;sa=X&amp;sqi=2&amp;ved=2ahUKEwjTkLLkwraRAxXsJUQIHfvVCrUQxccNegUIogEQAw&amp;mstk=AUtExfDU_WZObnl9d34n5ScwqmMPupYx3uHMN-9MQxErfKi8a529o0mdEleMLSSpMmtjc51Nlegq_OEzkrCQ3erYJE7I2mz_0eIY-xcWLBIGl1rn5aMGJjhzdwTqN_kr16D8Wdy7nZs2PJgZhh22-S7v1oSL0L9Mb2iLxIP30ZlIbvRYhd5p6lewuxWjRrKu4P3EVpoJ&amp;csui=3" TargetMode="External" Type="http://schemas.openxmlformats.org/officeDocument/2006/relationships/hyperlink"/><Relationship Id="rId13" Target="https://www.google.com/search?sca_esv=e2fb2748a0591637&amp;rlz=1C5CHFA_enUS963US964&amp;q=Community+economic+development&amp;sa=X&amp;sqi=2&amp;ved=2ahUKEwjTkLLkwraRAxXsJUQIHfvVCrUQxccNegUIogEQAw&amp;mstk=AUtExfDU_WZObnl9d34n5ScwqmMPupYx3uHMN-9MQxErfKi8a529o0mdEleMLSSpMmtjc51Nlegq_OEzkrCQ3erYJE7I2mz_0eIY-xcWLBIGl1rn5aMGJjhzdwTqN_kr16D8Wdy7nZs2PJgZhh22-S7v1oSL0L9Mb2iLxIP30ZlIbvRYhd5p6lewuxWjRrKu4P3EVpoJ&amp;csui=3" TargetMode="External" Type="http://schemas.openxmlformats.org/officeDocument/2006/relationships/hyperlink"/><Relationship Id="rId14" Target="https://www.google.com/search?sca_esv=e2fb2748a0591637&amp;rlz=1C5CHFA_enUS963US964&amp;q=Community+economic+development&amp;sa=X&amp;sqi=2&amp;ved=2ahUKEwjTkLLkwraRAxXsJUQIHfvVCrUQxccNegUIogEQAw&amp;mstk=AUtExfDU_WZObnl9d34n5ScwqmMPupYx3uHMN-9MQxErfKi8a529o0mdEleMLSSpMmtjc51Nlegq_OEzkrCQ3erYJE7I2mz_0eIY-xcWLBIGl1rn5aMGJjhzdwTqN_kr16D8Wdy7nZs2PJgZhh22-S7v1oSL0L9Mb2iLxIP30ZlIbvRYhd5p6lewuxWjRrKu4P3EVpoJ&amp;csui=3" TargetMode="External" Type="http://schemas.openxmlformats.org/officeDocument/2006/relationships/hyperlink"/><Relationship Id="rId15" Target="https://www.google.com/search?sca_esv=e2fb2748a0591637&amp;rlz=1C5CHFA_enUS963US964&amp;q=Community+economic+development&amp;sa=X&amp;sqi=2&amp;ved=2ahUKEwjTkLLkwraRAxXsJUQIHfvVCrUQxccNegUIogEQAw&amp;mstk=AUtExfDU_WZObnl9d34n5ScwqmMPupYx3uHMN-9MQxErfKi8a529o0mdEleMLSSpMmtjc51Nlegq_OEzkrCQ3erYJE7I2mz_0eIY-xcWLBIGl1rn5aMGJjhzdwTqN_kr16D8Wdy7nZs2PJgZhh22-S7v1oSL0L9Mb2iLxIP30ZlIbvRYhd5p6lewuxWjRrKu4P3EVpoJ&amp;csui=3" TargetMode="External" Type="http://schemas.openxmlformats.org/officeDocument/2006/relationships/hyperlink"/><Relationship Id="rId16" Target="https://www.google.com/search?q=Global+Grants&amp;rlz=1C5CHFA_enUS963US964&amp;oq=how+to+give+to+the+rotary+Foundation%2F+&amp;gs_lcrp=EgZjaHJvbWUyBggAEEUYOTIICAEQABgWGB4yDQgCEAAYhgMYgAQYigUyBwgDEAAY7wUyBwgEEAAY7wUyCggFEAAYgAQYogQyCggGEAAYgAQYogTSAQkxMzg2MGowajSoAgGwAgHxBYkrwSf7mda28QWJK8En-5nWtg&amp;sourceid=chrome&amp;ie=UTF-8&amp;mstk=AUtExfC-neDYne2YAdycQL5i64I5hGo8Xmd-WQ5tfRgTFQ9anyyN0_wxk210H6t6xIEqW99AQPDwU0ZQoHX6coRjL7YWUJAYijQfiQTFqwKDh1-5s8fwQfGb7X85b6RLO7wQ4CUsodn6zLJHI0sACzhpQi0HWpDoq3l_vHIBlHTQmeu7IX7NiB4044zDy0SCBAE1ZlJV&amp;csui=3&amp;ved=2ahUKEwjAgMDly7aRAxWaM0QIHUHKFwwQgK4QegQIBxAC" TargetMode="External" Type="http://schemas.openxmlformats.org/officeDocument/2006/relationships/hyperlink"/><Relationship Id="rId17" Target="https://www.google.com/search?sca_esv=e2fb2748a0591637&amp;rlz=1C5CHFA_enUS963US964&amp;q=Community+economic+development&amp;sa=X&amp;sqi=2&amp;ved=2ahUKEwjTkLLkwraRAxXsJUQIHfvVCrUQxccNegUIogEQAw&amp;mstk=AUtExfDU_WZObnl9d34n5ScwqmMPupYx3uHMN-9MQxErfKi8a529o0mdEleMLSSpMmtjc51Nlegq_OEzkrCQ3erYJE7I2mz_0eIY-xcWLBIGl1rn5aMGJjhzdwTqN_kr16D8Wdy7nZs2PJgZhh22-S7v1oSL0L9Mb2iLxIP30ZlIbvRYhd5p6lewuxWjRrKu4P3EVpoJ&amp;csui=3" TargetMode="External" Type="http://schemas.openxmlformats.org/officeDocument/2006/relationships/hyperlink"/><Relationship Id="rId18" Target="https://www.google.com/search?q=Annual+Fund&amp;rlz=1C5CHFA_enUS963US964&amp;oq=how+to+give+to+the+rotary+Foundation%2F+&amp;gs_lcrp=EgZjaHJvbWUyBggAEEUYOTIICAEQABgWGB4yDQgCEAAYhgMYgAQYigUyBwgDEAAY7wUyBwgEEAAY7wUyCggFEAAYgAQYogQyCggGEAAYgAQYogTSAQkxMzg2MGowajSoAgGwAgHxBYkrwSf7mda28QWJK8En-5nWtg&amp;sourceid=chrome&amp;ie=UTF-8&amp;mstk=AUtExfC-neDYne2YAdycQL5i64I5hGo8Xmd-WQ5tfRgTFQ9anyyN0_wxk210H6t6xIEqW99AQPDwU0ZQoHX6coRjL7YWUJAYijQfiQTFqwKDh1-5s8fwQfGb7X85b6RLO7wQ4CUsodn6zLJHI0sACzhpQi0HWpDoq3l_vHIBlHTQmeu7IX7NiB4044zDy0SCBAE1ZlJV&amp;csui=3&amp;ved=2ahUKEwjAgMDly7aRAxWaM0QIHUHKFwwQgK4QegQIBRAB" TargetMode="External" Type="http://schemas.openxmlformats.org/officeDocument/2006/relationships/hyperlink"/><Relationship Id="rId19" Target="https://www.google.com/search?q=Annual+Fund&amp;rlz=1C5CHFA_enUS963US964&amp;oq=how+to+give+to+the+rotary+Foundation%2F+&amp;gs_lcrp=EgZjaHJvbWUyBggAEEUYOTIICAEQABgWGB4yDQgCEAAYhgMYgAQYigUyBwgDEAAY7wUyBwgEEAAY7wUyCggFEAAYgAQYogQyCggGEAAYgAQYogTSAQkxMzg2MGowajSoAgGwAgHxBYkrwSf7mda28QWJK8En-5nWtg&amp;sourceid=chrome&amp;ie=UTF-8&amp;mstk=AUtExfC-neDYne2YAdycQL5i64I5hGo8Xmd-WQ5tfRgTFQ9anyyN0_wxk210H6t6xIEqW99AQPDwU0ZQoHX6coRjL7YWUJAYijQfiQTFqwKDh1-5s8fwQfGb7X85b6RLO7wQ4CUsodn6zLJHI0sACzhpQi0HWpDoq3l_vHIBlHTQmeu7IX7NiB4044zDy0SCBAE1ZlJV&amp;csui=3&amp;ved=2ahUKEwjAgMDly7aRAxWaM0QIHUHKFwwQgK4QegQIBRAB" TargetMode="External" Type="http://schemas.openxmlformats.org/officeDocument/2006/relationships/hyperlink"/><Relationship Id="rId2" Target="../media/image8.png" Type="http://schemas.openxmlformats.org/officeDocument/2006/relationships/image"/><Relationship Id="rId20" Target="https://www.google.com/search?sca_esv=e2fb2748a0591637&amp;rlz=1C5CHFA_enUS963US964&amp;q=Community+economic+development&amp;sa=X&amp;sqi=2&amp;ved=2ahUKEwjTkLLkwraRAxXsJUQIHfvVCrUQxccNegUIogEQAw&amp;mstk=AUtExfDU_WZObnl9d34n5ScwqmMPupYx3uHMN-9MQxErfKi8a529o0mdEleMLSSpMmtjc51Nlegq_OEzkrCQ3erYJE7I2mz_0eIY-xcWLBIGl1rn5aMGJjhzdwTqN_kr16D8Wdy7nZs2PJgZhh22-S7v1oSL0L9Mb2iLxIP30ZlIbvRYhd5p6lewuxWjRrKu4P3EVpoJ&amp;csui=3" TargetMode="External" Type="http://schemas.openxmlformats.org/officeDocument/2006/relationships/hyperlink"/><Relationship Id="rId21" Target="https://www.google.com/search?sca_esv=e2fb2748a0591637&amp;rlz=1C5CHFA_enUS963US964&amp;q=Community+economic+development&amp;sa=X&amp;sqi=2&amp;ved=2ahUKEwjTkLLkwraRAxXsJUQIHfvVCrUQxccNegUIogEQAw&amp;mstk=AUtExfDU_WZObnl9d34n5ScwqmMPupYx3uHMN-9MQxErfKi8a529o0mdEleMLSSpMmtjc51Nlegq_OEzkrCQ3erYJE7I2mz_0eIY-xcWLBIGl1rn5aMGJjhzdwTqN_kr16D8Wdy7nZs2PJgZhh22-S7v1oSL0L9Mb2iLxIP30ZlIbvRYhd5p6lewuxWjRrKu4P3EVpoJ&amp;csui=3" TargetMode="External" Type="http://schemas.openxmlformats.org/officeDocument/2006/relationships/hyperlink"/><Relationship Id="rId22" Target="https://www.google.com/search?q=Endowment&amp;rlz=1C5CHFA_enUS963US964&amp;oq=how+to+give+to+the+rotary+Foundation%2F+&amp;gs_lcrp=EgZjaHJvbWUyBggAEEUYOTIICAEQABgWGB4yDQgCEAAYhgMYgAQYigUyBwgDEAAY7wUyBwgEEAAY7wUyCggFEAAYgAQYogQyCggGEAAYgAQYogTSAQkxMzg2MGowajSoAgGwAgHxBYkrwSf7mda28QWJK8En-5nWtg&amp;sourceid=chrome&amp;ie=UTF-8&amp;mstk=AUtExfC-neDYne2YAdycQL5i64I5hGo8Xmd-WQ5tfRgTFQ9anyyN0_wxk210H6t6xIEqW99AQPDwU0ZQoHX6coRjL7YWUJAYijQfiQTFqwKDh1-5s8fwQfGb7X85b6RLO7wQ4CUsodn6zLJHI0sACzhpQi0HWpDoq3l_vHIBlHTQmeu7IX7NiB4044zDy0SCBAE1ZlJV&amp;csui=3&amp;ved=2ahUKEwjAgMDly7aRAxWaM0QIHUHKFwwQgK4QegQIBRAD" TargetMode="External" Type="http://schemas.openxmlformats.org/officeDocument/2006/relationships/hyperlink"/><Relationship Id="rId23" Target="https://www.google.com/search?sca_esv=e2fb2748a0591637&amp;rlz=1C5CHFA_enUS963US964&amp;q=Community+economic+development&amp;sa=X&amp;sqi=2&amp;ved=2ahUKEwjTkLLkwraRAxXsJUQIHfvVCrUQxccNegUIogEQAw&amp;mstk=AUtExfDU_WZObnl9d34n5ScwqmMPupYx3uHMN-9MQxErfKi8a529o0mdEleMLSSpMmtjc51Nlegq_OEzkrCQ3erYJE7I2mz_0eIY-xcWLBIGl1rn5aMGJjhzdwTqN_kr16D8Wdy7nZs2PJgZhh22-S7v1oSL0L9Mb2iLxIP30ZlIbvRYhd5p6lewuxWjRrKu4P3EVpoJ&amp;csui=3" TargetMode="External" Type="http://schemas.openxmlformats.org/officeDocument/2006/relationships/hyperlink"/><Relationship Id="rId24" Target="https://www.google.com/search?sca_esv=e2fb2748a0591637&amp;rlz=1C5CHFA_enUS963US964&amp;q=Community+economic+development&amp;sa=X&amp;sqi=2&amp;ved=2ahUKEwjTkLLkwraRAxXsJUQIHfvVCrUQxccNegUIogEQAw&amp;mstk=AUtExfDU_WZObnl9d34n5ScwqmMPupYx3uHMN-9MQxErfKi8a529o0mdEleMLSSpMmtjc51Nlegq_OEzkrCQ3erYJE7I2mz_0eIY-xcWLBIGl1rn5aMGJjhzdwTqN_kr16D8Wdy7nZs2PJgZhh22-S7v1oSL0L9Mb2iLxIP30ZlIbvRYhd5p6lewuxWjRrKu4P3EVpoJ&amp;csui=3" TargetMode="External" Type="http://schemas.openxmlformats.org/officeDocument/2006/relationships/hyperlink"/><Relationship Id="rId25" Target="https://www.google.com/search?q=Planned+Giving&amp;rlz=1C5CHFA_enUS963US964&amp;oq=how+to+give+to+the+rotary+Foundation%2F+&amp;gs_lcrp=EgZjaHJvbWUyBggAEEUYOTIICAEQABgWGB4yDQgCEAAYhgMYgAQYigUyBwgDEAAY7wUyBwgEEAAY7wUyCggFEAAYgAQYogQyCggGEAAYgAQYogTSAQkxMzg2MGowajSoAgGwAgHxBYkrwSf7mda28QWJK8En-5nWtg&amp;sourceid=chrome&amp;ie=UTF-8&amp;mstk=AUtExfC-neDYne2YAdycQL5i64I5hGo8Xmd-WQ5tfRgTFQ9anyyN0_wxk210H6t6xIEqW99AQPDwU0ZQoHX6coRjL7YWUJAYijQfiQTFqwKDh1-5s8fwQfGb7X85b6RLO7wQ4CUsodn6zLJHI0sACzhpQi0HWpDoq3l_vHIBlHTQmeu7IX7NiB4044zDy0SCBAE1ZlJV&amp;csui=3&amp;ved=2ahUKEwjAgMDly7aRAxWaM0QIHUHKFwwQgK4QegQIBRAF" TargetMode="External" Type="http://schemas.openxmlformats.org/officeDocument/2006/relationships/hyperlink"/><Relationship Id="rId26" Target="https://www.google.com/search?sca_esv=e2fb2748a0591637&amp;rlz=1C5CHFA_enUS963US964&amp;q=Community+economic+development&amp;sa=X&amp;sqi=2&amp;ved=2ahUKEwjTkLLkwraRAxXsJUQIHfvVCrUQxccNegUIogEQAw&amp;mstk=AUtExfDU_WZObnl9d34n5ScwqmMPupYx3uHMN-9MQxErfKi8a529o0mdEleMLSSpMmtjc51Nlegq_OEzkrCQ3erYJE7I2mz_0eIY-xcWLBIGl1rn5aMGJjhzdwTqN_kr16D8Wdy7nZs2PJgZhh22-S7v1oSL0L9Mb2iLxIP30ZlIbvRYhd5p6lewuxWjRrKu4P3EVpoJ&amp;csui=3" TargetMode="External" Type="http://schemas.openxmlformats.org/officeDocument/2006/relationships/hyperlink"/><Relationship Id="rId27" Target="https://www.google.com/search?sca_esv=e2fb2748a0591637&amp;rlz=1C5CHFA_enUS963US964&amp;q=Community+economic+development&amp;sa=X&amp;sqi=2&amp;ved=2ahUKEwjTkLLkwraRAxXsJUQIHfvVCrUQxccNegUIogEQAw&amp;mstk=AUtExfDU_WZObnl9d34n5ScwqmMPupYx3uHMN-9MQxErfKi8a529o0mdEleMLSSpMmtjc51Nlegq_OEzkrCQ3erYJE7I2mz_0eIY-xcWLBIGl1rn5aMGJjhzdwTqN_kr16D8Wdy7nZs2PJgZhh22-S7v1oSL0L9Mb2iLxIP30ZlIbvRYhd5p6lewuxWjRrKu4P3EVpoJ&amp;csui=3" TargetMode="External" Type="http://schemas.openxmlformats.org/officeDocument/2006/relationships/hyperlink"/><Relationship Id="rId28" Target="https://www.google.com/search?sca_esv=e2fb2748a0591637&amp;rlz=1C5CHFA_enUS963US964&amp;q=Community+economic+development&amp;sa=X&amp;sqi=2&amp;ved=2ahUKEwjTkLLkwraRAxXsJUQIHfvVCrUQxccNegUIogEQAw&amp;mstk=AUtExfDU_WZObnl9d34n5ScwqmMPupYx3uHMN-9MQxErfKi8a529o0mdEleMLSSpMmtjc51Nlegq_OEzkrCQ3erYJE7I2mz_0eIY-xcWLBIGl1rn5aMGJjhzdwTqN_kr16D8Wdy7nZs2PJgZhh22-S7v1oSL0L9Mb2iLxIP30ZlIbvRYhd5p6lewuxWjRrKu4P3EVpoJ&amp;csui=3" TargetMode="External" Type="http://schemas.openxmlformats.org/officeDocument/2006/relationships/hyperlink"/><Relationship Id="rId29" Target="https://www.google.com/search?q=Securities&amp;rlz=1C5CHFA_enUS963US964&amp;oq=how+to+give+to+the+rotary+Foundation%2F+&amp;gs_lcrp=EgZjaHJvbWUyBggAEEUYOTIICAEQABgWGB4yDQgCEAAYhgMYgAQYigUyBwgDEAAY7wUyBwgEEAAY7wUyCggFEAAYgAQYogQyCggGEAAYgAQYogTSAQkxMzg2MGowajSoAgGwAgHxBYkrwSf7mda28QWJK8En-5nWtg&amp;sourceid=chrome&amp;ie=UTF-8&amp;mstk=AUtExfC-neDYne2YAdycQL5i64I5hGo8Xmd-WQ5tfRgTFQ9anyyN0_wxk210H6t6xIEqW99AQPDwU0ZQoHX6coRjL7YWUJAYijQfiQTFqwKDh1-5s8fwQfGb7X85b6RLO7wQ4CUsodn6zLJHI0sACzhpQi0HWpDoq3l_vHIBlHTQmeu7IX7NiB4044zDy0SCBAE1ZlJV&amp;csui=3&amp;ved=2ahUKEwjAgMDly7aRAxWaM0QIHUHKFwwQgK4QegQIBRAH" TargetMode="External" Type="http://schemas.openxmlformats.org/officeDocument/2006/relationships/hyperlink"/><Relationship Id="rId3" Target="../media/image7.png" Type="http://schemas.openxmlformats.org/officeDocument/2006/relationships/image"/><Relationship Id="rId30" Target="https://www.google.com/search?sca_esv=e2fb2748a0591637&amp;rlz=1C5CHFA_enUS963US964&amp;q=Community+economic+development&amp;sa=X&amp;sqi=2&amp;ved=2ahUKEwjTkLLkwraRAxXsJUQIHfvVCrUQxccNegUIogEQAw&amp;mstk=AUtExfDU_WZObnl9d34n5ScwqmMPupYx3uHMN-9MQxErfKi8a529o0mdEleMLSSpMmtjc51Nlegq_OEzkrCQ3erYJE7I2mz_0eIY-xcWLBIGl1rn5aMGJjhzdwTqN_kr16D8Wdy7nZs2PJgZhh22-S7v1oSL0L9Mb2iLxIP30ZlIbvRYhd5p6lewuxWjRrKu4P3EVpoJ&amp;csui=3" TargetMode="External" Type="http://schemas.openxmlformats.org/officeDocument/2006/relationships/hyperlink"/><Relationship Id="rId31" Target="https://www.google.com/search?sca_esv=e2fb2748a0591637&amp;rlz=1C5CHFA_enUS963US964&amp;q=Community+economic+development&amp;sa=X&amp;sqi=2&amp;ved=2ahUKEwjTkLLkwraRAxXsJUQIHfvVCrUQxccNegUIogEQAw&amp;mstk=AUtExfDU_WZObnl9d34n5ScwqmMPupYx3uHMN-9MQxErfKi8a529o0mdEleMLSSpMmtjc51Nlegq_OEzkrCQ3erYJE7I2mz_0eIY-xcWLBIGl1rn5aMGJjhzdwTqN_kr16D8Wdy7nZs2PJgZhh22-S7v1oSL0L9Mb2iLxIP30ZlIbvRYhd5p6lewuxWjRrKu4P3EVpoJ&amp;csui=3" TargetMode="External" Type="http://schemas.openxmlformats.org/officeDocument/2006/relationships/hyperlink"/><Relationship Id="rId32" Target="https://www.google.com/search?q=Real+Estate&amp;rlz=1C5CHFA_enUS963US964&amp;oq=how+to+give+to+the+rotary+Foundation%2F+&amp;gs_lcrp=EgZjaHJvbWUyBggAEEUYOTIICAEQABgWGB4yDQgCEAAYhgMYgAQYigUyBwgDEAAY7wUyBwgEEAAY7wUyCggFEAAYgAQYogQyCggGEAAYgAQYogTSAQkxMzg2MGowajSoAgGwAgHxBYkrwSf7mda28QWJK8En-5nWtg&amp;sourceid=chrome&amp;ie=UTF-8&amp;mstk=AUtExfC-neDYne2YAdycQL5i64I5hGo8Xmd-WQ5tfRgTFQ9anyyN0_wxk210H6t6xIEqW99AQPDwU0ZQoHX6coRjL7YWUJAYijQfiQTFqwKDh1-5s8fwQfGb7X85b6RLO7wQ4CUsodn6zLJHI0sACzhpQi0HWpDoq3l_vHIBlHTQmeu7IX7NiB4044zDy0SCBAE1ZlJV&amp;csui=3&amp;ved=2ahUKEwjAgMDly7aRAxWaM0QIHUHKFwwQgK4QegQIBRAJ" TargetMode="External" Type="http://schemas.openxmlformats.org/officeDocument/2006/relationships/hyperlink"/><Relationship Id="rId33" Target="https://www.google.com/search?q=Real+Estate&amp;rlz=1C5CHFA_enUS963US964&amp;oq=how+to+give+to+the+rotary+Foundation%2F+&amp;gs_lcrp=EgZjaHJvbWUyBggAEEUYOTIICAEQABgWGB4yDQgCEAAYhgMYgAQYigUyBwgDEAAY7wUyBwgEEAAY7wUyCggFEAAYgAQYogQyCggGEAAYgAQYogTSAQkxMzg2MGowajSoAgGwAgHxBYkrwSf7mda28QWJK8En-5nWtg&amp;sourceid=chrome&amp;ie=UTF-8&amp;mstk=AUtExfC-neDYne2YAdycQL5i64I5hGo8Xmd-WQ5tfRgTFQ9anyyN0_wxk210H6t6xIEqW99AQPDwU0ZQoHX6coRjL7YWUJAYijQfiQTFqwKDh1-5s8fwQfGb7X85b6RLO7wQ4CUsodn6zLJHI0sACzhpQi0HWpDoq3l_vHIBlHTQmeu7IX7NiB4044zDy0SCBAE1ZlJV&amp;csui=3&amp;ved=2ahUKEwjAgMDly7aRAxWaM0QIHUHKFwwQgK4QegQIBRAJ" TargetMode="External" Type="http://schemas.openxmlformats.org/officeDocument/2006/relationships/hyperlink"/><Relationship Id="rId34" Target="https://www.google.com/search?sca_esv=e2fb2748a0591637&amp;rlz=1C5CHFA_enUS963US964&amp;q=Community+economic+development&amp;sa=X&amp;sqi=2&amp;ved=2ahUKEwjTkLLkwraRAxXsJUQIHfvVCrUQxccNegUIogEQAw&amp;mstk=AUtExfDU_WZObnl9d34n5ScwqmMPupYx3uHMN-9MQxErfKi8a529o0mdEleMLSSpMmtjc51Nlegq_OEzkrCQ3erYJE7I2mz_0eIY-xcWLBIGl1rn5aMGJjhzdwTqN_kr16D8Wdy7nZs2PJgZhh22-S7v1oSL0L9Mb2iLxIP30ZlIbvRYhd5p6lewuxWjRrKu4P3EVpoJ&amp;csui=3" TargetMode="External" Type="http://schemas.openxmlformats.org/officeDocument/2006/relationships/hyperlink"/><Relationship Id="rId35" Target="https://www.google.com/search?sca_esv=e2fb2748a0591637&amp;rlz=1C5CHFA_enUS963US964&amp;q=Community+economic+development&amp;sa=X&amp;sqi=2&amp;ved=2ahUKEwjTkLLkwraRAxXsJUQIHfvVCrUQxccNegUIogEQAw&amp;mstk=AUtExfDU_WZObnl9d34n5ScwqmMPupYx3uHMN-9MQxErfKi8a529o0mdEleMLSSpMmtjc51Nlegq_OEzkrCQ3erYJE7I2mz_0eIY-xcWLBIGl1rn5aMGJjhzdwTqN_kr16D8Wdy7nZs2PJgZhh22-S7v1oSL0L9Mb2iLxIP30ZlIbvRYhd5p6lewuxWjRrKu4P3EVpoJ&amp;csui=3" TargetMode="External" Type="http://schemas.openxmlformats.org/officeDocument/2006/relationships/hyperlink"/><Relationship Id="rId36" Target="https://www.google.com/search?sca_esv=e2fb2748a0591637&amp;rlz=1C5CHFA_enUS963US964&amp;q=Community+economic+development&amp;sa=X&amp;sqi=2&amp;ved=2ahUKEwjTkLLkwraRAxXsJUQIHfvVCrUQxccNegUIogEQAw&amp;mstk=AUtExfDU_WZObnl9d34n5ScwqmMPupYx3uHMN-9MQxErfKi8a529o0mdEleMLSSpMmtjc51Nlegq_OEzkrCQ3erYJE7I2mz_0eIY-xcWLBIGl1rn5aMGJjhzdwTqN_kr16D8Wdy7nZs2PJgZhh22-S7v1oSL0L9Mb2iLxIP30ZlIbvRYhd5p6lewuxWjRrKu4P3EVpoJ&amp;csui=3" TargetMode="External" Type="http://schemas.openxmlformats.org/officeDocument/2006/relationships/hyperlink"/><Relationship Id="rId37" Target="https://www.google.com/search?sca_esv=e2fb2748a0591637&amp;rlz=1C5CHFA_enUS963US964&amp;q=Community+economic+development&amp;sa=X&amp;sqi=2&amp;ved=2ahUKEwjTkLLkwraRAxXsJUQIHfvVCrUQxccNegUIogEQAw&amp;mstk=AUtExfDU_WZObnl9d34n5ScwqmMPupYx3uHMN-9MQxErfKi8a529o0mdEleMLSSpMmtjc51Nlegq_OEzkrCQ3erYJE7I2mz_0eIY-xcWLBIGl1rn5aMGJjhzdwTqN_kr16D8Wdy7nZs2PJgZhh22-S7v1oSL0L9Mb2iLxIP30ZlIbvRYhd5p6lewuxWjRrKu4P3EVpoJ&amp;csui=3" TargetMode="External" Type="http://schemas.openxmlformats.org/officeDocument/2006/relationships/hyperlink"/><Relationship Id="rId38" Target="https://www.google.com/search?sca_esv=e2fb2748a0591637&amp;rlz=1C5CHFA_enUS963US964&amp;q=Community+economic+development&amp;sa=X&amp;sqi=2&amp;ved=2ahUKEwjTkLLkwraRAxXsJUQIHfvVCrUQxccNegUIogEQAw&amp;mstk=AUtExfDU_WZObnl9d34n5ScwqmMPupYx3uHMN-9MQxErfKi8a529o0mdEleMLSSpMmtjc51Nlegq_OEzkrCQ3erYJE7I2mz_0eIY-xcWLBIGl1rn5aMGJjhzdwTqN_kr16D8Wdy7nZs2PJgZhh22-S7v1oSL0L9Mb2iLxIP30ZlIbvRYhd5p6lewuxWjRrKu4P3EVpoJ&amp;csui=3" TargetMode="External" Type="http://schemas.openxmlformats.org/officeDocument/2006/relationships/hyperlink"/><Relationship Id="rId4" Target="../media/image23.jpeg" Type="http://schemas.openxmlformats.org/officeDocument/2006/relationships/image"/><Relationship Id="rId5" Target="https://www.google.com/search?sca_esv=e2fb2748a0591637&amp;rlz=1C5CHFA_enUS963US964&amp;q=Community+economic+development&amp;sa=X&amp;sqi=2&amp;ved=2ahUKEwjTkLLkwraRAxXsJUQIHfvVCrUQxccNegUIogEQAw&amp;mstk=AUtExfDU_WZObnl9d34n5ScwqmMPupYx3uHMN-9MQxErfKi8a529o0mdEleMLSSpMmtjc51Nlegq_OEzkrCQ3erYJE7I2mz_0eIY-xcWLBIGl1rn5aMGJjhzdwTqN_kr16D8Wdy7nZs2PJgZhh22-S7v1oSL0L9Mb2iLxIP30ZlIbvRYhd5p6lewuxWjRrKu4P3EVpoJ&amp;csui=3" TargetMode="External" Type="http://schemas.openxmlformats.org/officeDocument/2006/relationships/hyperlink"/><Relationship Id="rId6" Target="https://www.google.com/search?sca_esv=e2fb2748a0591637&amp;rlz=1C5CHFA_enUS963US964&amp;q=Community+economic+development&amp;sa=X&amp;sqi=2&amp;ved=2ahUKEwjTkLLkwraRAxXsJUQIHfvVCrUQxccNegUIogEQAw&amp;mstk=AUtExfDU_WZObnl9d34n5ScwqmMPupYx3uHMN-9MQxErfKi8a529o0mdEleMLSSpMmtjc51Nlegq_OEzkrCQ3erYJE7I2mz_0eIY-xcWLBIGl1rn5aMGJjhzdwTqN_kr16D8Wdy7nZs2PJgZhh22-S7v1oSL0L9Mb2iLxIP30ZlIbvRYhd5p6lewuxWjRrKu4P3EVpoJ&amp;csui=3" TargetMode="External" Type="http://schemas.openxmlformats.org/officeDocument/2006/relationships/hyperlink"/><Relationship Id="rId7" Target="https://www.google.com/search?sca_esv=e2fb2748a0591637&amp;rlz=1C5CHFA_enUS963US964&amp;q=Community+economic+development&amp;sa=X&amp;sqi=2&amp;ved=2ahUKEwjTkLLkwraRAxXsJUQIHfvVCrUQxccNegUIogEQAw&amp;mstk=AUtExfDU_WZObnl9d34n5ScwqmMPupYx3uHMN-9MQxErfKi8a529o0mdEleMLSSpMmtjc51Nlegq_OEzkrCQ3erYJE7I2mz_0eIY-xcWLBIGl1rn5aMGJjhzdwTqN_kr16D8Wdy7nZs2PJgZhh22-S7v1oSL0L9Mb2iLxIP30ZlIbvRYhd5p6lewuxWjRrKu4P3EVpoJ&amp;csui=3" TargetMode="External" Type="http://schemas.openxmlformats.org/officeDocument/2006/relationships/hyperlink"/><Relationship Id="rId8" Target="https://www.google.com/search?sca_esv=e2fb2748a0591637&amp;rlz=1C5CHFA_enUS963US964&amp;q=Community+economic+development&amp;sa=X&amp;sqi=2&amp;ved=2ahUKEwjTkLLkwraRAxXsJUQIHfvVCrUQxccNegUIogEQAw&amp;mstk=AUtExfDU_WZObnl9d34n5ScwqmMPupYx3uHMN-9MQxErfKi8a529o0mdEleMLSSpMmtjc51Nlegq_OEzkrCQ3erYJE7I2mz_0eIY-xcWLBIGl1rn5aMGJjhzdwTqN_kr16D8Wdy7nZs2PJgZhh22-S7v1oSL0L9Mb2iLxIP30ZlIbvRYhd5p6lewuxWjRrKu4P3EVpoJ&amp;csui=3" TargetMode="External" Type="http://schemas.openxmlformats.org/officeDocument/2006/relationships/hyperlink"/><Relationship Id="rId9" Target="https://www.google.com/search?sca_esv=e2fb2748a0591637&amp;rlz=1C5CHFA_enUS963US964&amp;q=Community+economic+development&amp;sa=X&amp;sqi=2&amp;ved=2ahUKEwjTkLLkwraRAxXsJUQIHfvVCrUQxccNegUIogEQAw&amp;mstk=AUtExfDU_WZObnl9d34n5ScwqmMPupYx3uHMN-9MQxErfKi8a529o0mdEleMLSSpMmtjc51Nlegq_OEzkrCQ3erYJE7I2mz_0eIY-xcWLBIGl1rn5aMGJjhzdwTqN_kr16D8Wdy7nZs2PJgZhh22-S7v1oSL0L9Mb2iLxIP30ZlIbvRYhd5p6lewuxWjRrKu4P3EVpoJ&amp;csui=3" TargetMode="External" Type="http://schemas.openxmlformats.org/officeDocument/2006/relationships/hyperlink"/></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7.png" Type="http://schemas.openxmlformats.org/officeDocument/2006/relationships/image"/><Relationship Id="rId4" Target="../media/image24.png" Type="http://schemas.openxmlformats.org/officeDocument/2006/relationships/image"/><Relationship Id="rId5" Target="../media/image25.png" Type="http://schemas.openxmlformats.org/officeDocument/2006/relationships/image"/><Relationship Id="rId6" Target="../media/image26.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7.png" Type="http://schemas.openxmlformats.org/officeDocument/2006/relationships/image"/><Relationship Id="rId4" Target="../media/image27.png" Type="http://schemas.openxmlformats.org/officeDocument/2006/relationships/image"/><Relationship Id="rId5" Target="../media/image28.png" Type="http://schemas.openxmlformats.org/officeDocument/2006/relationships/image"/><Relationship Id="rId6" Target="../media/image29.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7.png" Type="http://schemas.openxmlformats.org/officeDocument/2006/relationships/image"/><Relationship Id="rId4" Target="../media/image30.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7.png" Type="http://schemas.openxmlformats.org/officeDocument/2006/relationships/image"/><Relationship Id="rId4" Target="../media/image31.png" Type="http://schemas.openxmlformats.org/officeDocument/2006/relationships/image"/><Relationship Id="rId5" Target="mailto:You%20have%20to%20have%20a%20separate%20bank%20account%20for%20each%20global%20grant%20with%20two%20signatures%20on%20the%20account%20You%20have%20to%20file%20a%20progress%20report%20if%20the%20Grand%20is%20going%20to%20take%20over%20six%20months%20to%20finish%20You%20can%20find%20a%20Global%20grant%20to%20participate%20in%20at%20matchinggrants.org%20Contact%20Shab%20Elawar%20at%20951-295-7358%20shabdg201415@gmail.com" TargetMode="External" Type="http://schemas.openxmlformats.org/officeDocument/2006/relationships/hyperlink"/></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7.png" Type="http://schemas.openxmlformats.org/officeDocument/2006/relationships/image"/><Relationship Id="rId4" Target="../media/image32.jpeg" Type="http://schemas.openxmlformats.org/officeDocument/2006/relationships/image"/><Relationship Id="rId5" Target="https://youtu.be/EeNDqsXTqt4?si=mz4udes27RG28imG" TargetMode="External" Type="http://schemas.openxmlformats.org/officeDocument/2006/relationships/video"/></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1.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jpeg" Type="http://schemas.openxmlformats.org/officeDocument/2006/relationships/image"/><Relationship Id="rId2" Target="../media/image3.jpeg" Type="http://schemas.openxmlformats.org/officeDocument/2006/relationships/image"/><Relationship Id="rId3" Target="../media/image4.jpeg" Type="http://schemas.openxmlformats.org/officeDocument/2006/relationships/image"/><Relationship Id="rId4" Target="../media/image5.jpeg" Type="http://schemas.openxmlformats.org/officeDocument/2006/relationships/image"/><Relationship Id="rId5" Target="../media/image6.jpeg" Type="http://schemas.openxmlformats.org/officeDocument/2006/relationships/image"/><Relationship Id="rId6" Target="../media/image7.png" Type="http://schemas.openxmlformats.org/officeDocument/2006/relationships/image"/><Relationship Id="rId7" Target="../media/image8.png" Type="http://schemas.openxmlformats.org/officeDocument/2006/relationships/image"/><Relationship Id="rId8" Target="../media/image9.jpeg" Type="http://schemas.openxmlformats.org/officeDocument/2006/relationships/image"/><Relationship Id="rId9" Target="../media/image10.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7.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7.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7.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8.png" Type="http://schemas.openxmlformats.org/officeDocument/2006/relationships/image"/><Relationship Id="rId4" Target="../media/image7.png" Type="http://schemas.openxmlformats.org/officeDocument/2006/relationships/image"/><Relationship Id="rId5" Target="https://www.rotary.org/en/plus-polioplus" TargetMode="External" Type="http://schemas.openxmlformats.org/officeDocument/2006/relationships/hyperlink"/><Relationship Id="rId6" Target="https://www.ismyrotaryclub.org/Donation/Donate.cfm?ID=201665&amp;Embed=NStyle=Cards" TargetMode="External" Type="http://schemas.openxmlformats.org/officeDocument/2006/relationships/hyperlink"/></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7.png" Type="http://schemas.openxmlformats.org/officeDocument/2006/relationships/image"/><Relationship Id="rId4" Target="../media/image13.png" Type="http://schemas.openxmlformats.org/officeDocument/2006/relationships/image"/><Relationship Id="rId5" Target="../media/image14.png" Type="http://schemas.openxmlformats.org/officeDocument/2006/relationships/image"/><Relationship Id="rId6" Target="https://www.ismyrotaryclub.org/Donation/Donate.cfm?ID=201665&amp;Embed=NStyle=Cards" TargetMode="External" Type="http://schemas.openxmlformats.org/officeDocument/2006/relationships/hyperlink"/></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EFEEE7"/>
        </a:solidFill>
      </p:bgPr>
    </p:bg>
    <p:spTree>
      <p:nvGrpSpPr>
        <p:cNvPr id="1" name=""/>
        <p:cNvGrpSpPr/>
        <p:nvPr/>
      </p:nvGrpSpPr>
      <p:grpSpPr>
        <a:xfrm>
          <a:off x="0" y="0"/>
          <a:ext cx="0" cy="0"/>
          <a:chOff x="0" y="0"/>
          <a:chExt cx="0" cy="0"/>
        </a:xfrm>
      </p:grpSpPr>
      <p:sp>
        <p:nvSpPr>
          <p:cNvPr name="AutoShape 2" id="2"/>
          <p:cNvSpPr/>
          <p:nvPr/>
        </p:nvSpPr>
        <p:spPr>
          <a:xfrm flipV="true">
            <a:off x="1028706" y="4514765"/>
            <a:ext cx="16230594" cy="38509"/>
          </a:xfrm>
          <a:prstGeom prst="line">
            <a:avLst/>
          </a:prstGeom>
          <a:ln cap="flat" w="9525">
            <a:solidFill>
              <a:srgbClr val="2B2C30"/>
            </a:solidFill>
            <a:prstDash val="solid"/>
            <a:headEnd type="none" len="sm" w="sm"/>
            <a:tailEnd type="none" len="sm" w="sm"/>
          </a:ln>
        </p:spPr>
      </p:sp>
      <p:sp>
        <p:nvSpPr>
          <p:cNvPr name="Freeform 3" id="3"/>
          <p:cNvSpPr/>
          <p:nvPr/>
        </p:nvSpPr>
        <p:spPr>
          <a:xfrm flipH="false" flipV="false" rot="0">
            <a:off x="2146458" y="5917805"/>
            <a:ext cx="5992003" cy="2256988"/>
          </a:xfrm>
          <a:custGeom>
            <a:avLst/>
            <a:gdLst/>
            <a:ahLst/>
            <a:cxnLst/>
            <a:rect r="r" b="b" t="t" l="l"/>
            <a:pathLst>
              <a:path h="2256988" w="5992003">
                <a:moveTo>
                  <a:pt x="0" y="0"/>
                </a:moveTo>
                <a:lnTo>
                  <a:pt x="5992004" y="0"/>
                </a:lnTo>
                <a:lnTo>
                  <a:pt x="5992004" y="2256988"/>
                </a:lnTo>
                <a:lnTo>
                  <a:pt x="0" y="2256988"/>
                </a:lnTo>
                <a:lnTo>
                  <a:pt x="0" y="0"/>
                </a:lnTo>
                <a:close/>
              </a:path>
            </a:pathLst>
          </a:custGeom>
          <a:blipFill>
            <a:blip r:embed="rId2"/>
            <a:stretch>
              <a:fillRect l="0" t="0" r="0" b="0"/>
            </a:stretch>
          </a:blipFill>
        </p:spPr>
      </p:sp>
      <p:sp>
        <p:nvSpPr>
          <p:cNvPr name="Freeform 4" id="4"/>
          <p:cNvSpPr/>
          <p:nvPr/>
        </p:nvSpPr>
        <p:spPr>
          <a:xfrm flipH="false" flipV="false" rot="0">
            <a:off x="9144000" y="5810677"/>
            <a:ext cx="5931747" cy="2762058"/>
          </a:xfrm>
          <a:custGeom>
            <a:avLst/>
            <a:gdLst/>
            <a:ahLst/>
            <a:cxnLst/>
            <a:rect r="r" b="b" t="t" l="l"/>
            <a:pathLst>
              <a:path h="2762058" w="5931747">
                <a:moveTo>
                  <a:pt x="0" y="0"/>
                </a:moveTo>
                <a:lnTo>
                  <a:pt x="5931747" y="0"/>
                </a:lnTo>
                <a:lnTo>
                  <a:pt x="5931747" y="2762058"/>
                </a:lnTo>
                <a:lnTo>
                  <a:pt x="0" y="2762058"/>
                </a:lnTo>
                <a:lnTo>
                  <a:pt x="0" y="0"/>
                </a:lnTo>
                <a:close/>
              </a:path>
            </a:pathLst>
          </a:custGeom>
          <a:blipFill>
            <a:blip r:embed="rId3"/>
            <a:stretch>
              <a:fillRect l="0" t="0" r="0" b="0"/>
            </a:stretch>
          </a:blipFill>
        </p:spPr>
      </p:sp>
      <p:sp>
        <p:nvSpPr>
          <p:cNvPr name="TextBox 5" id="5"/>
          <p:cNvSpPr txBox="true"/>
          <p:nvPr/>
        </p:nvSpPr>
        <p:spPr>
          <a:xfrm rot="0">
            <a:off x="1006882" y="4728792"/>
            <a:ext cx="16230600" cy="651099"/>
          </a:xfrm>
          <a:prstGeom prst="rect">
            <a:avLst/>
          </a:prstGeom>
        </p:spPr>
        <p:txBody>
          <a:bodyPr anchor="t" rtlCol="false" tIns="0" lIns="0" bIns="0" rIns="0">
            <a:spAutoFit/>
          </a:bodyPr>
          <a:lstStyle/>
          <a:p>
            <a:pPr algn="l">
              <a:lnSpc>
                <a:spcPts val="5200"/>
              </a:lnSpc>
              <a:spcBef>
                <a:spcPct val="0"/>
              </a:spcBef>
            </a:pPr>
            <a:r>
              <a:rPr lang="en-US" b="true" sz="3714" spc="843">
                <a:solidFill>
                  <a:srgbClr val="2B2C30"/>
                </a:solidFill>
                <a:latin typeface="Public Sans Bold"/>
                <a:ea typeface="Public Sans Bold"/>
                <a:cs typeface="Public Sans Bold"/>
                <a:sym typeface="Public Sans Bold"/>
              </a:rPr>
              <a:t>ROTARY ESSENTIALS DECEMBER 13, 2025</a:t>
            </a:r>
          </a:p>
        </p:txBody>
      </p:sp>
      <p:sp>
        <p:nvSpPr>
          <p:cNvPr name="TextBox 6" id="6"/>
          <p:cNvSpPr txBox="true"/>
          <p:nvPr/>
        </p:nvSpPr>
        <p:spPr>
          <a:xfrm rot="0">
            <a:off x="850974" y="398841"/>
            <a:ext cx="16408332" cy="4017658"/>
          </a:xfrm>
          <a:prstGeom prst="rect">
            <a:avLst/>
          </a:prstGeom>
        </p:spPr>
        <p:txBody>
          <a:bodyPr anchor="t" rtlCol="false" tIns="0" lIns="0" bIns="0" rIns="0">
            <a:spAutoFit/>
          </a:bodyPr>
          <a:lstStyle/>
          <a:p>
            <a:pPr algn="l">
              <a:lnSpc>
                <a:spcPts val="15250"/>
              </a:lnSpc>
            </a:pPr>
            <a:r>
              <a:rPr lang="en-US" sz="16758" spc="83">
                <a:solidFill>
                  <a:srgbClr val="2B2C30"/>
                </a:solidFill>
                <a:latin typeface="Playfair Display"/>
                <a:ea typeface="Playfair Display"/>
                <a:cs typeface="Playfair Display"/>
                <a:sym typeface="Playfair Display"/>
              </a:rPr>
              <a:t>The Rotary Foundation </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EFEEE7"/>
        </a:solidFill>
      </p:bgPr>
    </p:bg>
    <p:spTree>
      <p:nvGrpSpPr>
        <p:cNvPr id="1" name=""/>
        <p:cNvGrpSpPr/>
        <p:nvPr/>
      </p:nvGrpSpPr>
      <p:grpSpPr>
        <a:xfrm>
          <a:off x="0" y="0"/>
          <a:ext cx="0" cy="0"/>
          <a:chOff x="0" y="0"/>
          <a:chExt cx="0" cy="0"/>
        </a:xfrm>
      </p:grpSpPr>
      <p:sp>
        <p:nvSpPr>
          <p:cNvPr name="AutoShape 2" id="2"/>
          <p:cNvSpPr/>
          <p:nvPr/>
        </p:nvSpPr>
        <p:spPr>
          <a:xfrm>
            <a:off x="-7086597" y="1799270"/>
            <a:ext cx="22948131" cy="0"/>
          </a:xfrm>
          <a:prstGeom prst="line">
            <a:avLst/>
          </a:prstGeom>
          <a:ln cap="flat" w="9525">
            <a:solidFill>
              <a:srgbClr val="2B2C30"/>
            </a:solidFill>
            <a:prstDash val="solid"/>
            <a:headEnd type="none" len="sm" w="sm"/>
            <a:tailEnd type="none" len="sm" w="sm"/>
          </a:ln>
        </p:spPr>
      </p:sp>
      <p:sp>
        <p:nvSpPr>
          <p:cNvPr name="Freeform 3" id="3"/>
          <p:cNvSpPr/>
          <p:nvPr/>
        </p:nvSpPr>
        <p:spPr>
          <a:xfrm flipH="false" flipV="false" rot="0">
            <a:off x="15798778" y="8919404"/>
            <a:ext cx="1460522" cy="677793"/>
          </a:xfrm>
          <a:custGeom>
            <a:avLst/>
            <a:gdLst/>
            <a:ahLst/>
            <a:cxnLst/>
            <a:rect r="r" b="b" t="t" l="l"/>
            <a:pathLst>
              <a:path h="677793" w="1460522">
                <a:moveTo>
                  <a:pt x="0" y="0"/>
                </a:moveTo>
                <a:lnTo>
                  <a:pt x="1460522" y="0"/>
                </a:lnTo>
                <a:lnTo>
                  <a:pt x="1460522" y="677792"/>
                </a:lnTo>
                <a:lnTo>
                  <a:pt x="0" y="677792"/>
                </a:lnTo>
                <a:lnTo>
                  <a:pt x="0" y="0"/>
                </a:lnTo>
                <a:close/>
              </a:path>
            </a:pathLst>
          </a:custGeom>
          <a:blipFill>
            <a:blip r:embed="rId2"/>
            <a:stretch>
              <a:fillRect l="0" t="0" r="0" b="0"/>
            </a:stretch>
          </a:blipFill>
        </p:spPr>
      </p:sp>
      <p:sp>
        <p:nvSpPr>
          <p:cNvPr name="Freeform 4" id="4"/>
          <p:cNvSpPr/>
          <p:nvPr/>
        </p:nvSpPr>
        <p:spPr>
          <a:xfrm flipH="false" flipV="false" rot="0">
            <a:off x="1006871" y="8987702"/>
            <a:ext cx="1436804" cy="541196"/>
          </a:xfrm>
          <a:custGeom>
            <a:avLst/>
            <a:gdLst/>
            <a:ahLst/>
            <a:cxnLst/>
            <a:rect r="r" b="b" t="t" l="l"/>
            <a:pathLst>
              <a:path h="541196" w="1436804">
                <a:moveTo>
                  <a:pt x="0" y="0"/>
                </a:moveTo>
                <a:lnTo>
                  <a:pt x="1436804" y="0"/>
                </a:lnTo>
                <a:lnTo>
                  <a:pt x="1436804" y="541196"/>
                </a:lnTo>
                <a:lnTo>
                  <a:pt x="0" y="541196"/>
                </a:lnTo>
                <a:lnTo>
                  <a:pt x="0" y="0"/>
                </a:lnTo>
                <a:close/>
              </a:path>
            </a:pathLst>
          </a:custGeom>
          <a:blipFill>
            <a:blip r:embed="rId3"/>
            <a:stretch>
              <a:fillRect l="0" t="0" r="0" b="0"/>
            </a:stretch>
          </a:blipFill>
        </p:spPr>
      </p:sp>
      <p:sp>
        <p:nvSpPr>
          <p:cNvPr name="Freeform 5" id="5"/>
          <p:cNvSpPr/>
          <p:nvPr/>
        </p:nvSpPr>
        <p:spPr>
          <a:xfrm flipH="false" flipV="false" rot="0">
            <a:off x="1028700" y="2137774"/>
            <a:ext cx="4859412" cy="6306228"/>
          </a:xfrm>
          <a:custGeom>
            <a:avLst/>
            <a:gdLst/>
            <a:ahLst/>
            <a:cxnLst/>
            <a:rect r="r" b="b" t="t" l="l"/>
            <a:pathLst>
              <a:path h="6306228" w="4859412">
                <a:moveTo>
                  <a:pt x="0" y="0"/>
                </a:moveTo>
                <a:lnTo>
                  <a:pt x="4859412" y="0"/>
                </a:lnTo>
                <a:lnTo>
                  <a:pt x="4859412" y="6306228"/>
                </a:lnTo>
                <a:lnTo>
                  <a:pt x="0" y="6306228"/>
                </a:lnTo>
                <a:lnTo>
                  <a:pt x="0" y="0"/>
                </a:lnTo>
                <a:close/>
              </a:path>
            </a:pathLst>
          </a:custGeom>
          <a:blipFill>
            <a:blip r:embed="rId4"/>
            <a:stretch>
              <a:fillRect l="0" t="0" r="0" b="0"/>
            </a:stretch>
          </a:blipFill>
        </p:spPr>
      </p:sp>
      <p:sp>
        <p:nvSpPr>
          <p:cNvPr name="Freeform 6" id="6"/>
          <p:cNvSpPr/>
          <p:nvPr/>
        </p:nvSpPr>
        <p:spPr>
          <a:xfrm flipH="false" flipV="false" rot="0">
            <a:off x="6496707" y="2137774"/>
            <a:ext cx="5123810" cy="6306228"/>
          </a:xfrm>
          <a:custGeom>
            <a:avLst/>
            <a:gdLst/>
            <a:ahLst/>
            <a:cxnLst/>
            <a:rect r="r" b="b" t="t" l="l"/>
            <a:pathLst>
              <a:path h="6306228" w="5123810">
                <a:moveTo>
                  <a:pt x="0" y="0"/>
                </a:moveTo>
                <a:lnTo>
                  <a:pt x="5123810" y="0"/>
                </a:lnTo>
                <a:lnTo>
                  <a:pt x="5123810" y="6306228"/>
                </a:lnTo>
                <a:lnTo>
                  <a:pt x="0" y="6306228"/>
                </a:lnTo>
                <a:lnTo>
                  <a:pt x="0" y="0"/>
                </a:lnTo>
                <a:close/>
              </a:path>
            </a:pathLst>
          </a:custGeom>
          <a:blipFill>
            <a:blip r:embed="rId5"/>
            <a:stretch>
              <a:fillRect l="0" t="0" r="0" b="0"/>
            </a:stretch>
          </a:blipFill>
        </p:spPr>
      </p:sp>
      <p:sp>
        <p:nvSpPr>
          <p:cNvPr name="Freeform 7" id="7"/>
          <p:cNvSpPr/>
          <p:nvPr/>
        </p:nvSpPr>
        <p:spPr>
          <a:xfrm flipH="false" flipV="false" rot="0">
            <a:off x="12229113" y="2137774"/>
            <a:ext cx="5030187" cy="6306228"/>
          </a:xfrm>
          <a:custGeom>
            <a:avLst/>
            <a:gdLst/>
            <a:ahLst/>
            <a:cxnLst/>
            <a:rect r="r" b="b" t="t" l="l"/>
            <a:pathLst>
              <a:path h="6306228" w="5030187">
                <a:moveTo>
                  <a:pt x="0" y="0"/>
                </a:moveTo>
                <a:lnTo>
                  <a:pt x="5030187" y="0"/>
                </a:lnTo>
                <a:lnTo>
                  <a:pt x="5030187" y="6306228"/>
                </a:lnTo>
                <a:lnTo>
                  <a:pt x="0" y="6306228"/>
                </a:lnTo>
                <a:lnTo>
                  <a:pt x="0" y="0"/>
                </a:lnTo>
                <a:close/>
              </a:path>
            </a:pathLst>
          </a:custGeom>
          <a:blipFill>
            <a:blip r:embed="rId6"/>
            <a:stretch>
              <a:fillRect l="0" t="0" r="0" b="0"/>
            </a:stretch>
          </a:blipFill>
        </p:spPr>
      </p:sp>
      <p:sp>
        <p:nvSpPr>
          <p:cNvPr name="TextBox 8" id="8"/>
          <p:cNvSpPr txBox="true"/>
          <p:nvPr/>
        </p:nvSpPr>
        <p:spPr>
          <a:xfrm rot="0">
            <a:off x="1006871" y="942975"/>
            <a:ext cx="16230600" cy="651099"/>
          </a:xfrm>
          <a:prstGeom prst="rect">
            <a:avLst/>
          </a:prstGeom>
        </p:spPr>
        <p:txBody>
          <a:bodyPr anchor="t" rtlCol="false" tIns="0" lIns="0" bIns="0" rIns="0">
            <a:spAutoFit/>
          </a:bodyPr>
          <a:lstStyle/>
          <a:p>
            <a:pPr algn="l">
              <a:lnSpc>
                <a:spcPts val="5200"/>
              </a:lnSpc>
              <a:spcBef>
                <a:spcPct val="0"/>
              </a:spcBef>
            </a:pPr>
            <a:r>
              <a:rPr lang="en-US" b="true" sz="3714" spc="843">
                <a:solidFill>
                  <a:srgbClr val="2B2C30"/>
                </a:solidFill>
                <a:latin typeface="Public Sans Bold"/>
                <a:ea typeface="Public Sans Bold"/>
                <a:cs typeface="Public Sans Bold"/>
                <a:sym typeface="Public Sans Bold"/>
              </a:rPr>
              <a:t>POLIO PLUS FUNDRAISERS (SO CALIFORNIA)</a:t>
            </a:r>
          </a:p>
        </p:txBody>
      </p:sp>
    </p:spTree>
  </p:cSld>
  <p:clrMapOvr>
    <a:masterClrMapping/>
  </p:clrMapOvr>
  <p:transition spd="med">
    <p:cover dir="ru"/>
  </p:transition>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EFEEE7"/>
        </a:solidFill>
      </p:bgPr>
    </p:bg>
    <p:spTree>
      <p:nvGrpSpPr>
        <p:cNvPr id="1" name=""/>
        <p:cNvGrpSpPr/>
        <p:nvPr/>
      </p:nvGrpSpPr>
      <p:grpSpPr>
        <a:xfrm>
          <a:off x="0" y="0"/>
          <a:ext cx="0" cy="0"/>
          <a:chOff x="0" y="0"/>
          <a:chExt cx="0" cy="0"/>
        </a:xfrm>
      </p:grpSpPr>
      <p:sp>
        <p:nvSpPr>
          <p:cNvPr name="AutoShape 2" id="2"/>
          <p:cNvSpPr/>
          <p:nvPr/>
        </p:nvSpPr>
        <p:spPr>
          <a:xfrm>
            <a:off x="-7086597" y="1799270"/>
            <a:ext cx="22948131" cy="0"/>
          </a:xfrm>
          <a:prstGeom prst="line">
            <a:avLst/>
          </a:prstGeom>
          <a:ln cap="flat" w="9525">
            <a:solidFill>
              <a:srgbClr val="2B2C30"/>
            </a:solidFill>
            <a:prstDash val="solid"/>
            <a:headEnd type="none" len="sm" w="sm"/>
            <a:tailEnd type="none" len="sm" w="sm"/>
          </a:ln>
        </p:spPr>
      </p:sp>
      <p:sp>
        <p:nvSpPr>
          <p:cNvPr name="Freeform 3" id="3"/>
          <p:cNvSpPr/>
          <p:nvPr/>
        </p:nvSpPr>
        <p:spPr>
          <a:xfrm flipH="false" flipV="false" rot="0">
            <a:off x="15798778" y="8919404"/>
            <a:ext cx="1460522" cy="677793"/>
          </a:xfrm>
          <a:custGeom>
            <a:avLst/>
            <a:gdLst/>
            <a:ahLst/>
            <a:cxnLst/>
            <a:rect r="r" b="b" t="t" l="l"/>
            <a:pathLst>
              <a:path h="677793" w="1460522">
                <a:moveTo>
                  <a:pt x="0" y="0"/>
                </a:moveTo>
                <a:lnTo>
                  <a:pt x="1460522" y="0"/>
                </a:lnTo>
                <a:lnTo>
                  <a:pt x="1460522" y="677792"/>
                </a:lnTo>
                <a:lnTo>
                  <a:pt x="0" y="677792"/>
                </a:lnTo>
                <a:lnTo>
                  <a:pt x="0" y="0"/>
                </a:lnTo>
                <a:close/>
              </a:path>
            </a:pathLst>
          </a:custGeom>
          <a:blipFill>
            <a:blip r:embed="rId2"/>
            <a:stretch>
              <a:fillRect l="0" t="0" r="0" b="0"/>
            </a:stretch>
          </a:blipFill>
        </p:spPr>
      </p:sp>
      <p:sp>
        <p:nvSpPr>
          <p:cNvPr name="Freeform 4" id="4"/>
          <p:cNvSpPr/>
          <p:nvPr/>
        </p:nvSpPr>
        <p:spPr>
          <a:xfrm flipH="false" flipV="false" rot="0">
            <a:off x="1006871" y="8987702"/>
            <a:ext cx="1436804" cy="541196"/>
          </a:xfrm>
          <a:custGeom>
            <a:avLst/>
            <a:gdLst/>
            <a:ahLst/>
            <a:cxnLst/>
            <a:rect r="r" b="b" t="t" l="l"/>
            <a:pathLst>
              <a:path h="541196" w="1436804">
                <a:moveTo>
                  <a:pt x="0" y="0"/>
                </a:moveTo>
                <a:lnTo>
                  <a:pt x="1436804" y="0"/>
                </a:lnTo>
                <a:lnTo>
                  <a:pt x="1436804" y="541196"/>
                </a:lnTo>
                <a:lnTo>
                  <a:pt x="0" y="541196"/>
                </a:lnTo>
                <a:lnTo>
                  <a:pt x="0" y="0"/>
                </a:lnTo>
                <a:close/>
              </a:path>
            </a:pathLst>
          </a:custGeom>
          <a:blipFill>
            <a:blip r:embed="rId3"/>
            <a:stretch>
              <a:fillRect l="0" t="0" r="0" b="0"/>
            </a:stretch>
          </a:blipFill>
        </p:spPr>
      </p:sp>
      <p:sp>
        <p:nvSpPr>
          <p:cNvPr name="Freeform 5" id="5"/>
          <p:cNvSpPr/>
          <p:nvPr/>
        </p:nvSpPr>
        <p:spPr>
          <a:xfrm flipH="false" flipV="false" rot="0">
            <a:off x="5932744" y="2761615"/>
            <a:ext cx="5058544" cy="6767283"/>
          </a:xfrm>
          <a:custGeom>
            <a:avLst/>
            <a:gdLst/>
            <a:ahLst/>
            <a:cxnLst/>
            <a:rect r="r" b="b" t="t" l="l"/>
            <a:pathLst>
              <a:path h="6767283" w="5058544">
                <a:moveTo>
                  <a:pt x="0" y="0"/>
                </a:moveTo>
                <a:lnTo>
                  <a:pt x="5058544" y="0"/>
                </a:lnTo>
                <a:lnTo>
                  <a:pt x="5058544" y="6767283"/>
                </a:lnTo>
                <a:lnTo>
                  <a:pt x="0" y="6767283"/>
                </a:lnTo>
                <a:lnTo>
                  <a:pt x="0" y="0"/>
                </a:lnTo>
                <a:close/>
              </a:path>
            </a:pathLst>
          </a:custGeom>
          <a:blipFill>
            <a:blip r:embed="rId4"/>
            <a:stretch>
              <a:fillRect l="0" t="0" r="0" b="0"/>
            </a:stretch>
          </a:blipFill>
        </p:spPr>
      </p:sp>
      <p:sp>
        <p:nvSpPr>
          <p:cNvPr name="TextBox 6" id="6"/>
          <p:cNvSpPr txBox="true"/>
          <p:nvPr/>
        </p:nvSpPr>
        <p:spPr>
          <a:xfrm rot="0">
            <a:off x="1006871" y="942975"/>
            <a:ext cx="16230600" cy="651099"/>
          </a:xfrm>
          <a:prstGeom prst="rect">
            <a:avLst/>
          </a:prstGeom>
        </p:spPr>
        <p:txBody>
          <a:bodyPr anchor="t" rtlCol="false" tIns="0" lIns="0" bIns="0" rIns="0">
            <a:spAutoFit/>
          </a:bodyPr>
          <a:lstStyle/>
          <a:p>
            <a:pPr algn="l">
              <a:lnSpc>
                <a:spcPts val="5200"/>
              </a:lnSpc>
              <a:spcBef>
                <a:spcPct val="0"/>
              </a:spcBef>
            </a:pPr>
            <a:r>
              <a:rPr lang="en-US" b="true" sz="3714" spc="843">
                <a:solidFill>
                  <a:srgbClr val="2B2C30"/>
                </a:solidFill>
                <a:latin typeface="Public Sans Bold"/>
                <a:ea typeface="Public Sans Bold"/>
                <a:cs typeface="Public Sans Bold"/>
                <a:sym typeface="Public Sans Bold"/>
              </a:rPr>
              <a:t>POLIO PLUS FUNDRAISERS (SOUTHERN NEVADA)</a:t>
            </a:r>
          </a:p>
        </p:txBody>
      </p:sp>
    </p:spTree>
  </p:cSld>
  <p:clrMapOvr>
    <a:masterClrMapping/>
  </p:clrMapOvr>
  <p:transition spd="med">
    <p:cover dir="rd"/>
  </p:transition>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EFEEE7"/>
        </a:solidFill>
      </p:bgPr>
    </p:bg>
    <p:spTree>
      <p:nvGrpSpPr>
        <p:cNvPr id="1" name=""/>
        <p:cNvGrpSpPr/>
        <p:nvPr/>
      </p:nvGrpSpPr>
      <p:grpSpPr>
        <a:xfrm>
          <a:off x="0" y="0"/>
          <a:ext cx="0" cy="0"/>
          <a:chOff x="0" y="0"/>
          <a:chExt cx="0" cy="0"/>
        </a:xfrm>
      </p:grpSpPr>
      <p:sp>
        <p:nvSpPr>
          <p:cNvPr name="AutoShape 2" id="2"/>
          <p:cNvSpPr/>
          <p:nvPr/>
        </p:nvSpPr>
        <p:spPr>
          <a:xfrm flipV="true">
            <a:off x="-700591" y="1760761"/>
            <a:ext cx="17959879" cy="0"/>
          </a:xfrm>
          <a:prstGeom prst="line">
            <a:avLst/>
          </a:prstGeom>
          <a:ln cap="flat" w="9525">
            <a:solidFill>
              <a:srgbClr val="2B2C30"/>
            </a:solidFill>
            <a:prstDash val="solid"/>
            <a:headEnd type="none" len="sm" w="sm"/>
            <a:tailEnd type="none" len="sm" w="sm"/>
          </a:ln>
        </p:spPr>
      </p:sp>
      <p:sp>
        <p:nvSpPr>
          <p:cNvPr name="Freeform 3" id="3"/>
          <p:cNvSpPr/>
          <p:nvPr/>
        </p:nvSpPr>
        <p:spPr>
          <a:xfrm flipH="false" flipV="false" rot="0">
            <a:off x="14400602" y="877405"/>
            <a:ext cx="1903475" cy="883356"/>
          </a:xfrm>
          <a:custGeom>
            <a:avLst/>
            <a:gdLst/>
            <a:ahLst/>
            <a:cxnLst/>
            <a:rect r="r" b="b" t="t" l="l"/>
            <a:pathLst>
              <a:path h="883356" w="1903475">
                <a:moveTo>
                  <a:pt x="0" y="0"/>
                </a:moveTo>
                <a:lnTo>
                  <a:pt x="1903476" y="0"/>
                </a:lnTo>
                <a:lnTo>
                  <a:pt x="1903476" y="883356"/>
                </a:lnTo>
                <a:lnTo>
                  <a:pt x="0" y="883356"/>
                </a:lnTo>
                <a:lnTo>
                  <a:pt x="0" y="0"/>
                </a:lnTo>
                <a:close/>
              </a:path>
            </a:pathLst>
          </a:custGeom>
          <a:blipFill>
            <a:blip r:embed="rId2"/>
            <a:stretch>
              <a:fillRect l="0" t="0" r="0" b="0"/>
            </a:stretch>
          </a:blipFill>
        </p:spPr>
      </p:sp>
      <p:sp>
        <p:nvSpPr>
          <p:cNvPr name="Freeform 4" id="4"/>
          <p:cNvSpPr/>
          <p:nvPr/>
        </p:nvSpPr>
        <p:spPr>
          <a:xfrm flipH="false" flipV="false" rot="0">
            <a:off x="12365575" y="1048485"/>
            <a:ext cx="1436804" cy="541196"/>
          </a:xfrm>
          <a:custGeom>
            <a:avLst/>
            <a:gdLst/>
            <a:ahLst/>
            <a:cxnLst/>
            <a:rect r="r" b="b" t="t" l="l"/>
            <a:pathLst>
              <a:path h="541196" w="1436804">
                <a:moveTo>
                  <a:pt x="0" y="0"/>
                </a:moveTo>
                <a:lnTo>
                  <a:pt x="1436804" y="0"/>
                </a:lnTo>
                <a:lnTo>
                  <a:pt x="1436804" y="541196"/>
                </a:lnTo>
                <a:lnTo>
                  <a:pt x="0" y="541196"/>
                </a:lnTo>
                <a:lnTo>
                  <a:pt x="0" y="0"/>
                </a:lnTo>
                <a:close/>
              </a:path>
            </a:pathLst>
          </a:custGeom>
          <a:blipFill>
            <a:blip r:embed="rId3"/>
            <a:stretch>
              <a:fillRect l="0" t="0" r="0" b="0"/>
            </a:stretch>
          </a:blipFill>
        </p:spPr>
      </p:sp>
      <p:sp>
        <p:nvSpPr>
          <p:cNvPr name="TextBox 5" id="5"/>
          <p:cNvSpPr txBox="true"/>
          <p:nvPr/>
        </p:nvSpPr>
        <p:spPr>
          <a:xfrm rot="0">
            <a:off x="1028700" y="1056475"/>
            <a:ext cx="16230600" cy="651099"/>
          </a:xfrm>
          <a:prstGeom prst="rect">
            <a:avLst/>
          </a:prstGeom>
        </p:spPr>
        <p:txBody>
          <a:bodyPr anchor="t" rtlCol="false" tIns="0" lIns="0" bIns="0" rIns="0">
            <a:spAutoFit/>
          </a:bodyPr>
          <a:lstStyle/>
          <a:p>
            <a:pPr algn="l">
              <a:lnSpc>
                <a:spcPts val="5200"/>
              </a:lnSpc>
              <a:spcBef>
                <a:spcPct val="0"/>
              </a:spcBef>
            </a:pPr>
            <a:r>
              <a:rPr lang="en-US" b="true" sz="3714" spc="843">
                <a:solidFill>
                  <a:srgbClr val="2B2C30"/>
                </a:solidFill>
                <a:latin typeface="Public Sans Bold"/>
                <a:ea typeface="Public Sans Bold"/>
                <a:cs typeface="Public Sans Bold"/>
                <a:sym typeface="Public Sans Bold"/>
              </a:rPr>
              <a:t>ANNUAL SHARE FUND</a:t>
            </a:r>
          </a:p>
        </p:txBody>
      </p:sp>
      <p:sp>
        <p:nvSpPr>
          <p:cNvPr name="TextBox 6" id="6"/>
          <p:cNvSpPr txBox="true"/>
          <p:nvPr/>
        </p:nvSpPr>
        <p:spPr>
          <a:xfrm rot="0">
            <a:off x="1028700" y="2111380"/>
            <a:ext cx="7690945" cy="2816224"/>
          </a:xfrm>
          <a:prstGeom prst="rect">
            <a:avLst/>
          </a:prstGeom>
        </p:spPr>
        <p:txBody>
          <a:bodyPr anchor="t" rtlCol="false" tIns="0" lIns="0" bIns="0" rIns="0">
            <a:spAutoFit/>
          </a:bodyPr>
          <a:lstStyle/>
          <a:p>
            <a:pPr algn="l">
              <a:lnSpc>
                <a:spcPts val="2800"/>
              </a:lnSpc>
            </a:pPr>
            <a:r>
              <a:rPr lang="en-US" sz="2000">
                <a:solidFill>
                  <a:srgbClr val="2B2C30"/>
                </a:solidFill>
                <a:latin typeface="Canva Sans"/>
                <a:ea typeface="Canva Sans"/>
                <a:cs typeface="Canva Sans"/>
                <a:sym typeface="Canva Sans"/>
              </a:rPr>
              <a:t>Rotary Annual Fund-SHARE is the main funding system for The Rotary Foundation, turning member donations into grants for global humanitarian, educational (like scholarships), and service projects, including PolioPlus; contributions are split between a district's District Designated Funds (DDF) (for local use) and the World Fund (for worldwide grants), with a portion covering Foundation costs, ensuring local control over some funds while pooling others globally. </a:t>
            </a:r>
          </a:p>
        </p:txBody>
      </p:sp>
      <p:sp>
        <p:nvSpPr>
          <p:cNvPr name="TextBox 7" id="7"/>
          <p:cNvSpPr txBox="true"/>
          <p:nvPr/>
        </p:nvSpPr>
        <p:spPr>
          <a:xfrm rot="0">
            <a:off x="1028700" y="5114925"/>
            <a:ext cx="7690945" cy="4432299"/>
          </a:xfrm>
          <a:prstGeom prst="rect">
            <a:avLst/>
          </a:prstGeom>
        </p:spPr>
        <p:txBody>
          <a:bodyPr anchor="t" rtlCol="false" tIns="0" lIns="0" bIns="0" rIns="0">
            <a:spAutoFit/>
          </a:bodyPr>
          <a:lstStyle/>
          <a:p>
            <a:pPr algn="l">
              <a:lnSpc>
                <a:spcPts val="2520"/>
              </a:lnSpc>
            </a:pPr>
            <a:r>
              <a:rPr lang="en-US" sz="1800" b="true">
                <a:solidFill>
                  <a:srgbClr val="2B2C30"/>
                </a:solidFill>
                <a:latin typeface="Canva Sans Bold"/>
                <a:ea typeface="Canva Sans Bold"/>
                <a:cs typeface="Canva Sans Bold"/>
                <a:sym typeface="Canva Sans Bold"/>
              </a:rPr>
              <a:t>How</a:t>
            </a:r>
            <a:r>
              <a:rPr lang="en-US" b="true" sz="1800">
                <a:solidFill>
                  <a:srgbClr val="2B2C30"/>
                </a:solidFill>
                <a:latin typeface="Canva Sans Bold"/>
                <a:ea typeface="Canva Sans Bold"/>
                <a:cs typeface="Canva Sans Bold"/>
                <a:sym typeface="Canva Sans Bold"/>
              </a:rPr>
              <a:t> it Works</a:t>
            </a:r>
          </a:p>
          <a:p>
            <a:pPr algn="l" marL="367039" indent="-183519" lvl="1">
              <a:lnSpc>
                <a:spcPts val="2380"/>
              </a:lnSpc>
              <a:buFont typeface="Arial"/>
              <a:buChar char="•"/>
            </a:pPr>
            <a:r>
              <a:rPr lang="en-US" b="true" sz="1700">
                <a:solidFill>
                  <a:srgbClr val="2B2C30"/>
                </a:solidFill>
                <a:latin typeface="Canva Sans Bold"/>
                <a:ea typeface="Canva Sans Bold"/>
                <a:cs typeface="Canva Sans Bold"/>
                <a:sym typeface="Canva Sans Bold"/>
              </a:rPr>
              <a:t>Contributions:</a:t>
            </a:r>
            <a:r>
              <a:rPr lang="en-US" sz="1700">
                <a:solidFill>
                  <a:srgbClr val="2B2C30"/>
                </a:solidFill>
                <a:latin typeface="Canva Sans"/>
                <a:ea typeface="Canva Sans"/>
                <a:cs typeface="Canva Sans"/>
                <a:sym typeface="Canva Sans"/>
              </a:rPr>
              <a:t> Rotarians donate to the Annual Fund, often encouraged through the "Every Rotarian, Every Year" (EREY) initiative, aiming for $100 per member annually.</a:t>
            </a:r>
          </a:p>
          <a:p>
            <a:pPr algn="l">
              <a:lnSpc>
                <a:spcPts val="2380"/>
              </a:lnSpc>
            </a:pPr>
          </a:p>
          <a:p>
            <a:pPr algn="l" marL="367039" indent="-183519" lvl="1">
              <a:lnSpc>
                <a:spcPts val="2380"/>
              </a:lnSpc>
              <a:buFont typeface="Arial"/>
              <a:buChar char="•"/>
            </a:pPr>
            <a:r>
              <a:rPr lang="en-US" b="true" sz="1700">
                <a:solidFill>
                  <a:srgbClr val="2B2C30"/>
                </a:solidFill>
                <a:latin typeface="Canva Sans Bold"/>
                <a:ea typeface="Canva Sans Bold"/>
                <a:cs typeface="Canva Sans Bold"/>
                <a:sym typeface="Canva Sans Bold"/>
              </a:rPr>
              <a:t>Distributio</a:t>
            </a:r>
            <a:r>
              <a:rPr lang="en-US" b="true" sz="1700">
                <a:solidFill>
                  <a:srgbClr val="2B2C30"/>
                </a:solidFill>
                <a:latin typeface="Canva Sans Bold"/>
                <a:ea typeface="Canva Sans Bold"/>
                <a:cs typeface="Canva Sans Bold"/>
                <a:sym typeface="Canva Sans Bold"/>
              </a:rPr>
              <a:t>n: </a:t>
            </a:r>
            <a:r>
              <a:rPr lang="en-US" sz="1700">
                <a:solidFill>
                  <a:srgbClr val="2B2C30"/>
                </a:solidFill>
                <a:latin typeface="Canva Sans"/>
                <a:ea typeface="Canva Sans"/>
                <a:cs typeface="Canva Sans"/>
                <a:sym typeface="Canva Sans"/>
              </a:rPr>
              <a:t>After 5% covers operating costs, the remaining 95% is split:</a:t>
            </a:r>
          </a:p>
          <a:p>
            <a:pPr algn="l" marL="734077" indent="-244692" lvl="2">
              <a:lnSpc>
                <a:spcPts val="2380"/>
              </a:lnSpc>
              <a:buFont typeface="Arial"/>
              <a:buChar char="⚬"/>
            </a:pPr>
            <a:r>
              <a:rPr lang="en-US" sz="1700">
                <a:solidFill>
                  <a:srgbClr val="2B2C30"/>
                </a:solidFill>
                <a:latin typeface="Canva Sans"/>
                <a:ea typeface="Canva Sans"/>
                <a:cs typeface="Canva Sans"/>
                <a:sym typeface="Canva Sans"/>
              </a:rPr>
              <a:t>47.5% to District Designated Funds (DDF): This money is returned to the contributing district after a three-year investment period for local project funding.</a:t>
            </a:r>
          </a:p>
          <a:p>
            <a:pPr algn="l" marL="734077" indent="-244692" lvl="2">
              <a:lnSpc>
                <a:spcPts val="2380"/>
              </a:lnSpc>
              <a:buFont typeface="Arial"/>
              <a:buChar char="⚬"/>
            </a:pPr>
            <a:r>
              <a:rPr lang="en-US" sz="1700">
                <a:solidFill>
                  <a:srgbClr val="2B2C30"/>
                </a:solidFill>
                <a:latin typeface="Canva Sans"/>
                <a:ea typeface="Canva Sans"/>
                <a:cs typeface="Canva Sans"/>
                <a:sym typeface="Canva Sans"/>
              </a:rPr>
              <a:t>47.5% to the World Fund: This pooled money funds Rotary's highest priorities globally, like PolioPlus and Peace Centers.</a:t>
            </a:r>
          </a:p>
          <a:p>
            <a:pPr algn="l">
              <a:lnSpc>
                <a:spcPts val="2380"/>
              </a:lnSpc>
            </a:pPr>
          </a:p>
          <a:p>
            <a:pPr algn="l" marL="367039" indent="-183519" lvl="1">
              <a:lnSpc>
                <a:spcPts val="2380"/>
              </a:lnSpc>
              <a:buFont typeface="Arial"/>
              <a:buChar char="•"/>
            </a:pPr>
            <a:r>
              <a:rPr lang="en-US" b="true" sz="1700">
                <a:solidFill>
                  <a:srgbClr val="2B2C30"/>
                </a:solidFill>
                <a:latin typeface="Canva Sans Bold"/>
                <a:ea typeface="Canva Sans Bold"/>
                <a:cs typeface="Canva Sans Bold"/>
                <a:sym typeface="Canva Sans Bold"/>
              </a:rPr>
              <a:t>Funding Cycle:</a:t>
            </a:r>
            <a:r>
              <a:rPr lang="en-US" sz="1700">
                <a:solidFill>
                  <a:srgbClr val="2B2C30"/>
                </a:solidFill>
                <a:latin typeface="Canva Sans"/>
                <a:ea typeface="Canva Sans"/>
                <a:cs typeface="Canva Sans"/>
                <a:sym typeface="Canva Sans"/>
              </a:rPr>
              <a:t> Donations made in one Rotary year become available as DDF three years later, allowing for project planning and investment. </a:t>
            </a:r>
          </a:p>
        </p:txBody>
      </p:sp>
      <p:sp>
        <p:nvSpPr>
          <p:cNvPr name="TextBox 8" id="8"/>
          <p:cNvSpPr txBox="true"/>
          <p:nvPr/>
        </p:nvSpPr>
        <p:spPr>
          <a:xfrm rot="0">
            <a:off x="9568344" y="2130430"/>
            <a:ext cx="7690945" cy="8190864"/>
          </a:xfrm>
          <a:prstGeom prst="rect">
            <a:avLst/>
          </a:prstGeom>
        </p:spPr>
        <p:txBody>
          <a:bodyPr anchor="t" rtlCol="false" tIns="0" lIns="0" bIns="0" rIns="0">
            <a:spAutoFit/>
          </a:bodyPr>
          <a:lstStyle/>
          <a:p>
            <a:pPr algn="l">
              <a:lnSpc>
                <a:spcPts val="2520"/>
              </a:lnSpc>
            </a:pPr>
            <a:r>
              <a:rPr lang="en-US" sz="1800" b="true">
                <a:solidFill>
                  <a:srgbClr val="2B2C30"/>
                </a:solidFill>
                <a:latin typeface="Canva Sans Bold"/>
                <a:ea typeface="Canva Sans Bold"/>
                <a:cs typeface="Canva Sans Bold"/>
                <a:sym typeface="Canva Sans Bold"/>
              </a:rPr>
              <a:t>What</a:t>
            </a:r>
            <a:r>
              <a:rPr lang="en-US" b="true" sz="1800">
                <a:solidFill>
                  <a:srgbClr val="2B2C30"/>
                </a:solidFill>
                <a:latin typeface="Canva Sans Bold"/>
                <a:ea typeface="Canva Sans Bold"/>
                <a:cs typeface="Canva Sans Bold"/>
                <a:sym typeface="Canva Sans Bold"/>
              </a:rPr>
              <a:t> it Funds</a:t>
            </a:r>
          </a:p>
          <a:p>
            <a:pPr algn="l">
              <a:lnSpc>
                <a:spcPts val="2520"/>
              </a:lnSpc>
            </a:pPr>
          </a:p>
          <a:p>
            <a:pPr algn="l" marL="388628" indent="-194314" lvl="1">
              <a:lnSpc>
                <a:spcPts val="2520"/>
              </a:lnSpc>
              <a:buFont typeface="Arial"/>
              <a:buChar char="•"/>
            </a:pPr>
            <a:r>
              <a:rPr lang="en-US" b="true" sz="1800">
                <a:solidFill>
                  <a:srgbClr val="2B2C30"/>
                </a:solidFill>
                <a:latin typeface="Canva Sans Bold"/>
                <a:ea typeface="Canva Sans Bold"/>
                <a:cs typeface="Canva Sans Bold"/>
                <a:sym typeface="Canva Sans Bold"/>
              </a:rPr>
              <a:t>Humanitarian Projects:</a:t>
            </a:r>
            <a:r>
              <a:rPr lang="en-US" sz="1800">
                <a:solidFill>
                  <a:srgbClr val="2B2C30"/>
                </a:solidFill>
                <a:latin typeface="Canva Sans"/>
                <a:ea typeface="Canva Sans"/>
                <a:cs typeface="Canva Sans"/>
                <a:sym typeface="Canva Sans"/>
              </a:rPr>
              <a:t> Local an</a:t>
            </a:r>
            <a:r>
              <a:rPr lang="en-US" sz="1800">
                <a:solidFill>
                  <a:srgbClr val="2B2C30"/>
                </a:solidFill>
                <a:latin typeface="Canva Sans"/>
                <a:ea typeface="Canva Sans"/>
                <a:cs typeface="Canva Sans"/>
                <a:sym typeface="Canva Sans"/>
              </a:rPr>
              <a:t>d international efforts to improve lives.</a:t>
            </a:r>
          </a:p>
          <a:p>
            <a:pPr algn="l">
              <a:lnSpc>
                <a:spcPts val="2520"/>
              </a:lnSpc>
            </a:pPr>
          </a:p>
          <a:p>
            <a:pPr algn="l" marL="388628" indent="-194314" lvl="1">
              <a:lnSpc>
                <a:spcPts val="2520"/>
              </a:lnSpc>
              <a:buFont typeface="Arial"/>
              <a:buChar char="•"/>
            </a:pPr>
            <a:r>
              <a:rPr lang="en-US" b="true" sz="1800">
                <a:solidFill>
                  <a:srgbClr val="2B2C30"/>
                </a:solidFill>
                <a:latin typeface="Canva Sans Bold"/>
                <a:ea typeface="Canva Sans Bold"/>
                <a:cs typeface="Canva Sans Bold"/>
                <a:sym typeface="Canva Sans Bold"/>
              </a:rPr>
              <a:t>Scholarships &amp; Training:</a:t>
            </a:r>
            <a:r>
              <a:rPr lang="en-US" sz="1800">
                <a:solidFill>
                  <a:srgbClr val="2B2C30"/>
                </a:solidFill>
                <a:latin typeface="Canva Sans"/>
                <a:ea typeface="Canva Sans"/>
                <a:cs typeface="Canva Sans"/>
                <a:sym typeface="Canva Sans"/>
              </a:rPr>
              <a:t> Funding for students and professionals.</a:t>
            </a:r>
          </a:p>
          <a:p>
            <a:pPr algn="l">
              <a:lnSpc>
                <a:spcPts val="2520"/>
              </a:lnSpc>
            </a:pPr>
          </a:p>
          <a:p>
            <a:pPr algn="l" marL="388628" indent="-194314" lvl="1">
              <a:lnSpc>
                <a:spcPts val="2520"/>
              </a:lnSpc>
              <a:buFont typeface="Arial"/>
              <a:buChar char="•"/>
            </a:pPr>
            <a:r>
              <a:rPr lang="en-US" b="true" sz="1800">
                <a:solidFill>
                  <a:srgbClr val="2B2C30"/>
                </a:solidFill>
                <a:latin typeface="Canva Sans Bold"/>
                <a:ea typeface="Canva Sans Bold"/>
                <a:cs typeface="Canva Sans Bold"/>
                <a:sym typeface="Canva Sans Bold"/>
              </a:rPr>
              <a:t>Global Grants</a:t>
            </a:r>
            <a:r>
              <a:rPr lang="en-US" sz="1800">
                <a:solidFill>
                  <a:srgbClr val="2B2C30"/>
                </a:solidFill>
                <a:latin typeface="Canva Sans"/>
                <a:ea typeface="Canva Sans"/>
                <a:cs typeface="Canva Sans"/>
                <a:sym typeface="Canva Sans"/>
              </a:rPr>
              <a:t>: Large-scale projects with matching funds from the World Fund.</a:t>
            </a:r>
          </a:p>
          <a:p>
            <a:pPr algn="l">
              <a:lnSpc>
                <a:spcPts val="2520"/>
              </a:lnSpc>
            </a:pPr>
          </a:p>
          <a:p>
            <a:pPr algn="l" marL="388628" indent="-194314" lvl="1">
              <a:lnSpc>
                <a:spcPts val="2520"/>
              </a:lnSpc>
              <a:buFont typeface="Arial"/>
              <a:buChar char="•"/>
            </a:pPr>
            <a:r>
              <a:rPr lang="en-US" b="true" sz="1800">
                <a:solidFill>
                  <a:srgbClr val="2B2C30"/>
                </a:solidFill>
                <a:latin typeface="Canva Sans Bold"/>
                <a:ea typeface="Canva Sans Bold"/>
                <a:cs typeface="Canva Sans Bold"/>
                <a:sym typeface="Canva Sans Bold"/>
              </a:rPr>
              <a:t>P</a:t>
            </a:r>
            <a:r>
              <a:rPr lang="en-US" b="true" sz="1800">
                <a:solidFill>
                  <a:srgbClr val="2B2C30"/>
                </a:solidFill>
                <a:latin typeface="Canva Sans Bold"/>
                <a:ea typeface="Canva Sans Bold"/>
                <a:cs typeface="Canva Sans Bold"/>
                <a:sym typeface="Canva Sans Bold"/>
              </a:rPr>
              <a:t>olioPlus: </a:t>
            </a:r>
            <a:r>
              <a:rPr lang="en-US" sz="1800">
                <a:solidFill>
                  <a:srgbClr val="2B2C30"/>
                </a:solidFill>
                <a:latin typeface="Canva Sans"/>
                <a:ea typeface="Canva Sans"/>
                <a:cs typeface="Canva Sans"/>
                <a:sym typeface="Canva Sans"/>
              </a:rPr>
              <a:t>Eradicating polio worldwide.</a:t>
            </a:r>
          </a:p>
          <a:p>
            <a:pPr algn="l">
              <a:lnSpc>
                <a:spcPts val="2520"/>
              </a:lnSpc>
            </a:pPr>
          </a:p>
          <a:p>
            <a:pPr algn="l" marL="388628" indent="-194314" lvl="1">
              <a:lnSpc>
                <a:spcPts val="2520"/>
              </a:lnSpc>
              <a:buFont typeface="Arial"/>
              <a:buChar char="•"/>
            </a:pPr>
            <a:r>
              <a:rPr lang="en-US" b="true" sz="1800">
                <a:solidFill>
                  <a:srgbClr val="2B2C30"/>
                </a:solidFill>
                <a:latin typeface="Canva Sans Bold"/>
                <a:ea typeface="Canva Sans Bold"/>
                <a:cs typeface="Canva Sans Bold"/>
                <a:sym typeface="Canva Sans Bold"/>
              </a:rPr>
              <a:t>Rotary Peace Centers:</a:t>
            </a:r>
            <a:r>
              <a:rPr lang="en-US" sz="1800">
                <a:solidFill>
                  <a:srgbClr val="2B2C30"/>
                </a:solidFill>
                <a:latin typeface="Canva Sans"/>
                <a:ea typeface="Canva Sans"/>
                <a:cs typeface="Canva Sans"/>
                <a:sym typeface="Canva Sans"/>
              </a:rPr>
              <a:t> Training leaders for peacebuilding. </a:t>
            </a:r>
          </a:p>
          <a:p>
            <a:pPr algn="l">
              <a:lnSpc>
                <a:spcPts val="2520"/>
              </a:lnSpc>
            </a:pPr>
          </a:p>
          <a:p>
            <a:pPr algn="l">
              <a:lnSpc>
                <a:spcPts val="2520"/>
              </a:lnSpc>
            </a:pPr>
            <a:r>
              <a:rPr lang="en-US" b="true" sz="1800">
                <a:solidFill>
                  <a:srgbClr val="2B2C30"/>
                </a:solidFill>
                <a:latin typeface="Canva Sans Bold"/>
                <a:ea typeface="Canva Sans Bold"/>
                <a:cs typeface="Canva Sans Bold"/>
                <a:sym typeface="Canva Sans Bold"/>
              </a:rPr>
              <a:t>Key Concepts</a:t>
            </a:r>
          </a:p>
          <a:p>
            <a:pPr algn="l">
              <a:lnSpc>
                <a:spcPts val="2520"/>
              </a:lnSpc>
            </a:pPr>
          </a:p>
          <a:p>
            <a:pPr algn="l" marL="388628" indent="-194314" lvl="1">
              <a:lnSpc>
                <a:spcPts val="2520"/>
              </a:lnSpc>
              <a:buFont typeface="Arial"/>
              <a:buChar char="•"/>
            </a:pPr>
            <a:r>
              <a:rPr lang="en-US" b="true" sz="1800">
                <a:solidFill>
                  <a:srgbClr val="2B2C30"/>
                </a:solidFill>
                <a:latin typeface="Canva Sans Bold"/>
                <a:ea typeface="Canva Sans Bold"/>
                <a:cs typeface="Canva Sans Bold"/>
                <a:sym typeface="Canva Sans Bold"/>
              </a:rPr>
              <a:t>DDF (District Designated Funds):</a:t>
            </a:r>
            <a:r>
              <a:rPr lang="en-US" sz="1800">
                <a:solidFill>
                  <a:srgbClr val="2B2C30"/>
                </a:solidFill>
                <a:latin typeface="Canva Sans"/>
                <a:ea typeface="Canva Sans"/>
                <a:cs typeface="Canva Sans"/>
                <a:sym typeface="Canva Sans"/>
              </a:rPr>
              <a:t> Money your district controls for its own projects.</a:t>
            </a:r>
          </a:p>
          <a:p>
            <a:pPr algn="l">
              <a:lnSpc>
                <a:spcPts val="2520"/>
              </a:lnSpc>
            </a:pPr>
          </a:p>
          <a:p>
            <a:pPr algn="l" marL="388628" indent="-194314" lvl="1">
              <a:lnSpc>
                <a:spcPts val="2520"/>
              </a:lnSpc>
              <a:buFont typeface="Arial"/>
              <a:buChar char="•"/>
            </a:pPr>
            <a:r>
              <a:rPr lang="en-US" b="true" sz="1800">
                <a:solidFill>
                  <a:srgbClr val="2B2C30"/>
                </a:solidFill>
                <a:latin typeface="Canva Sans Bold"/>
                <a:ea typeface="Canva Sans Bold"/>
                <a:cs typeface="Canva Sans Bold"/>
                <a:sym typeface="Canva Sans Bold"/>
              </a:rPr>
              <a:t>World Fund:</a:t>
            </a:r>
            <a:r>
              <a:rPr lang="en-US" sz="1800">
                <a:solidFill>
                  <a:srgbClr val="2B2C30"/>
                </a:solidFill>
                <a:latin typeface="Canva Sans"/>
                <a:ea typeface="Canva Sans"/>
                <a:cs typeface="Canva Sans"/>
                <a:sym typeface="Canva Sans"/>
              </a:rPr>
              <a:t> Money controlled by Rotary International for global priorities.</a:t>
            </a:r>
          </a:p>
          <a:p>
            <a:pPr algn="l">
              <a:lnSpc>
                <a:spcPts val="2520"/>
              </a:lnSpc>
            </a:pPr>
          </a:p>
          <a:p>
            <a:pPr algn="l" marL="388628" indent="-194314" lvl="1">
              <a:lnSpc>
                <a:spcPts val="2520"/>
              </a:lnSpc>
              <a:buFont typeface="Arial"/>
              <a:buChar char="•"/>
            </a:pPr>
            <a:r>
              <a:rPr lang="en-US" b="true" sz="1800">
                <a:solidFill>
                  <a:srgbClr val="2B2C30"/>
                </a:solidFill>
                <a:latin typeface="Canva Sans Bold"/>
                <a:ea typeface="Canva Sans Bold"/>
                <a:cs typeface="Canva Sans Bold"/>
                <a:sym typeface="Canva Sans Bold"/>
              </a:rPr>
              <a:t>EREY (Every Rotarian, Every Year): </a:t>
            </a:r>
            <a:r>
              <a:rPr lang="en-US" sz="1800">
                <a:solidFill>
                  <a:srgbClr val="2B2C30"/>
                </a:solidFill>
                <a:latin typeface="Canva Sans"/>
                <a:ea typeface="Canva Sans"/>
                <a:cs typeface="Canva Sans"/>
                <a:sym typeface="Canva Sans"/>
              </a:rPr>
              <a:t>The goal for every member to give at least $25 annually to the Annual Fund. </a:t>
            </a:r>
          </a:p>
          <a:p>
            <a:pPr algn="l">
              <a:lnSpc>
                <a:spcPts val="2520"/>
              </a:lnSpc>
            </a:pPr>
          </a:p>
          <a:p>
            <a:pPr algn="l">
              <a:lnSpc>
                <a:spcPts val="2800"/>
              </a:lnSpc>
            </a:pPr>
          </a:p>
        </p:txBody>
      </p:sp>
    </p:spTree>
  </p:cSld>
  <p:clrMapOvr>
    <a:masterClrMapping/>
  </p:clrMapOvr>
  <p:transition spd="med">
    <p:cover dir="ru"/>
  </p:transition>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EFEEE7"/>
        </a:solidFill>
      </p:bgPr>
    </p:bg>
    <p:spTree>
      <p:nvGrpSpPr>
        <p:cNvPr id="1" name=""/>
        <p:cNvGrpSpPr/>
        <p:nvPr/>
      </p:nvGrpSpPr>
      <p:grpSpPr>
        <a:xfrm>
          <a:off x="0" y="0"/>
          <a:ext cx="0" cy="0"/>
          <a:chOff x="0" y="0"/>
          <a:chExt cx="0" cy="0"/>
        </a:xfrm>
      </p:grpSpPr>
      <p:sp>
        <p:nvSpPr>
          <p:cNvPr name="AutoShape 2" id="2"/>
          <p:cNvSpPr/>
          <p:nvPr/>
        </p:nvSpPr>
        <p:spPr>
          <a:xfrm flipV="true">
            <a:off x="-700591" y="1760761"/>
            <a:ext cx="17959879" cy="0"/>
          </a:xfrm>
          <a:prstGeom prst="line">
            <a:avLst/>
          </a:prstGeom>
          <a:ln cap="flat" w="9525">
            <a:solidFill>
              <a:srgbClr val="2B2C30"/>
            </a:solidFill>
            <a:prstDash val="solid"/>
            <a:headEnd type="none" len="sm" w="sm"/>
            <a:tailEnd type="none" len="sm" w="sm"/>
          </a:ln>
        </p:spPr>
      </p:sp>
      <p:sp>
        <p:nvSpPr>
          <p:cNvPr name="Freeform 3" id="3"/>
          <p:cNvSpPr/>
          <p:nvPr/>
        </p:nvSpPr>
        <p:spPr>
          <a:xfrm flipH="false" flipV="false" rot="0">
            <a:off x="14400602" y="877405"/>
            <a:ext cx="1903475" cy="883356"/>
          </a:xfrm>
          <a:custGeom>
            <a:avLst/>
            <a:gdLst/>
            <a:ahLst/>
            <a:cxnLst/>
            <a:rect r="r" b="b" t="t" l="l"/>
            <a:pathLst>
              <a:path h="883356" w="1903475">
                <a:moveTo>
                  <a:pt x="0" y="0"/>
                </a:moveTo>
                <a:lnTo>
                  <a:pt x="1903476" y="0"/>
                </a:lnTo>
                <a:lnTo>
                  <a:pt x="1903476" y="883356"/>
                </a:lnTo>
                <a:lnTo>
                  <a:pt x="0" y="883356"/>
                </a:lnTo>
                <a:lnTo>
                  <a:pt x="0" y="0"/>
                </a:lnTo>
                <a:close/>
              </a:path>
            </a:pathLst>
          </a:custGeom>
          <a:blipFill>
            <a:blip r:embed="rId2"/>
            <a:stretch>
              <a:fillRect l="0" t="0" r="0" b="0"/>
            </a:stretch>
          </a:blipFill>
        </p:spPr>
      </p:sp>
      <p:sp>
        <p:nvSpPr>
          <p:cNvPr name="Freeform 4" id="4"/>
          <p:cNvSpPr/>
          <p:nvPr/>
        </p:nvSpPr>
        <p:spPr>
          <a:xfrm flipH="false" flipV="false" rot="0">
            <a:off x="12365575" y="1048485"/>
            <a:ext cx="1436804" cy="541196"/>
          </a:xfrm>
          <a:custGeom>
            <a:avLst/>
            <a:gdLst/>
            <a:ahLst/>
            <a:cxnLst/>
            <a:rect r="r" b="b" t="t" l="l"/>
            <a:pathLst>
              <a:path h="541196" w="1436804">
                <a:moveTo>
                  <a:pt x="0" y="0"/>
                </a:moveTo>
                <a:lnTo>
                  <a:pt x="1436804" y="0"/>
                </a:lnTo>
                <a:lnTo>
                  <a:pt x="1436804" y="541196"/>
                </a:lnTo>
                <a:lnTo>
                  <a:pt x="0" y="541196"/>
                </a:lnTo>
                <a:lnTo>
                  <a:pt x="0" y="0"/>
                </a:lnTo>
                <a:close/>
              </a:path>
            </a:pathLst>
          </a:custGeom>
          <a:blipFill>
            <a:blip r:embed="rId3"/>
            <a:stretch>
              <a:fillRect l="0" t="0" r="0" b="0"/>
            </a:stretch>
          </a:blipFill>
        </p:spPr>
      </p:sp>
      <p:sp>
        <p:nvSpPr>
          <p:cNvPr name="TextBox 5" id="5"/>
          <p:cNvSpPr txBox="true"/>
          <p:nvPr/>
        </p:nvSpPr>
        <p:spPr>
          <a:xfrm rot="0">
            <a:off x="1028700" y="1056475"/>
            <a:ext cx="16230600" cy="651099"/>
          </a:xfrm>
          <a:prstGeom prst="rect">
            <a:avLst/>
          </a:prstGeom>
        </p:spPr>
        <p:txBody>
          <a:bodyPr anchor="t" rtlCol="false" tIns="0" lIns="0" bIns="0" rIns="0">
            <a:spAutoFit/>
          </a:bodyPr>
          <a:lstStyle/>
          <a:p>
            <a:pPr algn="l">
              <a:lnSpc>
                <a:spcPts val="5200"/>
              </a:lnSpc>
              <a:spcBef>
                <a:spcPct val="0"/>
              </a:spcBef>
            </a:pPr>
            <a:r>
              <a:rPr lang="en-US" b="true" sz="3714" spc="843">
                <a:solidFill>
                  <a:srgbClr val="2B2C30"/>
                </a:solidFill>
                <a:latin typeface="Public Sans Bold"/>
                <a:ea typeface="Public Sans Bold"/>
                <a:cs typeface="Public Sans Bold"/>
                <a:sym typeface="Public Sans Bold"/>
              </a:rPr>
              <a:t>MAJOR DONOR AND ENDOWMENTS</a:t>
            </a:r>
          </a:p>
        </p:txBody>
      </p:sp>
      <p:sp>
        <p:nvSpPr>
          <p:cNvPr name="TextBox 6" id="6"/>
          <p:cNvSpPr txBox="true"/>
          <p:nvPr/>
        </p:nvSpPr>
        <p:spPr>
          <a:xfrm rot="0">
            <a:off x="1028700" y="2111380"/>
            <a:ext cx="7690945" cy="3873499"/>
          </a:xfrm>
          <a:prstGeom prst="rect">
            <a:avLst/>
          </a:prstGeom>
        </p:spPr>
        <p:txBody>
          <a:bodyPr anchor="t" rtlCol="false" tIns="0" lIns="0" bIns="0" rIns="0">
            <a:spAutoFit/>
          </a:bodyPr>
          <a:lstStyle/>
          <a:p>
            <a:pPr algn="l">
              <a:lnSpc>
                <a:spcPts val="2800"/>
              </a:lnSpc>
            </a:pPr>
            <a:r>
              <a:rPr lang="en-US" sz="2000">
                <a:solidFill>
                  <a:srgbClr val="2B2C30"/>
                </a:solidFill>
                <a:latin typeface="Canva Sans"/>
                <a:ea typeface="Canva Sans"/>
                <a:cs typeface="Canva Sans"/>
                <a:sym typeface="Canva Sans"/>
              </a:rPr>
              <a:t>Rotary Major Donors are individuals giving $10,000+ cumulatively, recognized with special pins and crystals, while endowments are permanent funds where gifts are invested, using only the earnings for long-term Rotary projects, ensuring gifts keep giving in perpetuity, with recognition like naming funds for gifts of $25k+ and prestigious Arch Klumph Society induction for $250k+. Both major giving and endowment contributions support The Rotary Foundation's mission, but endowments focus on lasting legacy through principal preservation, complementing direct gifts to annual funds or PolioPlus. </a:t>
            </a:r>
          </a:p>
        </p:txBody>
      </p:sp>
      <p:sp>
        <p:nvSpPr>
          <p:cNvPr name="TextBox 7" id="7"/>
          <p:cNvSpPr txBox="true"/>
          <p:nvPr/>
        </p:nvSpPr>
        <p:spPr>
          <a:xfrm rot="0">
            <a:off x="9568344" y="2130430"/>
            <a:ext cx="7690945" cy="7993379"/>
          </a:xfrm>
          <a:prstGeom prst="rect">
            <a:avLst/>
          </a:prstGeom>
        </p:spPr>
        <p:txBody>
          <a:bodyPr anchor="t" rtlCol="false" tIns="0" lIns="0" bIns="0" rIns="0">
            <a:spAutoFit/>
          </a:bodyPr>
          <a:lstStyle/>
          <a:p>
            <a:pPr algn="l">
              <a:lnSpc>
                <a:spcPts val="2380"/>
              </a:lnSpc>
            </a:pPr>
            <a:r>
              <a:rPr lang="en-US" sz="1700" b="true">
                <a:solidFill>
                  <a:srgbClr val="2B2C30"/>
                </a:solidFill>
                <a:latin typeface="Canva Sans Bold"/>
                <a:ea typeface="Canva Sans Bold"/>
                <a:cs typeface="Canva Sans Bold"/>
                <a:sym typeface="Canva Sans Bold"/>
              </a:rPr>
              <a:t>Rotary Foundation Endowment Fund</a:t>
            </a:r>
          </a:p>
          <a:p>
            <a:pPr algn="l">
              <a:lnSpc>
                <a:spcPts val="2380"/>
              </a:lnSpc>
            </a:pPr>
          </a:p>
          <a:p>
            <a:pPr algn="l" marL="367039" indent="-183519" lvl="1">
              <a:lnSpc>
                <a:spcPts val="2380"/>
              </a:lnSpc>
              <a:buFont typeface="Arial"/>
              <a:buChar char="•"/>
            </a:pPr>
            <a:r>
              <a:rPr lang="en-US" b="true" sz="1700">
                <a:solidFill>
                  <a:srgbClr val="2B2C30"/>
                </a:solidFill>
                <a:latin typeface="Canva Sans Bold"/>
                <a:ea typeface="Canva Sans Bold"/>
                <a:cs typeface="Canva Sans Bold"/>
                <a:sym typeface="Canva Sans Bold"/>
              </a:rPr>
              <a:t>Purpose:</a:t>
            </a:r>
            <a:r>
              <a:rPr lang="en-US" sz="1700">
                <a:solidFill>
                  <a:srgbClr val="2B2C30"/>
                </a:solidFill>
                <a:latin typeface="Canva Sans"/>
                <a:ea typeface="Canva Sans"/>
                <a:cs typeface="Canva Sans"/>
                <a:sym typeface="Canva Sans"/>
              </a:rPr>
              <a:t> A permanent fund holding gifts, with only the investment income used for long-term support, ensuring perpetual funding.</a:t>
            </a:r>
          </a:p>
          <a:p>
            <a:pPr algn="l">
              <a:lnSpc>
                <a:spcPts val="2380"/>
              </a:lnSpc>
            </a:pPr>
          </a:p>
          <a:p>
            <a:pPr algn="l" marL="367039" indent="-183519" lvl="1">
              <a:lnSpc>
                <a:spcPts val="2380"/>
              </a:lnSpc>
              <a:buFont typeface="Arial"/>
              <a:buChar char="•"/>
            </a:pPr>
            <a:r>
              <a:rPr lang="en-US" b="true" sz="1700">
                <a:solidFill>
                  <a:srgbClr val="2B2C30"/>
                </a:solidFill>
                <a:latin typeface="Canva Sans Bold"/>
                <a:ea typeface="Canva Sans Bold"/>
                <a:cs typeface="Canva Sans Bold"/>
                <a:sym typeface="Canva Sans Bold"/>
              </a:rPr>
              <a:t>Giving Methods:</a:t>
            </a:r>
            <a:r>
              <a:rPr lang="en-US" sz="1700">
                <a:solidFill>
                  <a:srgbClr val="2B2C30"/>
                </a:solidFill>
                <a:latin typeface="Canva Sans"/>
                <a:ea typeface="Canva Sans"/>
                <a:cs typeface="Canva Sans"/>
                <a:sym typeface="Canva Sans"/>
              </a:rPr>
              <a:t> Include bequests, life insurance, securities, or outright gifts.</a:t>
            </a:r>
          </a:p>
          <a:p>
            <a:pPr algn="l">
              <a:lnSpc>
                <a:spcPts val="2380"/>
              </a:lnSpc>
            </a:pPr>
          </a:p>
          <a:p>
            <a:pPr algn="l" marL="367039" indent="-183519" lvl="1">
              <a:lnSpc>
                <a:spcPts val="2380"/>
              </a:lnSpc>
              <a:buFont typeface="Arial"/>
              <a:buChar char="•"/>
            </a:pPr>
            <a:r>
              <a:rPr lang="en-US" b="true" sz="1700">
                <a:solidFill>
                  <a:srgbClr val="2B2C30"/>
                </a:solidFill>
                <a:latin typeface="Canva Sans Bold"/>
                <a:ea typeface="Canva Sans Bold"/>
                <a:cs typeface="Canva Sans Bold"/>
                <a:sym typeface="Canva Sans Bold"/>
              </a:rPr>
              <a:t>Named Funds:</a:t>
            </a:r>
            <a:r>
              <a:rPr lang="en-US" sz="1700">
                <a:solidFill>
                  <a:srgbClr val="2B2C30"/>
                </a:solidFill>
                <a:latin typeface="Canva Sans"/>
                <a:ea typeface="Canva Sans"/>
                <a:cs typeface="Canva Sans"/>
                <a:sym typeface="Canva Sans"/>
              </a:rPr>
              <a:t> Gifts of $25,000 or more can establish named endowed funds.</a:t>
            </a:r>
          </a:p>
          <a:p>
            <a:pPr algn="l">
              <a:lnSpc>
                <a:spcPts val="2380"/>
              </a:lnSpc>
            </a:pPr>
          </a:p>
          <a:p>
            <a:pPr algn="l" marL="367039" indent="-183519" lvl="1">
              <a:lnSpc>
                <a:spcPts val="2380"/>
              </a:lnSpc>
              <a:buFont typeface="Arial"/>
              <a:buChar char="•"/>
            </a:pPr>
            <a:r>
              <a:rPr lang="en-US" b="true" sz="1700">
                <a:solidFill>
                  <a:srgbClr val="2B2C30"/>
                </a:solidFill>
                <a:latin typeface="Canva Sans Bold"/>
                <a:ea typeface="Canva Sans Bold"/>
                <a:cs typeface="Canva Sans Bold"/>
                <a:sym typeface="Canva Sans Bold"/>
              </a:rPr>
              <a:t>Legacy Society:</a:t>
            </a:r>
            <a:r>
              <a:rPr lang="en-US" sz="1700">
                <a:solidFill>
                  <a:srgbClr val="2B2C30"/>
                </a:solidFill>
                <a:latin typeface="Canva Sans"/>
                <a:ea typeface="Canva Sans"/>
                <a:cs typeface="Canva Sans"/>
                <a:sym typeface="Canva Sans"/>
              </a:rPr>
              <a:t> For commitments of $1 million or more to the endowment, offering exclusive benefits. </a:t>
            </a:r>
          </a:p>
          <a:p>
            <a:pPr algn="l">
              <a:lnSpc>
                <a:spcPts val="2380"/>
              </a:lnSpc>
            </a:pPr>
          </a:p>
          <a:p>
            <a:pPr algn="l">
              <a:lnSpc>
                <a:spcPts val="2380"/>
              </a:lnSpc>
            </a:pPr>
            <a:r>
              <a:rPr lang="en-US" sz="1700" b="true">
                <a:solidFill>
                  <a:srgbClr val="2B2C30"/>
                </a:solidFill>
                <a:latin typeface="Canva Sans Bold"/>
                <a:ea typeface="Canva Sans Bold"/>
                <a:cs typeface="Canva Sans Bold"/>
                <a:sym typeface="Canva Sans Bold"/>
              </a:rPr>
              <a:t>How They Work Together</a:t>
            </a:r>
          </a:p>
          <a:p>
            <a:pPr algn="l">
              <a:lnSpc>
                <a:spcPts val="2380"/>
              </a:lnSpc>
            </a:pPr>
          </a:p>
          <a:p>
            <a:pPr algn="l" marL="367039" indent="-183519" lvl="1">
              <a:lnSpc>
                <a:spcPts val="2380"/>
              </a:lnSpc>
              <a:buFont typeface="Arial"/>
              <a:buChar char="•"/>
            </a:pPr>
            <a:r>
              <a:rPr lang="en-US" sz="1700">
                <a:solidFill>
                  <a:srgbClr val="2B2C30"/>
                </a:solidFill>
                <a:latin typeface="Canva Sans"/>
                <a:ea typeface="Canva Sans"/>
                <a:cs typeface="Canva Sans"/>
                <a:sym typeface="Canva Sans"/>
              </a:rPr>
              <a:t>A Major Gift of $10,000+ can be designated to the Endowment Fund, an Annual Fund, or PolioPlus.</a:t>
            </a:r>
          </a:p>
          <a:p>
            <a:pPr algn="l">
              <a:lnSpc>
                <a:spcPts val="2380"/>
              </a:lnSpc>
            </a:pPr>
          </a:p>
          <a:p>
            <a:pPr algn="l" marL="367039" indent="-183519" lvl="1">
              <a:lnSpc>
                <a:spcPts val="2380"/>
              </a:lnSpc>
              <a:buFont typeface="Arial"/>
              <a:buChar char="•"/>
            </a:pPr>
            <a:r>
              <a:rPr lang="en-US" sz="1700">
                <a:solidFill>
                  <a:srgbClr val="2B2C30"/>
                </a:solidFill>
                <a:latin typeface="Canva Sans"/>
                <a:ea typeface="Canva Sans"/>
                <a:cs typeface="Canva Sans"/>
                <a:sym typeface="Canva Sans"/>
              </a:rPr>
              <a:t>Giving to the Endowment creates a lasting legacy, as the principal remains intact, generating income for future generations.</a:t>
            </a:r>
          </a:p>
          <a:p>
            <a:pPr algn="l">
              <a:lnSpc>
                <a:spcPts val="2380"/>
              </a:lnSpc>
            </a:pPr>
          </a:p>
          <a:p>
            <a:pPr algn="l" marL="367039" indent="-183519" lvl="1">
              <a:lnSpc>
                <a:spcPts val="2380"/>
              </a:lnSpc>
              <a:buFont typeface="Arial"/>
              <a:buChar char="•"/>
            </a:pPr>
            <a:r>
              <a:rPr lang="en-US" sz="1700">
                <a:solidFill>
                  <a:srgbClr val="2B2C30"/>
                </a:solidFill>
                <a:latin typeface="Canva Sans"/>
                <a:ea typeface="Canva Sans"/>
                <a:cs typeface="Canva Sans"/>
                <a:sym typeface="Canva Sans"/>
              </a:rPr>
              <a:t>Both paths support Rotary's global service, with Major Donor recognition for cumulative giving and Endowment gifts for perpetual impact. </a:t>
            </a:r>
          </a:p>
          <a:p>
            <a:pPr algn="l">
              <a:lnSpc>
                <a:spcPts val="2380"/>
              </a:lnSpc>
            </a:pPr>
          </a:p>
          <a:p>
            <a:pPr algn="l">
              <a:lnSpc>
                <a:spcPts val="2660"/>
              </a:lnSpc>
            </a:pPr>
          </a:p>
        </p:txBody>
      </p:sp>
      <p:sp>
        <p:nvSpPr>
          <p:cNvPr name="TextBox 8" id="8"/>
          <p:cNvSpPr txBox="true"/>
          <p:nvPr/>
        </p:nvSpPr>
        <p:spPr>
          <a:xfrm rot="0">
            <a:off x="1028700" y="6403979"/>
            <a:ext cx="7690945" cy="3475989"/>
          </a:xfrm>
          <a:prstGeom prst="rect">
            <a:avLst/>
          </a:prstGeom>
        </p:spPr>
        <p:txBody>
          <a:bodyPr anchor="t" rtlCol="false" tIns="0" lIns="0" bIns="0" rIns="0">
            <a:spAutoFit/>
          </a:bodyPr>
          <a:lstStyle/>
          <a:p>
            <a:pPr algn="l">
              <a:lnSpc>
                <a:spcPts val="2520"/>
              </a:lnSpc>
            </a:pPr>
            <a:r>
              <a:rPr lang="en-US" sz="1800" b="true">
                <a:solidFill>
                  <a:srgbClr val="2B2C30"/>
                </a:solidFill>
                <a:latin typeface="Canva Sans Bold"/>
                <a:ea typeface="Canva Sans Bold"/>
                <a:cs typeface="Canva Sans Bold"/>
                <a:sym typeface="Canva Sans Bold"/>
              </a:rPr>
              <a:t>Ro</a:t>
            </a:r>
            <a:r>
              <a:rPr lang="en-US" b="true" sz="1800">
                <a:solidFill>
                  <a:srgbClr val="2B2C30"/>
                </a:solidFill>
                <a:latin typeface="Canva Sans Bold"/>
                <a:ea typeface="Canva Sans Bold"/>
                <a:cs typeface="Canva Sans Bold"/>
                <a:sym typeface="Canva Sans Bold"/>
              </a:rPr>
              <a:t>tary Major Donor</a:t>
            </a:r>
            <a:r>
              <a:rPr lang="en-US" b="true" sz="1800">
                <a:solidFill>
                  <a:srgbClr val="2B2C30"/>
                </a:solidFill>
                <a:latin typeface="Canva Sans Bold"/>
                <a:ea typeface="Canva Sans Bold"/>
                <a:cs typeface="Canva Sans Bold"/>
                <a:sym typeface="Canva Sans Bold"/>
              </a:rPr>
              <a:t> Recognition</a:t>
            </a:r>
          </a:p>
          <a:p>
            <a:pPr algn="l">
              <a:lnSpc>
                <a:spcPts val="2520"/>
              </a:lnSpc>
            </a:pPr>
          </a:p>
          <a:p>
            <a:pPr algn="l" marL="388628" indent="-194314" lvl="1">
              <a:lnSpc>
                <a:spcPts val="2520"/>
              </a:lnSpc>
              <a:buFont typeface="Arial"/>
              <a:buChar char="•"/>
            </a:pPr>
            <a:r>
              <a:rPr lang="en-US" b="true" sz="1800">
                <a:solidFill>
                  <a:srgbClr val="2B2C30"/>
                </a:solidFill>
                <a:latin typeface="Canva Sans Bold"/>
                <a:ea typeface="Canva Sans Bold"/>
                <a:cs typeface="Canva Sans Bold"/>
                <a:sym typeface="Canva Sans Bold"/>
              </a:rPr>
              <a:t>Definition: I</a:t>
            </a:r>
            <a:r>
              <a:rPr lang="en-US" sz="1800">
                <a:solidFill>
                  <a:srgbClr val="2B2C30"/>
                </a:solidFill>
                <a:latin typeface="Canva Sans"/>
                <a:ea typeface="Canva Sans"/>
                <a:cs typeface="Canva Sans"/>
                <a:sym typeface="Canva Sans"/>
              </a:rPr>
              <a:t>ndividuals or couples whose total outright giving to The Rotary Foundation reaches $10,000 or more.</a:t>
            </a:r>
          </a:p>
          <a:p>
            <a:pPr algn="l">
              <a:lnSpc>
                <a:spcPts val="2520"/>
              </a:lnSpc>
            </a:pPr>
          </a:p>
          <a:p>
            <a:pPr algn="l" marL="388628" indent="-194314" lvl="1">
              <a:lnSpc>
                <a:spcPts val="2520"/>
              </a:lnSpc>
              <a:buFont typeface="Arial"/>
              <a:buChar char="•"/>
            </a:pPr>
            <a:r>
              <a:rPr lang="en-US" b="true" sz="1800">
                <a:solidFill>
                  <a:srgbClr val="2B2C30"/>
                </a:solidFill>
                <a:latin typeface="Canva Sans Bold"/>
                <a:ea typeface="Canva Sans Bold"/>
                <a:cs typeface="Canva Sans Bold"/>
                <a:sym typeface="Canva Sans Bold"/>
              </a:rPr>
              <a:t>Levels: </a:t>
            </a:r>
            <a:r>
              <a:rPr lang="en-US" sz="1800">
                <a:solidFill>
                  <a:srgbClr val="2B2C30"/>
                </a:solidFill>
                <a:latin typeface="Canva Sans"/>
                <a:ea typeface="Canva Sans"/>
                <a:cs typeface="Canva Sans"/>
                <a:sym typeface="Canva Sans"/>
              </a:rPr>
              <a:t>Recognized at $10k (Level 1), $25k (Level 2), $50k (Level 3), $100k (Level 4), with increasing crystal and pin recognition.</a:t>
            </a:r>
          </a:p>
          <a:p>
            <a:pPr algn="l">
              <a:lnSpc>
                <a:spcPts val="2520"/>
              </a:lnSpc>
            </a:pPr>
          </a:p>
          <a:p>
            <a:pPr algn="l" marL="388628" indent="-194314" lvl="1">
              <a:lnSpc>
                <a:spcPts val="2520"/>
              </a:lnSpc>
              <a:buFont typeface="Arial"/>
              <a:buChar char="•"/>
            </a:pPr>
            <a:r>
              <a:rPr lang="en-US" b="true" sz="1800">
                <a:solidFill>
                  <a:srgbClr val="2B2C30"/>
                </a:solidFill>
                <a:latin typeface="Canva Sans Bold"/>
                <a:ea typeface="Canva Sans Bold"/>
                <a:cs typeface="Canva Sans Bold"/>
                <a:sym typeface="Canva Sans Bold"/>
              </a:rPr>
              <a:t>Arch Klumph Society: </a:t>
            </a:r>
            <a:r>
              <a:rPr lang="en-US" sz="1800">
                <a:solidFill>
                  <a:srgbClr val="2B2C30"/>
                </a:solidFill>
                <a:latin typeface="Canva Sans"/>
                <a:ea typeface="Canva Sans"/>
                <a:cs typeface="Canva Sans"/>
                <a:sym typeface="Canva Sans"/>
              </a:rPr>
              <a:t>Donors reaching $250,000 are inducted into this premier society, with special events and gallery inclusion. </a:t>
            </a:r>
          </a:p>
          <a:p>
            <a:pPr algn="l">
              <a:lnSpc>
                <a:spcPts val="2800"/>
              </a:lnSpc>
            </a:pPr>
          </a:p>
        </p:txBody>
      </p:sp>
    </p:spTree>
  </p:cSld>
  <p:clrMapOvr>
    <a:masterClrMapping/>
  </p:clrMapOvr>
  <p:transition spd="med">
    <p:cover dir="ru"/>
  </p:transition>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EFEEE7"/>
        </a:solidFill>
      </p:bgPr>
    </p:bg>
    <p:spTree>
      <p:nvGrpSpPr>
        <p:cNvPr id="1" name=""/>
        <p:cNvGrpSpPr/>
        <p:nvPr/>
      </p:nvGrpSpPr>
      <p:grpSpPr>
        <a:xfrm>
          <a:off x="0" y="0"/>
          <a:ext cx="0" cy="0"/>
          <a:chOff x="0" y="0"/>
          <a:chExt cx="0" cy="0"/>
        </a:xfrm>
      </p:grpSpPr>
      <p:sp>
        <p:nvSpPr>
          <p:cNvPr name="AutoShape 2" id="2"/>
          <p:cNvSpPr/>
          <p:nvPr/>
        </p:nvSpPr>
        <p:spPr>
          <a:xfrm flipV="true">
            <a:off x="-700591" y="1760761"/>
            <a:ext cx="17959879" cy="0"/>
          </a:xfrm>
          <a:prstGeom prst="line">
            <a:avLst/>
          </a:prstGeom>
          <a:ln cap="flat" w="9525">
            <a:solidFill>
              <a:srgbClr val="2B2C30"/>
            </a:solidFill>
            <a:prstDash val="solid"/>
            <a:headEnd type="none" len="sm" w="sm"/>
            <a:tailEnd type="none" len="sm" w="sm"/>
          </a:ln>
        </p:spPr>
      </p:sp>
      <p:sp>
        <p:nvSpPr>
          <p:cNvPr name="Freeform 3" id="3"/>
          <p:cNvSpPr/>
          <p:nvPr/>
        </p:nvSpPr>
        <p:spPr>
          <a:xfrm flipH="false" flipV="false" rot="0">
            <a:off x="14400602" y="857620"/>
            <a:ext cx="1903475" cy="883356"/>
          </a:xfrm>
          <a:custGeom>
            <a:avLst/>
            <a:gdLst/>
            <a:ahLst/>
            <a:cxnLst/>
            <a:rect r="r" b="b" t="t" l="l"/>
            <a:pathLst>
              <a:path h="883356" w="1903475">
                <a:moveTo>
                  <a:pt x="0" y="0"/>
                </a:moveTo>
                <a:lnTo>
                  <a:pt x="1903476" y="0"/>
                </a:lnTo>
                <a:lnTo>
                  <a:pt x="1903476" y="883356"/>
                </a:lnTo>
                <a:lnTo>
                  <a:pt x="0" y="883356"/>
                </a:lnTo>
                <a:lnTo>
                  <a:pt x="0" y="0"/>
                </a:lnTo>
                <a:close/>
              </a:path>
            </a:pathLst>
          </a:custGeom>
          <a:blipFill>
            <a:blip r:embed="rId2"/>
            <a:stretch>
              <a:fillRect l="0" t="0" r="0" b="0"/>
            </a:stretch>
          </a:blipFill>
        </p:spPr>
      </p:sp>
      <p:sp>
        <p:nvSpPr>
          <p:cNvPr name="Freeform 4" id="4"/>
          <p:cNvSpPr/>
          <p:nvPr/>
        </p:nvSpPr>
        <p:spPr>
          <a:xfrm flipH="false" flipV="false" rot="0">
            <a:off x="11437664" y="1028700"/>
            <a:ext cx="1436804" cy="541196"/>
          </a:xfrm>
          <a:custGeom>
            <a:avLst/>
            <a:gdLst/>
            <a:ahLst/>
            <a:cxnLst/>
            <a:rect r="r" b="b" t="t" l="l"/>
            <a:pathLst>
              <a:path h="541196" w="1436804">
                <a:moveTo>
                  <a:pt x="0" y="0"/>
                </a:moveTo>
                <a:lnTo>
                  <a:pt x="1436804" y="0"/>
                </a:lnTo>
                <a:lnTo>
                  <a:pt x="1436804" y="541196"/>
                </a:lnTo>
                <a:lnTo>
                  <a:pt x="0" y="541196"/>
                </a:lnTo>
                <a:lnTo>
                  <a:pt x="0" y="0"/>
                </a:lnTo>
                <a:close/>
              </a:path>
            </a:pathLst>
          </a:custGeom>
          <a:blipFill>
            <a:blip r:embed="rId3"/>
            <a:stretch>
              <a:fillRect l="0" t="0" r="0" b="0"/>
            </a:stretch>
          </a:blipFill>
        </p:spPr>
      </p:sp>
      <p:sp>
        <p:nvSpPr>
          <p:cNvPr name="TextBox 5" id="5"/>
          <p:cNvSpPr txBox="true"/>
          <p:nvPr/>
        </p:nvSpPr>
        <p:spPr>
          <a:xfrm rot="0">
            <a:off x="1006871" y="942975"/>
            <a:ext cx="16230600" cy="651099"/>
          </a:xfrm>
          <a:prstGeom prst="rect">
            <a:avLst/>
          </a:prstGeom>
        </p:spPr>
        <p:txBody>
          <a:bodyPr anchor="t" rtlCol="false" tIns="0" lIns="0" bIns="0" rIns="0">
            <a:spAutoFit/>
          </a:bodyPr>
          <a:lstStyle/>
          <a:p>
            <a:pPr algn="l">
              <a:lnSpc>
                <a:spcPts val="5200"/>
              </a:lnSpc>
              <a:spcBef>
                <a:spcPct val="0"/>
              </a:spcBef>
            </a:pPr>
            <a:r>
              <a:rPr lang="en-US" b="true" sz="3714" spc="843">
                <a:solidFill>
                  <a:srgbClr val="2B2C30"/>
                </a:solidFill>
                <a:latin typeface="Public Sans Bold"/>
                <a:ea typeface="Public Sans Bold"/>
                <a:cs typeface="Public Sans Bold"/>
                <a:sym typeface="Public Sans Bold"/>
              </a:rPr>
              <a:t>PAUL HARRIS FELLOW</a:t>
            </a:r>
          </a:p>
        </p:txBody>
      </p:sp>
      <p:sp>
        <p:nvSpPr>
          <p:cNvPr name="TextBox 6" id="6"/>
          <p:cNvSpPr txBox="true"/>
          <p:nvPr/>
        </p:nvSpPr>
        <p:spPr>
          <a:xfrm rot="0">
            <a:off x="1028700" y="2111380"/>
            <a:ext cx="7690945" cy="2111374"/>
          </a:xfrm>
          <a:prstGeom prst="rect">
            <a:avLst/>
          </a:prstGeom>
        </p:spPr>
        <p:txBody>
          <a:bodyPr anchor="t" rtlCol="false" tIns="0" lIns="0" bIns="0" rIns="0">
            <a:spAutoFit/>
          </a:bodyPr>
          <a:lstStyle/>
          <a:p>
            <a:pPr algn="l">
              <a:lnSpc>
                <a:spcPts val="2800"/>
              </a:lnSpc>
            </a:pPr>
            <a:r>
              <a:rPr lang="en-US" sz="2000">
                <a:solidFill>
                  <a:srgbClr val="2B2C30"/>
                </a:solidFill>
                <a:latin typeface="Canva Sans"/>
                <a:ea typeface="Canva Sans"/>
                <a:cs typeface="Canva Sans"/>
                <a:sym typeface="Canva Sans"/>
              </a:rPr>
              <a:t>A Paul Harris Fellow is a person who has been recognized as having done something significant for others. The Foundation recognizes them for the contribution of </a:t>
            </a:r>
          </a:p>
          <a:p>
            <a:pPr algn="l">
              <a:lnSpc>
                <a:spcPts val="2800"/>
              </a:lnSpc>
            </a:pPr>
            <a:r>
              <a:rPr lang="en-US" sz="2000">
                <a:solidFill>
                  <a:srgbClr val="2B2C30"/>
                </a:solidFill>
                <a:latin typeface="Canva Sans"/>
                <a:ea typeface="Canva Sans"/>
                <a:cs typeface="Canva Sans"/>
                <a:sym typeface="Canva Sans"/>
              </a:rPr>
              <a:t>$1000, which will be spent on Humanitarian efforts around the world. A club recognizes them for service to the club and or the community.</a:t>
            </a:r>
          </a:p>
        </p:txBody>
      </p:sp>
      <p:sp>
        <p:nvSpPr>
          <p:cNvPr name="TextBox 7" id="7"/>
          <p:cNvSpPr txBox="true"/>
          <p:nvPr/>
        </p:nvSpPr>
        <p:spPr>
          <a:xfrm rot="0">
            <a:off x="1141686" y="4584704"/>
            <a:ext cx="7690945" cy="3466464"/>
          </a:xfrm>
          <a:prstGeom prst="rect">
            <a:avLst/>
          </a:prstGeom>
        </p:spPr>
        <p:txBody>
          <a:bodyPr anchor="t" rtlCol="false" tIns="0" lIns="0" bIns="0" rIns="0">
            <a:spAutoFit/>
          </a:bodyPr>
          <a:lstStyle/>
          <a:p>
            <a:pPr algn="l">
              <a:lnSpc>
                <a:spcPts val="2520"/>
              </a:lnSpc>
            </a:pPr>
            <a:r>
              <a:rPr lang="en-US" b="true" sz="1800">
                <a:solidFill>
                  <a:srgbClr val="2B2C30"/>
                </a:solidFill>
                <a:latin typeface="Canva Sans Bold"/>
                <a:ea typeface="Canva Sans Bold"/>
                <a:cs typeface="Canva Sans Bold"/>
                <a:sym typeface="Canva Sans Bold"/>
              </a:rPr>
              <a:t>Paul Harris Society</a:t>
            </a:r>
          </a:p>
          <a:p>
            <a:pPr algn="l">
              <a:lnSpc>
                <a:spcPts val="2800"/>
              </a:lnSpc>
            </a:pPr>
            <a:r>
              <a:rPr lang="en-US" sz="2000">
                <a:solidFill>
                  <a:srgbClr val="2B2C30"/>
                </a:solidFill>
                <a:latin typeface="Canva Sans"/>
                <a:ea typeface="Canva Sans"/>
                <a:cs typeface="Canva Sans"/>
                <a:sym typeface="Canva Sans"/>
              </a:rPr>
              <a:t>The Paul Harris Society is a district-administered recognition for those who elect to personally contribute US$1,000 or more each year to the Annual Programs Fund, PolioPlus, PolioPlus Partners or the Humanitarian Grants program. Individual districts handle all associated recognition for this program, and inquiries should be directed accordingly. Paul Harris Society contributions are eligible toward Rotary Foundation Sustaining Member, Paul Harris Fellow, Multiple Paul Harris Fellow, and Major Donor Recognition.</a:t>
            </a:r>
          </a:p>
        </p:txBody>
      </p:sp>
      <p:sp>
        <p:nvSpPr>
          <p:cNvPr name="TextBox 8" id="8"/>
          <p:cNvSpPr txBox="true"/>
          <p:nvPr/>
        </p:nvSpPr>
        <p:spPr>
          <a:xfrm rot="0">
            <a:off x="9546526" y="2187580"/>
            <a:ext cx="7690945" cy="7181850"/>
          </a:xfrm>
          <a:prstGeom prst="rect">
            <a:avLst/>
          </a:prstGeom>
        </p:spPr>
        <p:txBody>
          <a:bodyPr anchor="t" rtlCol="false" tIns="0" lIns="0" bIns="0" rIns="0">
            <a:spAutoFit/>
          </a:bodyPr>
          <a:lstStyle/>
          <a:p>
            <a:pPr algn="l">
              <a:lnSpc>
                <a:spcPts val="2000"/>
              </a:lnSpc>
            </a:pPr>
            <a:r>
              <a:rPr lang="en-US" sz="2000" b="true">
                <a:solidFill>
                  <a:srgbClr val="2B2C30"/>
                </a:solidFill>
                <a:latin typeface="Canva Sans Bold"/>
                <a:ea typeface="Canva Sans Bold"/>
                <a:cs typeface="Canva Sans Bold"/>
                <a:sym typeface="Canva Sans Bold"/>
              </a:rPr>
              <a:t>Levels of Recognition</a:t>
            </a:r>
          </a:p>
          <a:p>
            <a:pPr algn="l">
              <a:lnSpc>
                <a:spcPts val="2000"/>
              </a:lnSpc>
            </a:pPr>
          </a:p>
          <a:p>
            <a:pPr algn="l">
              <a:lnSpc>
                <a:spcPts val="2000"/>
              </a:lnSpc>
            </a:pPr>
            <a:r>
              <a:rPr lang="en-US" b="true" sz="2000">
                <a:solidFill>
                  <a:srgbClr val="2B2C30"/>
                </a:solidFill>
                <a:latin typeface="Canva Sans Bold"/>
                <a:ea typeface="Canva Sans Bold"/>
                <a:cs typeface="Canva Sans Bold"/>
                <a:sym typeface="Canva Sans Bold"/>
              </a:rPr>
              <a:t>Paul Harris Fellow</a:t>
            </a:r>
            <a:r>
              <a:rPr lang="en-US" sz="2000">
                <a:solidFill>
                  <a:srgbClr val="2B2C30"/>
                </a:solidFill>
                <a:latin typeface="Canva Sans"/>
                <a:ea typeface="Canva Sans"/>
                <a:cs typeface="Canva Sans"/>
                <a:sym typeface="Canva Sans"/>
              </a:rPr>
              <a:t>: 1,000 -$9,0000</a:t>
            </a:r>
          </a:p>
          <a:p>
            <a:pPr algn="l">
              <a:lnSpc>
                <a:spcPts val="2000"/>
              </a:lnSpc>
            </a:pPr>
          </a:p>
          <a:p>
            <a:pPr algn="l">
              <a:lnSpc>
                <a:spcPts val="2000"/>
              </a:lnSpc>
            </a:pPr>
            <a:r>
              <a:rPr lang="en-US" b="true" sz="2000">
                <a:solidFill>
                  <a:srgbClr val="2B2C30"/>
                </a:solidFill>
                <a:latin typeface="Canva Sans Bold"/>
                <a:ea typeface="Canva Sans Bold"/>
                <a:cs typeface="Canva Sans Bold"/>
                <a:sym typeface="Canva Sans Bold"/>
              </a:rPr>
              <a:t>Major Donor: $10,000:</a:t>
            </a:r>
            <a:r>
              <a:rPr lang="en-US" sz="2000">
                <a:solidFill>
                  <a:srgbClr val="2B2C30"/>
                </a:solidFill>
                <a:latin typeface="Canva Sans"/>
                <a:ea typeface="Canva Sans"/>
                <a:cs typeface="Canva Sans"/>
                <a:sym typeface="Canva Sans"/>
              </a:rPr>
              <a:t> $1,000,00</a:t>
            </a:r>
          </a:p>
          <a:p>
            <a:pPr algn="l">
              <a:lnSpc>
                <a:spcPts val="2000"/>
              </a:lnSpc>
            </a:pPr>
          </a:p>
          <a:p>
            <a:pPr algn="l">
              <a:lnSpc>
                <a:spcPts val="2000"/>
              </a:lnSpc>
            </a:pPr>
            <a:r>
              <a:rPr lang="en-US" b="true" sz="2000">
                <a:solidFill>
                  <a:srgbClr val="2B2C30"/>
                </a:solidFill>
                <a:latin typeface="Canva Sans Bold"/>
                <a:ea typeface="Canva Sans Bold"/>
                <a:cs typeface="Canva Sans Bold"/>
                <a:sym typeface="Canva Sans Bold"/>
              </a:rPr>
              <a:t>Arch C. Klumph Society</a:t>
            </a:r>
          </a:p>
          <a:p>
            <a:pPr algn="l">
              <a:lnSpc>
                <a:spcPts val="2000"/>
              </a:lnSpc>
            </a:pPr>
            <a:r>
              <a:rPr lang="en-US" sz="2000">
                <a:solidFill>
                  <a:srgbClr val="2B2C30"/>
                </a:solidFill>
                <a:latin typeface="Canva Sans"/>
                <a:ea typeface="Canva Sans"/>
                <a:cs typeface="Canva Sans"/>
                <a:sym typeface="Canva Sans"/>
              </a:rPr>
              <a:t>Donors who contribute US$250,000 or more may have their portraits displayed in the Arch C. Klumph Gallery at Rotary International's World Headquarters in Evanston, Illinois, USA.</a:t>
            </a:r>
          </a:p>
          <a:p>
            <a:pPr algn="l">
              <a:lnSpc>
                <a:spcPts val="2000"/>
              </a:lnSpc>
            </a:pPr>
          </a:p>
          <a:p>
            <a:pPr algn="l">
              <a:lnSpc>
                <a:spcPts val="2000"/>
              </a:lnSpc>
            </a:pPr>
            <a:r>
              <a:rPr lang="en-US" b="true" sz="2000">
                <a:solidFill>
                  <a:srgbClr val="2B2C30"/>
                </a:solidFill>
                <a:latin typeface="Canva Sans Bold"/>
                <a:ea typeface="Canva Sans Bold"/>
                <a:cs typeface="Canva Sans Bold"/>
                <a:sym typeface="Canva Sans Bold"/>
              </a:rPr>
              <a:t>Benefactor</a:t>
            </a:r>
          </a:p>
          <a:p>
            <a:pPr algn="l">
              <a:lnSpc>
                <a:spcPts val="2000"/>
              </a:lnSpc>
            </a:pPr>
            <a:r>
              <a:rPr lang="en-US" sz="2000">
                <a:solidFill>
                  <a:srgbClr val="2B2C30"/>
                </a:solidFill>
                <a:latin typeface="Canva Sans"/>
                <a:ea typeface="Canva Sans"/>
                <a:cs typeface="Canva Sans"/>
                <a:sym typeface="Canva Sans"/>
              </a:rPr>
              <a:t>A Benefactor is someone who informs The Rotary Foundation in writing that he or she has made a provision in his/her estate plans for The Rotary Foundation or by making an outright gift of US$1,000 or more to the Permanent Fund. </a:t>
            </a:r>
          </a:p>
          <a:p>
            <a:pPr algn="l">
              <a:lnSpc>
                <a:spcPts val="2000"/>
              </a:lnSpc>
            </a:pPr>
          </a:p>
          <a:p>
            <a:pPr algn="l">
              <a:lnSpc>
                <a:spcPts val="2000"/>
              </a:lnSpc>
            </a:pPr>
            <a:r>
              <a:rPr lang="en-US" b="true" sz="2000">
                <a:solidFill>
                  <a:srgbClr val="2B2C30"/>
                </a:solidFill>
                <a:latin typeface="Canva Sans Bold"/>
                <a:ea typeface="Canva Sans Bold"/>
                <a:cs typeface="Canva Sans Bold"/>
                <a:sym typeface="Canva Sans Bold"/>
              </a:rPr>
              <a:t>Bequest Society</a:t>
            </a:r>
          </a:p>
          <a:p>
            <a:pPr algn="l">
              <a:lnSpc>
                <a:spcPts val="2000"/>
              </a:lnSpc>
            </a:pPr>
            <a:r>
              <a:rPr lang="en-US" sz="2000">
                <a:solidFill>
                  <a:srgbClr val="2B2C30"/>
                </a:solidFill>
                <a:latin typeface="Canva Sans"/>
                <a:ea typeface="Canva Sans"/>
                <a:cs typeface="Canva Sans"/>
                <a:sym typeface="Canva Sans"/>
              </a:rPr>
              <a:t>Couples or individuals who have made commitments in their estate plans totaling US$10,000 or more.</a:t>
            </a:r>
          </a:p>
          <a:p>
            <a:pPr algn="l">
              <a:lnSpc>
                <a:spcPts val="2000"/>
              </a:lnSpc>
            </a:pPr>
          </a:p>
          <a:p>
            <a:pPr algn="l">
              <a:lnSpc>
                <a:spcPts val="2000"/>
              </a:lnSpc>
            </a:pPr>
            <a:r>
              <a:rPr lang="en-US" b="true" sz="2000">
                <a:solidFill>
                  <a:srgbClr val="2B2C30"/>
                </a:solidFill>
                <a:latin typeface="Canva Sans Bold"/>
                <a:ea typeface="Canva Sans Bold"/>
                <a:cs typeface="Canva Sans Bold"/>
                <a:sym typeface="Canva Sans Bold"/>
              </a:rPr>
              <a:t>Rotary Club Recognition Opportunities</a:t>
            </a:r>
          </a:p>
          <a:p>
            <a:pPr algn="l">
              <a:lnSpc>
                <a:spcPts val="2000"/>
              </a:lnSpc>
            </a:pPr>
            <a:r>
              <a:rPr lang="en-US" sz="2000">
                <a:solidFill>
                  <a:srgbClr val="2B2C30"/>
                </a:solidFill>
                <a:latin typeface="Canva Sans"/>
                <a:ea typeface="Canva Sans"/>
                <a:cs typeface="Canva Sans"/>
                <a:sym typeface="Canva Sans"/>
              </a:rPr>
              <a:t>Every Rotarian Every Year (ERAY(</a:t>
            </a:r>
          </a:p>
          <a:p>
            <a:pPr algn="l">
              <a:lnSpc>
                <a:spcPts val="2000"/>
              </a:lnSpc>
            </a:pPr>
            <a:r>
              <a:rPr lang="en-US" sz="2000">
                <a:solidFill>
                  <a:srgbClr val="2B2C30"/>
                </a:solidFill>
                <a:latin typeface="Canva Sans"/>
                <a:ea typeface="Canva Sans"/>
                <a:cs typeface="Canva Sans"/>
                <a:sym typeface="Canva Sans"/>
              </a:rPr>
              <a:t>a minimum $100 per capita and 100% participation with every active member Rotary year. </a:t>
            </a:r>
          </a:p>
          <a:p>
            <a:pPr algn="l">
              <a:lnSpc>
                <a:spcPts val="2800"/>
              </a:lnSpc>
            </a:pPr>
          </a:p>
          <a:p>
            <a:pPr algn="l">
              <a:lnSpc>
                <a:spcPts val="2520"/>
              </a:lnSpc>
            </a:pPr>
            <a:r>
              <a:rPr lang="en-US" b="true" sz="1800">
                <a:solidFill>
                  <a:srgbClr val="2B2C30"/>
                </a:solidFill>
                <a:latin typeface="Canva Sans Bold"/>
                <a:ea typeface="Canva Sans Bold"/>
                <a:cs typeface="Canva Sans Bold"/>
                <a:sym typeface="Canva Sans Bold"/>
              </a:rPr>
              <a:t>100% Paul Harris Club:</a:t>
            </a:r>
          </a:p>
          <a:p>
            <a:pPr algn="l">
              <a:lnSpc>
                <a:spcPts val="2800"/>
              </a:lnSpc>
            </a:pPr>
          </a:p>
        </p:txBody>
      </p:sp>
    </p:spTree>
  </p:cSld>
  <p:clrMapOvr>
    <a:masterClrMapping/>
  </p:clrMapOvr>
  <p:transition spd="med">
    <p:cover dir="rd"/>
  </p:transition>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EFEEE7"/>
        </a:solidFill>
      </p:bgPr>
    </p:bg>
    <p:spTree>
      <p:nvGrpSpPr>
        <p:cNvPr id="1" name=""/>
        <p:cNvGrpSpPr/>
        <p:nvPr/>
      </p:nvGrpSpPr>
      <p:grpSpPr>
        <a:xfrm>
          <a:off x="0" y="0"/>
          <a:ext cx="0" cy="0"/>
          <a:chOff x="0" y="0"/>
          <a:chExt cx="0" cy="0"/>
        </a:xfrm>
      </p:grpSpPr>
      <p:sp>
        <p:nvSpPr>
          <p:cNvPr name="AutoShape 2" id="2"/>
          <p:cNvSpPr/>
          <p:nvPr/>
        </p:nvSpPr>
        <p:spPr>
          <a:xfrm flipV="true">
            <a:off x="-700591" y="1760761"/>
            <a:ext cx="17959879" cy="0"/>
          </a:xfrm>
          <a:prstGeom prst="line">
            <a:avLst/>
          </a:prstGeom>
          <a:ln cap="flat" w="9525">
            <a:solidFill>
              <a:srgbClr val="2B2C30"/>
            </a:solidFill>
            <a:prstDash val="solid"/>
            <a:headEnd type="none" len="sm" w="sm"/>
            <a:tailEnd type="none" len="sm" w="sm"/>
          </a:ln>
        </p:spPr>
      </p:sp>
      <p:sp>
        <p:nvSpPr>
          <p:cNvPr name="Freeform 3" id="3"/>
          <p:cNvSpPr/>
          <p:nvPr/>
        </p:nvSpPr>
        <p:spPr>
          <a:xfrm flipH="false" flipV="false" rot="0">
            <a:off x="14400602" y="877405"/>
            <a:ext cx="1903475" cy="883356"/>
          </a:xfrm>
          <a:custGeom>
            <a:avLst/>
            <a:gdLst/>
            <a:ahLst/>
            <a:cxnLst/>
            <a:rect r="r" b="b" t="t" l="l"/>
            <a:pathLst>
              <a:path h="883356" w="1903475">
                <a:moveTo>
                  <a:pt x="0" y="0"/>
                </a:moveTo>
                <a:lnTo>
                  <a:pt x="1903476" y="0"/>
                </a:lnTo>
                <a:lnTo>
                  <a:pt x="1903476" y="883356"/>
                </a:lnTo>
                <a:lnTo>
                  <a:pt x="0" y="883356"/>
                </a:lnTo>
                <a:lnTo>
                  <a:pt x="0" y="0"/>
                </a:lnTo>
                <a:close/>
              </a:path>
            </a:pathLst>
          </a:custGeom>
          <a:blipFill>
            <a:blip r:embed="rId2"/>
            <a:stretch>
              <a:fillRect l="0" t="0" r="0" b="0"/>
            </a:stretch>
          </a:blipFill>
        </p:spPr>
      </p:sp>
      <p:sp>
        <p:nvSpPr>
          <p:cNvPr name="Freeform 4" id="4"/>
          <p:cNvSpPr/>
          <p:nvPr/>
        </p:nvSpPr>
        <p:spPr>
          <a:xfrm flipH="false" flipV="false" rot="0">
            <a:off x="14709912" y="288584"/>
            <a:ext cx="1436804" cy="541196"/>
          </a:xfrm>
          <a:custGeom>
            <a:avLst/>
            <a:gdLst/>
            <a:ahLst/>
            <a:cxnLst/>
            <a:rect r="r" b="b" t="t" l="l"/>
            <a:pathLst>
              <a:path h="541196" w="1436804">
                <a:moveTo>
                  <a:pt x="0" y="0"/>
                </a:moveTo>
                <a:lnTo>
                  <a:pt x="1436804" y="0"/>
                </a:lnTo>
                <a:lnTo>
                  <a:pt x="1436804" y="541196"/>
                </a:lnTo>
                <a:lnTo>
                  <a:pt x="0" y="541196"/>
                </a:lnTo>
                <a:lnTo>
                  <a:pt x="0" y="0"/>
                </a:lnTo>
                <a:close/>
              </a:path>
            </a:pathLst>
          </a:custGeom>
          <a:blipFill>
            <a:blip r:embed="rId3"/>
            <a:stretch>
              <a:fillRect l="0" t="0" r="0" b="0"/>
            </a:stretch>
          </a:blipFill>
        </p:spPr>
      </p:sp>
      <p:sp>
        <p:nvSpPr>
          <p:cNvPr name="TextBox 5" id="5"/>
          <p:cNvSpPr txBox="true"/>
          <p:nvPr/>
        </p:nvSpPr>
        <p:spPr>
          <a:xfrm rot="0">
            <a:off x="1028700" y="1056475"/>
            <a:ext cx="16230600" cy="651099"/>
          </a:xfrm>
          <a:prstGeom prst="rect">
            <a:avLst/>
          </a:prstGeom>
        </p:spPr>
        <p:txBody>
          <a:bodyPr anchor="t" rtlCol="false" tIns="0" lIns="0" bIns="0" rIns="0">
            <a:spAutoFit/>
          </a:bodyPr>
          <a:lstStyle/>
          <a:p>
            <a:pPr algn="l">
              <a:lnSpc>
                <a:spcPts val="5200"/>
              </a:lnSpc>
              <a:spcBef>
                <a:spcPct val="0"/>
              </a:spcBef>
            </a:pPr>
            <a:r>
              <a:rPr lang="en-US" b="true" sz="3714" spc="843">
                <a:solidFill>
                  <a:srgbClr val="2B2C30"/>
                </a:solidFill>
                <a:latin typeface="Public Sans Bold"/>
                <a:ea typeface="Public Sans Bold"/>
                <a:cs typeface="Public Sans Bold"/>
                <a:sym typeface="Public Sans Bold"/>
              </a:rPr>
              <a:t>ROTARY VOCATIONAL TRAINING TEAM</a:t>
            </a:r>
          </a:p>
        </p:txBody>
      </p:sp>
      <p:sp>
        <p:nvSpPr>
          <p:cNvPr name="TextBox 6" id="6"/>
          <p:cNvSpPr txBox="true"/>
          <p:nvPr/>
        </p:nvSpPr>
        <p:spPr>
          <a:xfrm rot="0">
            <a:off x="1028700" y="2111380"/>
            <a:ext cx="7690945" cy="2816224"/>
          </a:xfrm>
          <a:prstGeom prst="rect">
            <a:avLst/>
          </a:prstGeom>
        </p:spPr>
        <p:txBody>
          <a:bodyPr anchor="t" rtlCol="false" tIns="0" lIns="0" bIns="0" rIns="0">
            <a:spAutoFit/>
          </a:bodyPr>
          <a:lstStyle/>
          <a:p>
            <a:pPr algn="l">
              <a:lnSpc>
                <a:spcPts val="2800"/>
              </a:lnSpc>
            </a:pPr>
            <a:r>
              <a:rPr lang="en-US" sz="2000">
                <a:solidFill>
                  <a:srgbClr val="2B2C30"/>
                </a:solidFill>
                <a:latin typeface="Canva Sans"/>
                <a:ea typeface="Canva Sans"/>
                <a:cs typeface="Canva Sans"/>
                <a:sym typeface="Canva Sans"/>
              </a:rPr>
              <a:t>A Rotary Vocational Training Team (VTT) is a group of professionals (like doctors, teachers, engineers) who travel internationally to share their expertise, teach local counterparts, and learn new skills, funded by Rotary grants to build capacity in areas like health, education, or economic development, fostering sustainable community improvement through hands-on training and global connection, evolving from the old Group Study Exchange program. </a:t>
            </a:r>
          </a:p>
        </p:txBody>
      </p:sp>
      <p:sp>
        <p:nvSpPr>
          <p:cNvPr name="TextBox 7" id="7"/>
          <p:cNvSpPr txBox="true"/>
          <p:nvPr/>
        </p:nvSpPr>
        <p:spPr>
          <a:xfrm rot="0">
            <a:off x="1028700" y="5461004"/>
            <a:ext cx="7690945" cy="3161664"/>
          </a:xfrm>
          <a:prstGeom prst="rect">
            <a:avLst/>
          </a:prstGeom>
        </p:spPr>
        <p:txBody>
          <a:bodyPr anchor="t" rtlCol="false" tIns="0" lIns="0" bIns="0" rIns="0">
            <a:spAutoFit/>
          </a:bodyPr>
          <a:lstStyle/>
          <a:p>
            <a:pPr algn="l">
              <a:lnSpc>
                <a:spcPts val="2520"/>
              </a:lnSpc>
            </a:pPr>
            <a:r>
              <a:rPr lang="en-US" sz="1800" b="true">
                <a:solidFill>
                  <a:srgbClr val="2B2C30"/>
                </a:solidFill>
                <a:latin typeface="Canva Sans Bold"/>
                <a:ea typeface="Canva Sans Bold"/>
                <a:cs typeface="Canva Sans Bold"/>
                <a:sym typeface="Canva Sans Bold"/>
              </a:rPr>
              <a:t>Wh</a:t>
            </a:r>
            <a:r>
              <a:rPr lang="en-US" b="true" sz="1800">
                <a:solidFill>
                  <a:srgbClr val="2B2C30"/>
                </a:solidFill>
                <a:latin typeface="Canva Sans Bold"/>
                <a:ea typeface="Canva Sans Bold"/>
                <a:cs typeface="Canva Sans Bold"/>
                <a:sym typeface="Canva Sans Bold"/>
              </a:rPr>
              <a:t>at it is:</a:t>
            </a:r>
          </a:p>
          <a:p>
            <a:pPr algn="l" marL="388628" indent="-194314" lvl="1">
              <a:lnSpc>
                <a:spcPts val="2520"/>
              </a:lnSpc>
              <a:buFont typeface="Arial"/>
              <a:buChar char="•"/>
            </a:pPr>
            <a:r>
              <a:rPr lang="en-US" sz="1800">
                <a:solidFill>
                  <a:srgbClr val="2B2C30"/>
                </a:solidFill>
                <a:latin typeface="Canva Sans"/>
                <a:ea typeface="Canva Sans"/>
                <a:cs typeface="Canva Sans"/>
                <a:sym typeface="Canva Sans"/>
              </a:rPr>
              <a:t>Expert </a:t>
            </a:r>
            <a:r>
              <a:rPr lang="en-US" sz="1800">
                <a:solidFill>
                  <a:srgbClr val="2B2C30"/>
                </a:solidFill>
                <a:latin typeface="Canva Sans"/>
                <a:ea typeface="Canva Sans"/>
                <a:cs typeface="Canva Sans"/>
                <a:sym typeface="Canva Sans"/>
              </a:rPr>
              <a:t>Teams: Groups of professionals (Rotarians or non-Rotarians) with specific vocational skills.</a:t>
            </a:r>
          </a:p>
          <a:p>
            <a:pPr algn="l">
              <a:lnSpc>
                <a:spcPts val="2520"/>
              </a:lnSpc>
            </a:pPr>
          </a:p>
          <a:p>
            <a:pPr algn="l" marL="388628" indent="-194314" lvl="1">
              <a:lnSpc>
                <a:spcPts val="2520"/>
              </a:lnSpc>
              <a:buFont typeface="Arial"/>
              <a:buChar char="•"/>
            </a:pPr>
            <a:r>
              <a:rPr lang="en-US" sz="1800">
                <a:solidFill>
                  <a:srgbClr val="2B2C30"/>
                </a:solidFill>
                <a:latin typeface="Canva Sans"/>
                <a:ea typeface="Canva Sans"/>
                <a:cs typeface="Canva Sans"/>
                <a:sym typeface="Canva Sans"/>
              </a:rPr>
              <a:t>International Exchange: Teams travel to another country to teach local professionals or learn about their own fields.</a:t>
            </a:r>
          </a:p>
          <a:p>
            <a:pPr algn="l">
              <a:lnSpc>
                <a:spcPts val="2520"/>
              </a:lnSpc>
            </a:pPr>
          </a:p>
          <a:p>
            <a:pPr algn="l" marL="388628" indent="-194314" lvl="1">
              <a:lnSpc>
                <a:spcPts val="2520"/>
              </a:lnSpc>
              <a:buFont typeface="Arial"/>
              <a:buChar char="•"/>
            </a:pPr>
            <a:r>
              <a:rPr lang="en-US" sz="1800">
                <a:solidFill>
                  <a:srgbClr val="2B2C30"/>
                </a:solidFill>
                <a:latin typeface="Canva Sans"/>
                <a:ea typeface="Canva Sans"/>
                <a:cs typeface="Canva Sans"/>
                <a:sym typeface="Canva Sans"/>
              </a:rPr>
              <a:t>Hands-on Learning: Focuses on practical skill-sharing, like new irrigation techniques, medical procedures, or teaching methods. </a:t>
            </a:r>
          </a:p>
          <a:p>
            <a:pPr algn="l">
              <a:lnSpc>
                <a:spcPts val="2800"/>
              </a:lnSpc>
            </a:pPr>
          </a:p>
        </p:txBody>
      </p:sp>
      <p:sp>
        <p:nvSpPr>
          <p:cNvPr name="TextBox 8" id="8"/>
          <p:cNvSpPr txBox="true"/>
          <p:nvPr/>
        </p:nvSpPr>
        <p:spPr>
          <a:xfrm rot="0">
            <a:off x="9568344" y="2130430"/>
            <a:ext cx="7690945" cy="6933564"/>
          </a:xfrm>
          <a:prstGeom prst="rect">
            <a:avLst/>
          </a:prstGeom>
        </p:spPr>
        <p:txBody>
          <a:bodyPr anchor="t" rtlCol="false" tIns="0" lIns="0" bIns="0" rIns="0">
            <a:spAutoFit/>
          </a:bodyPr>
          <a:lstStyle/>
          <a:p>
            <a:pPr algn="l">
              <a:lnSpc>
                <a:spcPts val="2520"/>
              </a:lnSpc>
            </a:pPr>
            <a:r>
              <a:rPr lang="en-US" sz="1800" b="true">
                <a:solidFill>
                  <a:srgbClr val="2B2C30"/>
                </a:solidFill>
                <a:latin typeface="Canva Sans Bold"/>
                <a:ea typeface="Canva Sans Bold"/>
                <a:cs typeface="Canva Sans Bold"/>
                <a:sym typeface="Canva Sans Bold"/>
              </a:rPr>
              <a:t>How</a:t>
            </a:r>
            <a:r>
              <a:rPr lang="en-US" b="true" sz="1800">
                <a:solidFill>
                  <a:srgbClr val="2B2C30"/>
                </a:solidFill>
                <a:latin typeface="Canva Sans Bold"/>
                <a:ea typeface="Canva Sans Bold"/>
                <a:cs typeface="Canva Sans Bold"/>
                <a:sym typeface="Canva Sans Bold"/>
              </a:rPr>
              <a:t> it works:</a:t>
            </a:r>
          </a:p>
          <a:p>
            <a:pPr algn="l" marL="388628" indent="-194314" lvl="1">
              <a:lnSpc>
                <a:spcPts val="2520"/>
              </a:lnSpc>
              <a:buFont typeface="Arial"/>
              <a:buChar char="•"/>
            </a:pPr>
            <a:r>
              <a:rPr lang="en-US" sz="1800">
                <a:solidFill>
                  <a:srgbClr val="2B2C30"/>
                </a:solidFill>
                <a:latin typeface="Canva Sans"/>
                <a:ea typeface="Canva Sans"/>
                <a:cs typeface="Canva Sans"/>
                <a:sym typeface="Canva Sans"/>
              </a:rPr>
              <a:t>Sponsorship: Requires Rotary club</a:t>
            </a:r>
            <a:r>
              <a:rPr lang="en-US" sz="1800">
                <a:solidFill>
                  <a:srgbClr val="2B2C30"/>
                </a:solidFill>
                <a:latin typeface="Canva Sans"/>
                <a:ea typeface="Canva Sans"/>
                <a:cs typeface="Canva Sans"/>
                <a:sym typeface="Canva Sans"/>
              </a:rPr>
              <a:t>s/districts from at least two countries (host and international partner).</a:t>
            </a:r>
          </a:p>
          <a:p>
            <a:pPr algn="l">
              <a:lnSpc>
                <a:spcPts val="2520"/>
              </a:lnSpc>
            </a:pPr>
          </a:p>
          <a:p>
            <a:pPr algn="l" marL="388628" indent="-194314" lvl="1">
              <a:lnSpc>
                <a:spcPts val="2520"/>
              </a:lnSpc>
              <a:buFont typeface="Arial"/>
              <a:buChar char="•"/>
            </a:pPr>
            <a:r>
              <a:rPr lang="en-US" sz="1800">
                <a:solidFill>
                  <a:srgbClr val="2B2C30"/>
                </a:solidFill>
                <a:latin typeface="Canva Sans"/>
                <a:ea typeface="Canva Sans"/>
                <a:cs typeface="Canva Sans"/>
                <a:sym typeface="Canva Sans"/>
              </a:rPr>
              <a:t>Funding: Supported by Rotary Foundation Global Grants, using cash and District Designated Funds (DDFs).</a:t>
            </a:r>
          </a:p>
          <a:p>
            <a:pPr algn="l">
              <a:lnSpc>
                <a:spcPts val="2520"/>
              </a:lnSpc>
            </a:pPr>
          </a:p>
          <a:p>
            <a:pPr algn="l" marL="388628" indent="-194314" lvl="1">
              <a:lnSpc>
                <a:spcPts val="2520"/>
              </a:lnSpc>
              <a:buFont typeface="Arial"/>
              <a:buChar char="•"/>
            </a:pPr>
            <a:r>
              <a:rPr lang="en-US" sz="1800">
                <a:solidFill>
                  <a:srgbClr val="2B2C30"/>
                </a:solidFill>
                <a:latin typeface="Canva Sans"/>
                <a:ea typeface="Canva Sans"/>
                <a:cs typeface="Canva Sans"/>
                <a:sym typeface="Canva Sans"/>
              </a:rPr>
              <a:t>Team Composition: Includes a Rotarian leader with expertise and international experience, plus other skilled members (Rotarians or non-Rotarians). </a:t>
            </a:r>
          </a:p>
          <a:p>
            <a:pPr algn="l">
              <a:lnSpc>
                <a:spcPts val="2520"/>
              </a:lnSpc>
            </a:pPr>
          </a:p>
          <a:p>
            <a:pPr algn="l">
              <a:lnSpc>
                <a:spcPts val="2520"/>
              </a:lnSpc>
            </a:pPr>
            <a:r>
              <a:rPr lang="en-US" b="true" sz="1800">
                <a:solidFill>
                  <a:srgbClr val="2B2C30"/>
                </a:solidFill>
                <a:latin typeface="Canva Sans Bold"/>
                <a:ea typeface="Canva Sans Bold"/>
                <a:cs typeface="Canva Sans Bold"/>
                <a:sym typeface="Canva Sans Bold"/>
              </a:rPr>
              <a:t>Goals &amp; Impact:</a:t>
            </a:r>
          </a:p>
          <a:p>
            <a:pPr algn="l">
              <a:lnSpc>
                <a:spcPts val="2520"/>
              </a:lnSpc>
            </a:pPr>
          </a:p>
          <a:p>
            <a:pPr algn="l" marL="388628" indent="-194314" lvl="1">
              <a:lnSpc>
                <a:spcPts val="2520"/>
              </a:lnSpc>
              <a:buFont typeface="Arial"/>
              <a:buChar char="•"/>
            </a:pPr>
            <a:r>
              <a:rPr lang="en-US" sz="1800">
                <a:solidFill>
                  <a:srgbClr val="2B2C30"/>
                </a:solidFill>
                <a:latin typeface="Canva Sans"/>
                <a:ea typeface="Canva Sans"/>
                <a:cs typeface="Canva Sans"/>
                <a:sym typeface="Canva Sans"/>
              </a:rPr>
              <a:t>Capacity Building: Strengthens local communities by improving skills and knowledge.</a:t>
            </a:r>
          </a:p>
          <a:p>
            <a:pPr algn="l">
              <a:lnSpc>
                <a:spcPts val="2520"/>
              </a:lnSpc>
            </a:pPr>
          </a:p>
          <a:p>
            <a:pPr algn="l" marL="388628" indent="-194314" lvl="1">
              <a:lnSpc>
                <a:spcPts val="2520"/>
              </a:lnSpc>
              <a:buFont typeface="Arial"/>
              <a:buChar char="•"/>
            </a:pPr>
            <a:r>
              <a:rPr lang="en-US" sz="1800">
                <a:solidFill>
                  <a:srgbClr val="2B2C30"/>
                </a:solidFill>
                <a:latin typeface="Canva Sans"/>
                <a:ea typeface="Canva Sans"/>
                <a:cs typeface="Canva Sans"/>
                <a:sym typeface="Canva Sans"/>
              </a:rPr>
              <a:t>Rotary Focus Areas: Supports one of Rotary's six areas of focus (e.g., disease prevention, education, water &amp; sanitation).</a:t>
            </a:r>
          </a:p>
          <a:p>
            <a:pPr algn="l">
              <a:lnSpc>
                <a:spcPts val="2520"/>
              </a:lnSpc>
            </a:pPr>
          </a:p>
          <a:p>
            <a:pPr algn="l" marL="388628" indent="-194314" lvl="1">
              <a:lnSpc>
                <a:spcPts val="2520"/>
              </a:lnSpc>
              <a:buFont typeface="Arial"/>
              <a:buChar char="•"/>
            </a:pPr>
            <a:r>
              <a:rPr lang="en-US" sz="1800">
                <a:solidFill>
                  <a:srgbClr val="2B2C30"/>
                </a:solidFill>
                <a:latin typeface="Canva Sans"/>
                <a:ea typeface="Canva Sans"/>
                <a:cs typeface="Canva Sans"/>
                <a:sym typeface="Canva Sans"/>
              </a:rPr>
              <a:t>Sustainable Change: Aims for long-term impact beyond the visit. </a:t>
            </a:r>
          </a:p>
          <a:p>
            <a:pPr algn="l">
              <a:lnSpc>
                <a:spcPts val="2520"/>
              </a:lnSpc>
            </a:pPr>
          </a:p>
          <a:p>
            <a:pPr algn="l">
              <a:lnSpc>
                <a:spcPts val="2800"/>
              </a:lnSpc>
            </a:pPr>
          </a:p>
        </p:txBody>
      </p:sp>
    </p:spTree>
  </p:cSld>
  <p:clrMapOvr>
    <a:masterClrMapping/>
  </p:clrMapOvr>
  <p:transition spd="med">
    <p:cover dir="ru"/>
  </p:transition>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EFEEE7"/>
        </a:solidFill>
      </p:bgPr>
    </p:bg>
    <p:spTree>
      <p:nvGrpSpPr>
        <p:cNvPr id="1" name=""/>
        <p:cNvGrpSpPr/>
        <p:nvPr/>
      </p:nvGrpSpPr>
      <p:grpSpPr>
        <a:xfrm>
          <a:off x="0" y="0"/>
          <a:ext cx="0" cy="0"/>
          <a:chOff x="0" y="0"/>
          <a:chExt cx="0" cy="0"/>
        </a:xfrm>
      </p:grpSpPr>
      <p:sp>
        <p:nvSpPr>
          <p:cNvPr name="AutoShape 2" id="2"/>
          <p:cNvSpPr/>
          <p:nvPr/>
        </p:nvSpPr>
        <p:spPr>
          <a:xfrm flipV="true">
            <a:off x="-700591" y="1760761"/>
            <a:ext cx="17959879" cy="0"/>
          </a:xfrm>
          <a:prstGeom prst="line">
            <a:avLst/>
          </a:prstGeom>
          <a:ln cap="flat" w="9525">
            <a:solidFill>
              <a:srgbClr val="2B2C30"/>
            </a:solidFill>
            <a:prstDash val="solid"/>
            <a:headEnd type="none" len="sm" w="sm"/>
            <a:tailEnd type="none" len="sm" w="sm"/>
          </a:ln>
        </p:spPr>
      </p:sp>
      <p:sp>
        <p:nvSpPr>
          <p:cNvPr name="Freeform 3" id="3"/>
          <p:cNvSpPr/>
          <p:nvPr/>
        </p:nvSpPr>
        <p:spPr>
          <a:xfrm flipH="false" flipV="false" rot="0">
            <a:off x="14515690" y="-315"/>
            <a:ext cx="2380327" cy="1104651"/>
          </a:xfrm>
          <a:custGeom>
            <a:avLst/>
            <a:gdLst/>
            <a:ahLst/>
            <a:cxnLst/>
            <a:rect r="r" b="b" t="t" l="l"/>
            <a:pathLst>
              <a:path h="1104651" w="2380327">
                <a:moveTo>
                  <a:pt x="0" y="0"/>
                </a:moveTo>
                <a:lnTo>
                  <a:pt x="2380326" y="0"/>
                </a:lnTo>
                <a:lnTo>
                  <a:pt x="2380326" y="1104651"/>
                </a:lnTo>
                <a:lnTo>
                  <a:pt x="0" y="1104651"/>
                </a:lnTo>
                <a:lnTo>
                  <a:pt x="0" y="0"/>
                </a:lnTo>
                <a:close/>
              </a:path>
            </a:pathLst>
          </a:custGeom>
          <a:blipFill>
            <a:blip r:embed="rId2"/>
            <a:stretch>
              <a:fillRect l="0" t="0" r="0" b="0"/>
            </a:stretch>
          </a:blipFill>
        </p:spPr>
      </p:sp>
      <p:sp>
        <p:nvSpPr>
          <p:cNvPr name="Freeform 4" id="4"/>
          <p:cNvSpPr/>
          <p:nvPr/>
        </p:nvSpPr>
        <p:spPr>
          <a:xfrm flipH="false" flipV="false" rot="0">
            <a:off x="11324831" y="102757"/>
            <a:ext cx="2385421" cy="898509"/>
          </a:xfrm>
          <a:custGeom>
            <a:avLst/>
            <a:gdLst/>
            <a:ahLst/>
            <a:cxnLst/>
            <a:rect r="r" b="b" t="t" l="l"/>
            <a:pathLst>
              <a:path h="898509" w="2385421">
                <a:moveTo>
                  <a:pt x="0" y="0"/>
                </a:moveTo>
                <a:lnTo>
                  <a:pt x="2385421" y="0"/>
                </a:lnTo>
                <a:lnTo>
                  <a:pt x="2385421" y="898508"/>
                </a:lnTo>
                <a:lnTo>
                  <a:pt x="0" y="898508"/>
                </a:lnTo>
                <a:lnTo>
                  <a:pt x="0" y="0"/>
                </a:lnTo>
                <a:close/>
              </a:path>
            </a:pathLst>
          </a:custGeom>
          <a:blipFill>
            <a:blip r:embed="rId3"/>
            <a:stretch>
              <a:fillRect l="0" t="0" r="0" b="0"/>
            </a:stretch>
          </a:blipFill>
        </p:spPr>
      </p:sp>
      <p:sp>
        <p:nvSpPr>
          <p:cNvPr name="TextBox 5" id="5"/>
          <p:cNvSpPr txBox="true"/>
          <p:nvPr/>
        </p:nvSpPr>
        <p:spPr>
          <a:xfrm rot="0">
            <a:off x="1028700" y="1029840"/>
            <a:ext cx="16132813" cy="615581"/>
          </a:xfrm>
          <a:prstGeom prst="rect">
            <a:avLst/>
          </a:prstGeom>
        </p:spPr>
        <p:txBody>
          <a:bodyPr anchor="t" rtlCol="false" tIns="0" lIns="0" bIns="0" rIns="0">
            <a:spAutoFit/>
          </a:bodyPr>
          <a:lstStyle/>
          <a:p>
            <a:pPr algn="l">
              <a:lnSpc>
                <a:spcPts val="4920"/>
              </a:lnSpc>
              <a:spcBef>
                <a:spcPct val="0"/>
              </a:spcBef>
            </a:pPr>
            <a:r>
              <a:rPr lang="en-US" b="true" sz="3514" spc="797">
                <a:solidFill>
                  <a:srgbClr val="2B2C30"/>
                </a:solidFill>
                <a:latin typeface="Public Sans Bold"/>
                <a:ea typeface="Public Sans Bold"/>
                <a:cs typeface="Public Sans Bold"/>
                <a:sym typeface="Public Sans Bold"/>
              </a:rPr>
              <a:t>GLOBAL GRANT SCHOLARSHIPS AND PEACE FELLOW</a:t>
            </a:r>
          </a:p>
        </p:txBody>
      </p:sp>
      <p:sp>
        <p:nvSpPr>
          <p:cNvPr name="TextBox 6" id="6"/>
          <p:cNvSpPr txBox="true"/>
          <p:nvPr/>
        </p:nvSpPr>
        <p:spPr>
          <a:xfrm rot="0">
            <a:off x="5298528" y="2033800"/>
            <a:ext cx="7690945" cy="9219564"/>
          </a:xfrm>
          <a:prstGeom prst="rect">
            <a:avLst/>
          </a:prstGeom>
        </p:spPr>
        <p:txBody>
          <a:bodyPr anchor="t" rtlCol="false" tIns="0" lIns="0" bIns="0" rIns="0">
            <a:spAutoFit/>
          </a:bodyPr>
          <a:lstStyle/>
          <a:p>
            <a:pPr algn="l">
              <a:lnSpc>
                <a:spcPts val="2800"/>
              </a:lnSpc>
            </a:pPr>
            <a:r>
              <a:rPr lang="en-US" sz="2000">
                <a:solidFill>
                  <a:srgbClr val="2B2C30"/>
                </a:solidFill>
                <a:latin typeface="Canva Sans"/>
                <a:ea typeface="Canva Sans"/>
                <a:cs typeface="Canva Sans"/>
                <a:sym typeface="Canva Sans"/>
              </a:rPr>
              <a:t>Maybe</a:t>
            </a:r>
            <a:r>
              <a:rPr lang="en-US" sz="2000">
                <a:solidFill>
                  <a:srgbClr val="2B2C30"/>
                </a:solidFill>
                <a:latin typeface="Canva Sans"/>
                <a:ea typeface="Canva Sans"/>
                <a:cs typeface="Canva Sans"/>
                <a:sym typeface="Canva Sans"/>
              </a:rPr>
              <a:t> a best-kept secret program of our Rotary District is the Global Grant Scholarship opportunity, for applicants seeking a Masters’ or Doctorate degree, abroad. The entrant need only qualify with previously demonstrated alignment to one of RIs seven Areas of Focus.</a:t>
            </a:r>
          </a:p>
          <a:p>
            <a:pPr algn="l">
              <a:lnSpc>
                <a:spcPts val="2800"/>
              </a:lnSpc>
            </a:pPr>
          </a:p>
          <a:p>
            <a:pPr algn="l">
              <a:lnSpc>
                <a:spcPts val="2800"/>
              </a:lnSpc>
            </a:pPr>
            <a:r>
              <a:rPr lang="en-US" sz="2000">
                <a:solidFill>
                  <a:srgbClr val="2B2C30"/>
                </a:solidFill>
                <a:latin typeface="Canva Sans"/>
                <a:ea typeface="Canva Sans"/>
                <a:cs typeface="Canva Sans"/>
                <a:sym typeface="Canva Sans"/>
              </a:rPr>
              <a:t>Since the inception of the GG Scholar program, our District has had 28 who have benefitted from this experience. But participation has only been from a little more than a handful of our Clubs: Altadena, Arcadia, Las Vegas, Pasadena, Palmdale Sunrise, San Marino, Sierra Madre and Victorville.</a:t>
            </a:r>
          </a:p>
          <a:p>
            <a:pPr algn="l">
              <a:lnSpc>
                <a:spcPts val="2800"/>
              </a:lnSpc>
            </a:pPr>
          </a:p>
          <a:p>
            <a:pPr algn="l">
              <a:lnSpc>
                <a:spcPts val="2800"/>
              </a:lnSpc>
            </a:pPr>
            <a:r>
              <a:rPr lang="en-US" sz="2000">
                <a:solidFill>
                  <a:srgbClr val="2B2C30"/>
                </a:solidFill>
                <a:latin typeface="Canva Sans"/>
                <a:ea typeface="Canva Sans"/>
                <a:cs typeface="Canva Sans"/>
                <a:sym typeface="Canva Sans"/>
              </a:rPr>
              <a:t>As this is a minimum of a $30,000 scholarship, it would seem that a worthy candidate may be: a neighbor; member of your church or other civic associations; or worth pr</a:t>
            </a:r>
            <a:r>
              <a:rPr lang="en-US" sz="2000" u="none">
                <a:solidFill>
                  <a:srgbClr val="2B2C30"/>
                </a:solidFill>
                <a:latin typeface="Canva Sans"/>
                <a:ea typeface="Canva Sans"/>
                <a:cs typeface="Canva Sans"/>
                <a:sym typeface="Canva Sans"/>
              </a:rPr>
              <a:t>osp</a:t>
            </a:r>
            <a:r>
              <a:rPr lang="en-US" sz="2000">
                <a:solidFill>
                  <a:srgbClr val="2B2C30"/>
                </a:solidFill>
                <a:latin typeface="Canva Sans"/>
                <a:ea typeface="Canva Sans"/>
                <a:cs typeface="Canva Sans"/>
                <a:sym typeface="Canva Sans"/>
              </a:rPr>
              <a:t>ecting</a:t>
            </a:r>
            <a:r>
              <a:rPr lang="en-US" sz="2000" u="none">
                <a:solidFill>
                  <a:srgbClr val="2B2C30"/>
                </a:solidFill>
                <a:latin typeface="Canva Sans"/>
                <a:ea typeface="Canva Sans"/>
                <a:cs typeface="Canva Sans"/>
                <a:sym typeface="Canva Sans"/>
              </a:rPr>
              <a:t> </a:t>
            </a:r>
            <a:r>
              <a:rPr lang="en-US" sz="2000">
                <a:solidFill>
                  <a:srgbClr val="2B2C30"/>
                </a:solidFill>
                <a:latin typeface="Canva Sans"/>
                <a:ea typeface="Canva Sans"/>
                <a:cs typeface="Canva Sans"/>
                <a:sym typeface="Canva Sans"/>
              </a:rPr>
              <a:t>at</a:t>
            </a:r>
            <a:r>
              <a:rPr lang="en-US" sz="2000" u="none">
                <a:solidFill>
                  <a:srgbClr val="2B2C30"/>
                </a:solidFill>
                <a:latin typeface="Canva Sans"/>
                <a:ea typeface="Canva Sans"/>
                <a:cs typeface="Canva Sans"/>
                <a:sym typeface="Canva Sans"/>
              </a:rPr>
              <a:t> </a:t>
            </a:r>
            <a:r>
              <a:rPr lang="en-US" sz="2000">
                <a:solidFill>
                  <a:srgbClr val="2B2C30"/>
                </a:solidFill>
                <a:latin typeface="Canva Sans"/>
                <a:ea typeface="Canva Sans"/>
                <a:cs typeface="Canva Sans"/>
                <a:sym typeface="Canva Sans"/>
              </a:rPr>
              <a:t>y</a:t>
            </a:r>
            <a:r>
              <a:rPr lang="en-US" sz="2000" u="none">
                <a:solidFill>
                  <a:srgbClr val="2B2C30"/>
                </a:solidFill>
                <a:latin typeface="Canva Sans"/>
                <a:ea typeface="Canva Sans"/>
                <a:cs typeface="Canva Sans"/>
                <a:sym typeface="Canva Sans"/>
              </a:rPr>
              <a:t>o</a:t>
            </a:r>
            <a:r>
              <a:rPr lang="en-US" sz="2000">
                <a:solidFill>
                  <a:srgbClr val="2B2C30"/>
                </a:solidFill>
                <a:latin typeface="Canva Sans"/>
                <a:ea typeface="Canva Sans"/>
                <a:cs typeface="Canva Sans"/>
                <a:sym typeface="Canva Sans"/>
              </a:rPr>
              <a:t>u</a:t>
            </a:r>
            <a:r>
              <a:rPr lang="en-US" sz="2000" u="none">
                <a:solidFill>
                  <a:srgbClr val="2B2C30"/>
                </a:solidFill>
                <a:latin typeface="Canva Sans"/>
                <a:ea typeface="Canva Sans"/>
                <a:cs typeface="Canva Sans"/>
                <a:sym typeface="Canva Sans"/>
              </a:rPr>
              <a:t>r </a:t>
            </a:r>
            <a:r>
              <a:rPr lang="en-US" sz="2000">
                <a:solidFill>
                  <a:srgbClr val="2B2C30"/>
                </a:solidFill>
                <a:latin typeface="Canva Sans"/>
                <a:ea typeface="Canva Sans"/>
                <a:cs typeface="Canva Sans"/>
                <a:sym typeface="Canva Sans"/>
              </a:rPr>
              <a:t>l</a:t>
            </a:r>
            <a:r>
              <a:rPr lang="en-US" sz="2000" u="none">
                <a:solidFill>
                  <a:srgbClr val="2B2C30"/>
                </a:solidFill>
                <a:latin typeface="Canva Sans"/>
                <a:ea typeface="Canva Sans"/>
                <a:cs typeface="Canva Sans"/>
                <a:sym typeface="Canva Sans"/>
              </a:rPr>
              <a:t>o</a:t>
            </a:r>
            <a:r>
              <a:rPr lang="en-US" sz="2000">
                <a:solidFill>
                  <a:srgbClr val="2B2C30"/>
                </a:solidFill>
                <a:latin typeface="Canva Sans"/>
                <a:ea typeface="Canva Sans"/>
                <a:cs typeface="Canva Sans"/>
                <a:sym typeface="Canva Sans"/>
              </a:rPr>
              <a:t>c</a:t>
            </a:r>
            <a:r>
              <a:rPr lang="en-US" sz="2000" u="none">
                <a:solidFill>
                  <a:srgbClr val="2B2C30"/>
                </a:solidFill>
                <a:latin typeface="Canva Sans"/>
                <a:ea typeface="Canva Sans"/>
                <a:cs typeface="Canva Sans"/>
                <a:sym typeface="Canva Sans"/>
              </a:rPr>
              <a:t>al</a:t>
            </a:r>
            <a:r>
              <a:rPr lang="en-US" sz="2000">
                <a:solidFill>
                  <a:srgbClr val="2B2C30"/>
                </a:solidFill>
                <a:latin typeface="Canva Sans"/>
                <a:ea typeface="Canva Sans"/>
                <a:cs typeface="Canva Sans"/>
                <a:sym typeface="Canva Sans"/>
              </a:rPr>
              <a:t> high school (they could provide a qualified list of previous alums, now graduating seniors in college). The District interviews will be in March 2026.</a:t>
            </a:r>
          </a:p>
          <a:p>
            <a:pPr algn="l">
              <a:lnSpc>
                <a:spcPts val="2800"/>
              </a:lnSpc>
            </a:pPr>
          </a:p>
          <a:p>
            <a:pPr algn="l">
              <a:lnSpc>
                <a:spcPts val="2800"/>
              </a:lnSpc>
            </a:pPr>
            <a:r>
              <a:rPr lang="en-US" sz="2000">
                <a:solidFill>
                  <a:srgbClr val="2B2C30"/>
                </a:solidFill>
                <a:latin typeface="Canva Sans"/>
                <a:ea typeface="Canva Sans"/>
                <a:cs typeface="Canva Sans"/>
                <a:sym typeface="Canva Sans"/>
              </a:rPr>
              <a:t>Should you need assistance to get started, please check out the District 5300 website, and/or call me. Thanks for your interest; your scholar will be eternally grateful.</a:t>
            </a:r>
          </a:p>
          <a:p>
            <a:pPr algn="l">
              <a:lnSpc>
                <a:spcPts val="1960"/>
              </a:lnSpc>
            </a:pPr>
          </a:p>
          <a:p>
            <a:pPr algn="l">
              <a:lnSpc>
                <a:spcPts val="2240"/>
              </a:lnSpc>
            </a:pPr>
          </a:p>
          <a:p>
            <a:pPr algn="l">
              <a:lnSpc>
                <a:spcPts val="2520"/>
              </a:lnSpc>
            </a:pPr>
          </a:p>
          <a:p>
            <a:pPr algn="l">
              <a:lnSpc>
                <a:spcPts val="2520"/>
              </a:lnSpc>
            </a:pPr>
          </a:p>
          <a:p>
            <a:pPr algn="l">
              <a:lnSpc>
                <a:spcPts val="2520"/>
              </a:lnSpc>
            </a:pPr>
          </a:p>
        </p:txBody>
      </p:sp>
    </p:spTree>
  </p:cSld>
  <p:clrMapOvr>
    <a:masterClrMapping/>
  </p:clrMapOvr>
  <p:transition spd="med">
    <p:cover dir="ru"/>
  </p:transition>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EFEEE7"/>
        </a:solidFill>
      </p:bgPr>
    </p:bg>
    <p:spTree>
      <p:nvGrpSpPr>
        <p:cNvPr id="1" name=""/>
        <p:cNvGrpSpPr/>
        <p:nvPr/>
      </p:nvGrpSpPr>
      <p:grpSpPr>
        <a:xfrm>
          <a:off x="0" y="0"/>
          <a:ext cx="0" cy="0"/>
          <a:chOff x="0" y="0"/>
          <a:chExt cx="0" cy="0"/>
        </a:xfrm>
      </p:grpSpPr>
      <p:sp>
        <p:nvSpPr>
          <p:cNvPr name="AutoShape 2" id="2"/>
          <p:cNvSpPr/>
          <p:nvPr/>
        </p:nvSpPr>
        <p:spPr>
          <a:xfrm flipV="true">
            <a:off x="-700591" y="1760761"/>
            <a:ext cx="17959879" cy="0"/>
          </a:xfrm>
          <a:prstGeom prst="line">
            <a:avLst/>
          </a:prstGeom>
          <a:ln cap="flat" w="9525">
            <a:solidFill>
              <a:srgbClr val="2B2C30"/>
            </a:solidFill>
            <a:prstDash val="solid"/>
            <a:headEnd type="none" len="sm" w="sm"/>
            <a:tailEnd type="none" len="sm" w="sm"/>
          </a:ln>
        </p:spPr>
      </p:sp>
      <p:sp>
        <p:nvSpPr>
          <p:cNvPr name="Freeform 3" id="3"/>
          <p:cNvSpPr/>
          <p:nvPr/>
        </p:nvSpPr>
        <p:spPr>
          <a:xfrm flipH="false" flipV="false" rot="0">
            <a:off x="14515690" y="-315"/>
            <a:ext cx="2380327" cy="1104651"/>
          </a:xfrm>
          <a:custGeom>
            <a:avLst/>
            <a:gdLst/>
            <a:ahLst/>
            <a:cxnLst/>
            <a:rect r="r" b="b" t="t" l="l"/>
            <a:pathLst>
              <a:path h="1104651" w="2380327">
                <a:moveTo>
                  <a:pt x="0" y="0"/>
                </a:moveTo>
                <a:lnTo>
                  <a:pt x="2380326" y="0"/>
                </a:lnTo>
                <a:lnTo>
                  <a:pt x="2380326" y="1104651"/>
                </a:lnTo>
                <a:lnTo>
                  <a:pt x="0" y="1104651"/>
                </a:lnTo>
                <a:lnTo>
                  <a:pt x="0" y="0"/>
                </a:lnTo>
                <a:close/>
              </a:path>
            </a:pathLst>
          </a:custGeom>
          <a:blipFill>
            <a:blip r:embed="rId2"/>
            <a:stretch>
              <a:fillRect l="0" t="0" r="0" b="0"/>
            </a:stretch>
          </a:blipFill>
        </p:spPr>
      </p:sp>
      <p:sp>
        <p:nvSpPr>
          <p:cNvPr name="Freeform 4" id="4"/>
          <p:cNvSpPr/>
          <p:nvPr/>
        </p:nvSpPr>
        <p:spPr>
          <a:xfrm flipH="false" flipV="false" rot="0">
            <a:off x="11324831" y="102757"/>
            <a:ext cx="2385421" cy="898509"/>
          </a:xfrm>
          <a:custGeom>
            <a:avLst/>
            <a:gdLst/>
            <a:ahLst/>
            <a:cxnLst/>
            <a:rect r="r" b="b" t="t" l="l"/>
            <a:pathLst>
              <a:path h="898509" w="2385421">
                <a:moveTo>
                  <a:pt x="0" y="0"/>
                </a:moveTo>
                <a:lnTo>
                  <a:pt x="2385421" y="0"/>
                </a:lnTo>
                <a:lnTo>
                  <a:pt x="2385421" y="898508"/>
                </a:lnTo>
                <a:lnTo>
                  <a:pt x="0" y="898508"/>
                </a:lnTo>
                <a:lnTo>
                  <a:pt x="0" y="0"/>
                </a:lnTo>
                <a:close/>
              </a:path>
            </a:pathLst>
          </a:custGeom>
          <a:blipFill>
            <a:blip r:embed="rId3"/>
            <a:stretch>
              <a:fillRect l="0" t="0" r="0" b="0"/>
            </a:stretch>
          </a:blipFill>
        </p:spPr>
      </p:sp>
      <p:sp>
        <p:nvSpPr>
          <p:cNvPr name="TextBox 5" id="5"/>
          <p:cNvSpPr txBox="true"/>
          <p:nvPr/>
        </p:nvSpPr>
        <p:spPr>
          <a:xfrm rot="0">
            <a:off x="1028700" y="1029840"/>
            <a:ext cx="16132813" cy="615581"/>
          </a:xfrm>
          <a:prstGeom prst="rect">
            <a:avLst/>
          </a:prstGeom>
        </p:spPr>
        <p:txBody>
          <a:bodyPr anchor="t" rtlCol="false" tIns="0" lIns="0" bIns="0" rIns="0">
            <a:spAutoFit/>
          </a:bodyPr>
          <a:lstStyle/>
          <a:p>
            <a:pPr algn="l">
              <a:lnSpc>
                <a:spcPts val="4920"/>
              </a:lnSpc>
              <a:spcBef>
                <a:spcPct val="0"/>
              </a:spcBef>
            </a:pPr>
            <a:r>
              <a:rPr lang="en-US" b="true" sz="3514" spc="797">
                <a:solidFill>
                  <a:srgbClr val="2B2C30"/>
                </a:solidFill>
                <a:latin typeface="Public Sans Bold"/>
                <a:ea typeface="Public Sans Bold"/>
                <a:cs typeface="Public Sans Bold"/>
                <a:sym typeface="Public Sans Bold"/>
              </a:rPr>
              <a:t>GLOBAL GRANT SCHOLARSHIPS PROCESS</a:t>
            </a:r>
          </a:p>
        </p:txBody>
      </p:sp>
      <p:sp>
        <p:nvSpPr>
          <p:cNvPr name="TextBox 6" id="6"/>
          <p:cNvSpPr txBox="true"/>
          <p:nvPr/>
        </p:nvSpPr>
        <p:spPr>
          <a:xfrm rot="0">
            <a:off x="1028700" y="2130430"/>
            <a:ext cx="7690945" cy="8636634"/>
          </a:xfrm>
          <a:prstGeom prst="rect">
            <a:avLst/>
          </a:prstGeom>
        </p:spPr>
        <p:txBody>
          <a:bodyPr anchor="t" rtlCol="false" tIns="0" lIns="0" bIns="0" rIns="0">
            <a:spAutoFit/>
          </a:bodyPr>
          <a:lstStyle/>
          <a:p>
            <a:pPr algn="l">
              <a:lnSpc>
                <a:spcPts val="1960"/>
              </a:lnSpc>
            </a:pPr>
            <a:r>
              <a:rPr lang="en-US" sz="1400">
                <a:solidFill>
                  <a:srgbClr val="2B2C30"/>
                </a:solidFill>
                <a:latin typeface="Canva Sans"/>
                <a:ea typeface="Canva Sans"/>
                <a:cs typeface="Canva Sans"/>
                <a:sym typeface="Canva Sans"/>
              </a:rPr>
              <a:t>District 5300 has committed</a:t>
            </a:r>
            <a:r>
              <a:rPr lang="en-US" sz="1400">
                <a:solidFill>
                  <a:srgbClr val="2B2C30"/>
                </a:solidFill>
                <a:latin typeface="Canva Sans"/>
                <a:ea typeface="Canva Sans"/>
                <a:cs typeface="Canva Sans"/>
                <a:sym typeface="Canva Sans"/>
              </a:rPr>
              <a:t> funding for awarding one Global Grant scholarship for 2025-26. A second scholarship may be available if otherwise committed District Foundation funds are not spent.</a:t>
            </a:r>
          </a:p>
          <a:p>
            <a:pPr algn="l">
              <a:lnSpc>
                <a:spcPts val="1960"/>
              </a:lnSpc>
            </a:pPr>
          </a:p>
          <a:p>
            <a:pPr algn="l">
              <a:lnSpc>
                <a:spcPts val="1960"/>
              </a:lnSpc>
            </a:pPr>
            <a:r>
              <a:rPr lang="en-US" sz="1400">
                <a:solidFill>
                  <a:srgbClr val="2B2C30"/>
                </a:solidFill>
                <a:latin typeface="Canva Sans"/>
                <a:ea typeface="Canva Sans"/>
                <a:cs typeface="Canva Sans"/>
                <a:sym typeface="Canva Sans"/>
              </a:rPr>
              <a:t>The scholarship is to supplement a student’s costs to obtain a Masters’ (or Doctorate) at a foreign university of one’s choice (in a city where there is a Rotary Club). Direct relatives of Rotarians may not apply. A Rotary Club may submit only one scholar applicant per year for consideration.</a:t>
            </a:r>
          </a:p>
          <a:p>
            <a:pPr algn="l">
              <a:lnSpc>
                <a:spcPts val="1960"/>
              </a:lnSpc>
            </a:pPr>
          </a:p>
          <a:p>
            <a:pPr algn="l">
              <a:lnSpc>
                <a:spcPts val="1960"/>
              </a:lnSpc>
            </a:pPr>
            <a:r>
              <a:rPr lang="en-US" sz="1400">
                <a:solidFill>
                  <a:srgbClr val="2B2C30"/>
                </a:solidFill>
                <a:latin typeface="Canva Sans"/>
                <a:ea typeface="Canva Sans"/>
                <a:cs typeface="Canva Sans"/>
                <a:sym typeface="Canva Sans"/>
              </a:rPr>
              <a:t>A scholarship amount is a minimum of $30,000, funded by District 5300 and Rotary International. The sponsoring Rotary Club is encouraged to add another $1,000.</a:t>
            </a:r>
          </a:p>
          <a:p>
            <a:pPr algn="l">
              <a:lnSpc>
                <a:spcPts val="1960"/>
              </a:lnSpc>
            </a:pPr>
          </a:p>
          <a:p>
            <a:pPr algn="l">
              <a:lnSpc>
                <a:spcPts val="1960"/>
              </a:lnSpc>
            </a:pPr>
            <a:r>
              <a:rPr lang="en-US" sz="1400">
                <a:solidFill>
                  <a:srgbClr val="2B2C30"/>
                </a:solidFill>
                <a:latin typeface="Canva Sans"/>
                <a:ea typeface="Canva Sans"/>
                <a:cs typeface="Canva Sans"/>
                <a:sym typeface="Canva Sans"/>
              </a:rPr>
              <a:t>A potential scholar’s coursework in high school and college, extra-curricular activities, and career goals, must align with a RI Area of Focus. These Areas are: Promoting Peace; Fighting Disease; Providing Clean Water; Saving Mothers and Children; Supporting Education; Growing Local Economies; and Objectives for the Environment.</a:t>
            </a:r>
          </a:p>
          <a:p>
            <a:pPr algn="l">
              <a:lnSpc>
                <a:spcPts val="1960"/>
              </a:lnSpc>
            </a:pPr>
          </a:p>
          <a:p>
            <a:pPr algn="l">
              <a:lnSpc>
                <a:spcPts val="1960"/>
              </a:lnSpc>
            </a:pPr>
            <a:r>
              <a:rPr lang="en-US" sz="1400">
                <a:solidFill>
                  <a:srgbClr val="2B2C30"/>
                </a:solidFill>
                <a:latin typeface="Canva Sans"/>
                <a:ea typeface="Canva Sans"/>
                <a:cs typeface="Canva Sans"/>
                <a:sym typeface="Canva Sans"/>
              </a:rPr>
              <a:t>The candidate must have lived (attended all or most of K-12) within the boundary of District 5300, and/or graduated from a college or university within the boundary of District 5300.</a:t>
            </a:r>
          </a:p>
          <a:p>
            <a:pPr algn="l">
              <a:lnSpc>
                <a:spcPts val="1960"/>
              </a:lnSpc>
            </a:pPr>
          </a:p>
          <a:p>
            <a:pPr algn="l">
              <a:lnSpc>
                <a:spcPts val="1960"/>
              </a:lnSpc>
            </a:pPr>
            <a:r>
              <a:rPr lang="en-US" sz="1400" u="sng">
                <a:solidFill>
                  <a:srgbClr val="2B2C30"/>
                </a:solidFill>
                <a:latin typeface="Canva Sans"/>
                <a:ea typeface="Canva Sans"/>
                <a:cs typeface="Canva Sans"/>
                <a:sym typeface="Canva Sans"/>
                <a:hlinkClick r:id="rId4" tooltip="https://www.rotary.org/en/our-programs/scholarships"/>
              </a:rPr>
              <a:t>Scholarships | Rotary International</a:t>
            </a:r>
          </a:p>
          <a:p>
            <a:pPr algn="l">
              <a:lnSpc>
                <a:spcPts val="1960"/>
              </a:lnSpc>
            </a:pPr>
          </a:p>
          <a:p>
            <a:pPr algn="l">
              <a:lnSpc>
                <a:spcPts val="1960"/>
              </a:lnSpc>
            </a:pPr>
            <a:r>
              <a:rPr lang="en-US" sz="1400">
                <a:solidFill>
                  <a:srgbClr val="2B2C30"/>
                </a:solidFill>
                <a:latin typeface="Canva Sans"/>
                <a:ea typeface="Canva Sans"/>
                <a:cs typeface="Canva Sans"/>
                <a:sym typeface="Canva Sans"/>
              </a:rPr>
              <a:t>An interested student must complete the RI Global Grant Scholarship template ( ). This application is to include: transcripts; a resume; and proof of acceptance (conditional or final) from the foreign university of one’s choice. If the latter is still pending, provide some communication that an application to the foreign university has been submitted and is under consideration. Applications are due to the sponsoring Rotary Club by February 28, 2026.</a:t>
            </a:r>
          </a:p>
          <a:p>
            <a:pPr algn="l">
              <a:lnSpc>
                <a:spcPts val="1960"/>
              </a:lnSpc>
            </a:pPr>
          </a:p>
          <a:p>
            <a:pPr algn="l">
              <a:lnSpc>
                <a:spcPts val="2240"/>
              </a:lnSpc>
            </a:pPr>
          </a:p>
          <a:p>
            <a:pPr algn="l">
              <a:lnSpc>
                <a:spcPts val="2520"/>
              </a:lnSpc>
            </a:pPr>
          </a:p>
          <a:p>
            <a:pPr algn="l">
              <a:lnSpc>
                <a:spcPts val="2520"/>
              </a:lnSpc>
            </a:pPr>
          </a:p>
          <a:p>
            <a:pPr algn="l">
              <a:lnSpc>
                <a:spcPts val="2520"/>
              </a:lnSpc>
            </a:pPr>
          </a:p>
        </p:txBody>
      </p:sp>
      <p:sp>
        <p:nvSpPr>
          <p:cNvPr name="TextBox 7" id="7"/>
          <p:cNvSpPr txBox="true"/>
          <p:nvPr/>
        </p:nvSpPr>
        <p:spPr>
          <a:xfrm rot="0">
            <a:off x="9864780" y="2130430"/>
            <a:ext cx="7690945" cy="8734424"/>
          </a:xfrm>
          <a:prstGeom prst="rect">
            <a:avLst/>
          </a:prstGeom>
        </p:spPr>
        <p:txBody>
          <a:bodyPr anchor="t" rtlCol="false" tIns="0" lIns="0" bIns="0" rIns="0">
            <a:spAutoFit/>
          </a:bodyPr>
          <a:lstStyle/>
          <a:p>
            <a:pPr algn="l">
              <a:lnSpc>
                <a:spcPts val="2100"/>
              </a:lnSpc>
            </a:pPr>
            <a:r>
              <a:rPr lang="en-US" sz="1500">
                <a:solidFill>
                  <a:srgbClr val="2B2C30"/>
                </a:solidFill>
                <a:latin typeface="Canva Sans"/>
                <a:ea typeface="Canva Sans"/>
                <a:cs typeface="Canva Sans"/>
                <a:sym typeface="Canva Sans"/>
              </a:rPr>
              <a:t>There will be two interviews: one at the Club level (where the Club Board of Directors must approve the candidate); and a second, by the District Global Grant scholar committee.</a:t>
            </a:r>
          </a:p>
          <a:p>
            <a:pPr algn="l">
              <a:lnSpc>
                <a:spcPts val="2100"/>
              </a:lnSpc>
            </a:pPr>
          </a:p>
          <a:p>
            <a:pPr algn="l">
              <a:lnSpc>
                <a:spcPts val="2100"/>
              </a:lnSpc>
            </a:pPr>
            <a:r>
              <a:rPr lang="en-US" sz="1500">
                <a:solidFill>
                  <a:srgbClr val="2B2C30"/>
                </a:solidFill>
                <a:latin typeface="Canva Sans"/>
                <a:ea typeface="Canva Sans"/>
                <a:cs typeface="Canva Sans"/>
                <a:sym typeface="Canva Sans"/>
              </a:rPr>
              <a:t>Candidates will be scheduled for a face to face (preferred) or an on-line interview, by mid-March 2026. This scholarship is subject to final approval of Rotary International.</a:t>
            </a:r>
          </a:p>
          <a:p>
            <a:pPr algn="l">
              <a:lnSpc>
                <a:spcPts val="2100"/>
              </a:lnSpc>
            </a:pPr>
          </a:p>
          <a:p>
            <a:pPr algn="l">
              <a:lnSpc>
                <a:spcPts val="2100"/>
              </a:lnSpc>
            </a:pPr>
            <a:r>
              <a:rPr lang="en-US" sz="1500" b="true">
                <a:solidFill>
                  <a:srgbClr val="2B2C30"/>
                </a:solidFill>
                <a:latin typeface="Canva Sans Bold"/>
                <a:ea typeface="Canva Sans Bold"/>
                <a:cs typeface="Canva Sans Bold"/>
                <a:sym typeface="Canva Sans Bold"/>
              </a:rPr>
              <a:t>McMullin Graduate Scholarship</a:t>
            </a:r>
          </a:p>
          <a:p>
            <a:pPr algn="l">
              <a:lnSpc>
                <a:spcPts val="2100"/>
              </a:lnSpc>
            </a:pPr>
            <a:r>
              <a:rPr lang="en-US" sz="1500">
                <a:solidFill>
                  <a:srgbClr val="2B2C30"/>
                </a:solidFill>
                <a:latin typeface="Canva Sans"/>
                <a:ea typeface="Canva Sans"/>
                <a:cs typeface="Canva Sans"/>
                <a:sym typeface="Canva Sans"/>
              </a:rPr>
              <a:t>District 5300</a:t>
            </a:r>
            <a:r>
              <a:rPr lang="en-US" sz="1500">
                <a:solidFill>
                  <a:srgbClr val="2B2C30"/>
                </a:solidFill>
                <a:latin typeface="Canva Sans"/>
                <a:ea typeface="Canva Sans"/>
                <a:cs typeface="Canva Sans"/>
                <a:sym typeface="Canva Sans"/>
              </a:rPr>
              <a:t> </a:t>
            </a:r>
            <a:r>
              <a:rPr lang="en-US" sz="1500" u="none">
                <a:solidFill>
                  <a:srgbClr val="2B2C30"/>
                </a:solidFill>
                <a:latin typeface="Canva Sans"/>
                <a:ea typeface="Canva Sans"/>
                <a:cs typeface="Canva Sans"/>
                <a:sym typeface="Canva Sans"/>
              </a:rPr>
              <a:t>also offe</a:t>
            </a:r>
            <a:r>
              <a:rPr lang="en-US" sz="1500">
                <a:solidFill>
                  <a:srgbClr val="2B2C30"/>
                </a:solidFill>
                <a:latin typeface="Canva Sans"/>
                <a:ea typeface="Canva Sans"/>
                <a:cs typeface="Canva Sans"/>
                <a:sym typeface="Canva Sans"/>
              </a:rPr>
              <a:t>rs post-graduate scholarships to a foreign university of one’s choosing, but specifically for a graduate of the United States Military Academy or Claremont McKenna College.</a:t>
            </a:r>
          </a:p>
          <a:p>
            <a:pPr algn="l">
              <a:lnSpc>
                <a:spcPts val="2100"/>
              </a:lnSpc>
            </a:pPr>
          </a:p>
          <a:p>
            <a:pPr algn="l">
              <a:lnSpc>
                <a:spcPts val="2100"/>
              </a:lnSpc>
            </a:pPr>
            <a:r>
              <a:rPr lang="en-US" sz="1500">
                <a:solidFill>
                  <a:srgbClr val="2B2C30"/>
                </a:solidFill>
                <a:latin typeface="Canva Sans"/>
                <a:ea typeface="Canva Sans"/>
                <a:cs typeface="Canva Sans"/>
                <a:sym typeface="Canva Sans"/>
              </a:rPr>
              <a:t>The J. Carolyn and Joseph B. McMullin Endowed scholarship was created by Joseph McMullin in 2011 with $150,000. Four scholarships have thus far been awarded with the interest generated. Approximately $7,300 is currently available.</a:t>
            </a:r>
          </a:p>
          <a:p>
            <a:pPr algn="l">
              <a:lnSpc>
                <a:spcPts val="2100"/>
              </a:lnSpc>
            </a:pPr>
          </a:p>
          <a:p>
            <a:pPr algn="l">
              <a:lnSpc>
                <a:spcPts val="2100"/>
              </a:lnSpc>
            </a:pPr>
            <a:r>
              <a:rPr lang="en-US" sz="1500">
                <a:solidFill>
                  <a:srgbClr val="2B2C30"/>
                </a:solidFill>
                <a:latin typeface="Canva Sans"/>
                <a:ea typeface="Canva Sans"/>
                <a:cs typeface="Canva Sans"/>
                <a:sym typeface="Canva Sans"/>
              </a:rPr>
              <a:t>McMullin was a member of the Altadena Rotary Club from the late 60s to June, 2000 where he served as President, and as a District Governor (1988-89). He died September 19, 2019, in North Myrtle Beach, SC, at 96 years of age. He was a World War II veteran, and is interred at Arlington National Cemetery in Arlington, VA.</a:t>
            </a:r>
          </a:p>
          <a:p>
            <a:pPr algn="l">
              <a:lnSpc>
                <a:spcPts val="2100"/>
              </a:lnSpc>
            </a:pPr>
            <a:r>
              <a:rPr lang="en-US" sz="1500">
                <a:solidFill>
                  <a:srgbClr val="2B2C30"/>
                </a:solidFill>
                <a:latin typeface="Canva Sans"/>
                <a:ea typeface="Canva Sans"/>
                <a:cs typeface="Canva Sans"/>
                <a:sym typeface="Canva Sans"/>
              </a:rPr>
              <a:t> For more information about these available s</a:t>
            </a:r>
            <a:r>
              <a:rPr lang="en-US" sz="1500" u="none">
                <a:solidFill>
                  <a:srgbClr val="2B2C30"/>
                </a:solidFill>
                <a:latin typeface="Canva Sans"/>
                <a:ea typeface="Canva Sans"/>
                <a:cs typeface="Canva Sans"/>
                <a:sym typeface="Canva Sans"/>
              </a:rPr>
              <a:t>cholarships</a:t>
            </a:r>
            <a:r>
              <a:rPr lang="en-US" sz="1500">
                <a:solidFill>
                  <a:srgbClr val="2B2C30"/>
                </a:solidFill>
                <a:latin typeface="Canva Sans"/>
                <a:ea typeface="Canva Sans"/>
                <a:cs typeface="Canva Sans"/>
                <a:sym typeface="Canva Sans"/>
              </a:rPr>
              <a:t>,</a:t>
            </a:r>
            <a:r>
              <a:rPr lang="en-US" sz="1500" u="none">
                <a:solidFill>
                  <a:srgbClr val="2B2C30"/>
                </a:solidFill>
                <a:latin typeface="Canva Sans"/>
                <a:ea typeface="Canva Sans"/>
                <a:cs typeface="Canva Sans"/>
                <a:sym typeface="Canva Sans"/>
              </a:rPr>
              <a:t> </a:t>
            </a:r>
            <a:r>
              <a:rPr lang="en-US" sz="1500">
                <a:solidFill>
                  <a:srgbClr val="2B2C30"/>
                </a:solidFill>
                <a:latin typeface="Canva Sans"/>
                <a:ea typeface="Canva Sans"/>
                <a:cs typeface="Canva Sans"/>
                <a:sym typeface="Canva Sans"/>
              </a:rPr>
              <a:t>contact:</a:t>
            </a:r>
          </a:p>
          <a:p>
            <a:pPr algn="l">
              <a:lnSpc>
                <a:spcPts val="2100"/>
              </a:lnSpc>
            </a:pPr>
          </a:p>
          <a:p>
            <a:pPr algn="just">
              <a:lnSpc>
                <a:spcPts val="2100"/>
              </a:lnSpc>
            </a:pPr>
            <a:r>
              <a:rPr lang="en-US" b="true" sz="1500">
                <a:solidFill>
                  <a:srgbClr val="2B2C30"/>
                </a:solidFill>
                <a:latin typeface="Canva Sans Bold"/>
                <a:ea typeface="Canva Sans Bold"/>
                <a:cs typeface="Canva Sans Bold"/>
                <a:sym typeface="Canva Sans Bold"/>
              </a:rPr>
              <a:t>District</a:t>
            </a:r>
            <a:r>
              <a:rPr lang="en-US" b="true" sz="1500" u="none">
                <a:solidFill>
                  <a:srgbClr val="2B2C30"/>
                </a:solidFill>
                <a:latin typeface="Canva Sans Bold"/>
                <a:ea typeface="Canva Sans Bold"/>
                <a:cs typeface="Canva Sans Bold"/>
                <a:sym typeface="Canva Sans Bold"/>
              </a:rPr>
              <a:t> </a:t>
            </a:r>
            <a:r>
              <a:rPr lang="en-US" b="true" sz="1500">
                <a:solidFill>
                  <a:srgbClr val="2B2C30"/>
                </a:solidFill>
                <a:latin typeface="Canva Sans Bold"/>
                <a:ea typeface="Canva Sans Bold"/>
                <a:cs typeface="Canva Sans Bold"/>
                <a:sym typeface="Canva Sans Bold"/>
              </a:rPr>
              <a:t>Gl</a:t>
            </a:r>
            <a:r>
              <a:rPr lang="en-US" b="true" sz="1500" u="none">
                <a:solidFill>
                  <a:srgbClr val="2B2C30"/>
                </a:solidFill>
                <a:latin typeface="Canva Sans Bold"/>
                <a:ea typeface="Canva Sans Bold"/>
                <a:cs typeface="Canva Sans Bold"/>
                <a:sym typeface="Canva Sans Bold"/>
              </a:rPr>
              <a:t>o</a:t>
            </a:r>
            <a:r>
              <a:rPr lang="en-US" b="true" sz="1500">
                <a:solidFill>
                  <a:srgbClr val="2B2C30"/>
                </a:solidFill>
                <a:latin typeface="Canva Sans Bold"/>
                <a:ea typeface="Canva Sans Bold"/>
                <a:cs typeface="Canva Sans Bold"/>
                <a:sym typeface="Canva Sans Bold"/>
              </a:rPr>
              <a:t>bal Gran</a:t>
            </a:r>
            <a:r>
              <a:rPr lang="en-US" b="true" sz="1500" u="none">
                <a:solidFill>
                  <a:srgbClr val="2B2C30"/>
                </a:solidFill>
                <a:latin typeface="Canva Sans Bold"/>
                <a:ea typeface="Canva Sans Bold"/>
                <a:cs typeface="Canva Sans Bold"/>
                <a:sym typeface="Canva Sans Bold"/>
              </a:rPr>
              <a:t>t</a:t>
            </a:r>
            <a:r>
              <a:rPr lang="en-US" b="true" sz="1500">
                <a:solidFill>
                  <a:srgbClr val="2B2C30"/>
                </a:solidFill>
                <a:latin typeface="Canva Sans Bold"/>
                <a:ea typeface="Canva Sans Bold"/>
                <a:cs typeface="Canva Sans Bold"/>
                <a:sym typeface="Canva Sans Bold"/>
              </a:rPr>
              <a:t> Schol</a:t>
            </a:r>
            <a:r>
              <a:rPr lang="en-US" b="true" sz="1500" u="none">
                <a:solidFill>
                  <a:srgbClr val="2B2C30"/>
                </a:solidFill>
                <a:latin typeface="Canva Sans Bold"/>
                <a:ea typeface="Canva Sans Bold"/>
                <a:cs typeface="Canva Sans Bold"/>
                <a:sym typeface="Canva Sans Bold"/>
              </a:rPr>
              <a:t>ar </a:t>
            </a:r>
            <a:r>
              <a:rPr lang="en-US" b="true" sz="1500">
                <a:solidFill>
                  <a:srgbClr val="2B2C30"/>
                </a:solidFill>
                <a:latin typeface="Canva Sans Bold"/>
                <a:ea typeface="Canva Sans Bold"/>
                <a:cs typeface="Canva Sans Bold"/>
                <a:sym typeface="Canva Sans Bold"/>
              </a:rPr>
              <a:t>Commit</a:t>
            </a:r>
            <a:r>
              <a:rPr lang="en-US" b="true" sz="1500" u="none">
                <a:solidFill>
                  <a:srgbClr val="2B2C30"/>
                </a:solidFill>
                <a:latin typeface="Canva Sans Bold"/>
                <a:ea typeface="Canva Sans Bold"/>
                <a:cs typeface="Canva Sans Bold"/>
                <a:sym typeface="Canva Sans Bold"/>
              </a:rPr>
              <a:t>te</a:t>
            </a:r>
            <a:r>
              <a:rPr lang="en-US" b="true" sz="1500">
                <a:solidFill>
                  <a:srgbClr val="2B2C30"/>
                </a:solidFill>
                <a:latin typeface="Canva Sans Bold"/>
                <a:ea typeface="Canva Sans Bold"/>
                <a:cs typeface="Canva Sans Bold"/>
                <a:sym typeface="Canva Sans Bold"/>
              </a:rPr>
              <a:t>e: </a:t>
            </a:r>
          </a:p>
          <a:p>
            <a:pPr algn="just">
              <a:lnSpc>
                <a:spcPts val="2100"/>
              </a:lnSpc>
            </a:pPr>
            <a:r>
              <a:rPr lang="en-US" sz="1500">
                <a:solidFill>
                  <a:srgbClr val="2B2C30"/>
                </a:solidFill>
                <a:latin typeface="Canva Sans"/>
                <a:ea typeface="Canva Sans"/>
                <a:cs typeface="Canva Sans"/>
                <a:sym typeface="Canva Sans"/>
              </a:rPr>
              <a:t>Chai</a:t>
            </a:r>
            <a:r>
              <a:rPr lang="en-US" sz="1500" u="none">
                <a:solidFill>
                  <a:srgbClr val="2B2C30"/>
                </a:solidFill>
                <a:latin typeface="Canva Sans"/>
                <a:ea typeface="Canva Sans"/>
                <a:cs typeface="Canva Sans"/>
                <a:sym typeface="Canva Sans"/>
              </a:rPr>
              <a:t>r</a:t>
            </a:r>
            <a:r>
              <a:rPr lang="en-US" sz="1500">
                <a:solidFill>
                  <a:srgbClr val="2B2C30"/>
                </a:solidFill>
                <a:latin typeface="Canva Sans"/>
                <a:ea typeface="Canva Sans"/>
                <a:cs typeface="Canva Sans"/>
                <a:sym typeface="Canva Sans"/>
              </a:rPr>
              <a:t> William Pay</a:t>
            </a:r>
            <a:r>
              <a:rPr lang="en-US" sz="1500" u="none">
                <a:solidFill>
                  <a:srgbClr val="2B2C30"/>
                </a:solidFill>
                <a:latin typeface="Canva Sans"/>
                <a:ea typeface="Canva Sans"/>
                <a:cs typeface="Canva Sans"/>
                <a:sym typeface="Canva Sans"/>
              </a:rPr>
              <a:t>n</a:t>
            </a:r>
            <a:r>
              <a:rPr lang="en-US" sz="1500">
                <a:solidFill>
                  <a:srgbClr val="2B2C30"/>
                </a:solidFill>
                <a:latin typeface="Canva Sans"/>
                <a:ea typeface="Canva Sans"/>
                <a:cs typeface="Canva Sans"/>
                <a:sym typeface="Canva Sans"/>
              </a:rPr>
              <a:t>e, bill.</a:t>
            </a:r>
            <a:r>
              <a:rPr lang="en-US" sz="1500" u="sng">
                <a:solidFill>
                  <a:srgbClr val="2B2C30"/>
                </a:solidFill>
                <a:latin typeface="Canva Sans"/>
                <a:ea typeface="Canva Sans"/>
                <a:cs typeface="Canva Sans"/>
                <a:sym typeface="Canva Sans"/>
                <a:hlinkClick r:id="rId5" tooltip="mailto:bill.payne10@gmail.com"/>
              </a:rPr>
              <a:t>payne10@gmail.com</a:t>
            </a:r>
            <a:r>
              <a:rPr lang="en-US" sz="1500">
                <a:solidFill>
                  <a:srgbClr val="2B2C30"/>
                </a:solidFill>
                <a:latin typeface="Canva Sans"/>
                <a:ea typeface="Canva Sans"/>
                <a:cs typeface="Canva Sans"/>
                <a:sym typeface="Canva Sans"/>
              </a:rPr>
              <a:t>/ </a:t>
            </a:r>
          </a:p>
          <a:p>
            <a:pPr algn="just">
              <a:lnSpc>
                <a:spcPts val="2100"/>
              </a:lnSpc>
            </a:pPr>
          </a:p>
          <a:p>
            <a:pPr algn="just">
              <a:lnSpc>
                <a:spcPts val="2100"/>
              </a:lnSpc>
            </a:pPr>
            <a:r>
              <a:rPr lang="en-US" sz="1500" b="true">
                <a:solidFill>
                  <a:srgbClr val="2B2C30"/>
                </a:solidFill>
                <a:latin typeface="Canva Sans Bold"/>
                <a:ea typeface="Canva Sans Bold"/>
                <a:cs typeface="Canva Sans Bold"/>
                <a:sym typeface="Canva Sans Bold"/>
              </a:rPr>
              <a:t>Dis</a:t>
            </a:r>
            <a:r>
              <a:rPr lang="en-US" b="true" sz="1500" u="none">
                <a:solidFill>
                  <a:srgbClr val="2B2C30"/>
                </a:solidFill>
                <a:latin typeface="Canva Sans Bold"/>
                <a:ea typeface="Canva Sans Bold"/>
                <a:cs typeface="Canva Sans Bold"/>
                <a:sym typeface="Canva Sans Bold"/>
              </a:rPr>
              <a:t>t</a:t>
            </a:r>
            <a:r>
              <a:rPr lang="en-US" sz="1500" b="true">
                <a:solidFill>
                  <a:srgbClr val="2B2C30"/>
                </a:solidFill>
                <a:latin typeface="Canva Sans Bold"/>
                <a:ea typeface="Canva Sans Bold"/>
                <a:cs typeface="Canva Sans Bold"/>
                <a:sym typeface="Canva Sans Bold"/>
              </a:rPr>
              <a:t>r</a:t>
            </a:r>
            <a:r>
              <a:rPr lang="en-US" b="true" sz="1500" u="none">
                <a:solidFill>
                  <a:srgbClr val="2B2C30"/>
                </a:solidFill>
                <a:latin typeface="Canva Sans Bold"/>
                <a:ea typeface="Canva Sans Bold"/>
                <a:cs typeface="Canva Sans Bold"/>
                <a:sym typeface="Canva Sans Bold"/>
              </a:rPr>
              <a:t>i</a:t>
            </a:r>
            <a:r>
              <a:rPr lang="en-US" sz="1500" b="true">
                <a:solidFill>
                  <a:srgbClr val="2B2C30"/>
                </a:solidFill>
                <a:latin typeface="Canva Sans Bold"/>
                <a:ea typeface="Canva Sans Bold"/>
                <a:cs typeface="Canva Sans Bold"/>
                <a:sym typeface="Canva Sans Bold"/>
              </a:rPr>
              <a:t>ct F</a:t>
            </a:r>
            <a:r>
              <a:rPr lang="en-US" b="true" sz="1500" u="none">
                <a:solidFill>
                  <a:srgbClr val="2B2C30"/>
                </a:solidFill>
                <a:latin typeface="Canva Sans Bold"/>
                <a:ea typeface="Canva Sans Bold"/>
                <a:cs typeface="Canva Sans Bold"/>
                <a:sym typeface="Canva Sans Bold"/>
              </a:rPr>
              <a:t>o</a:t>
            </a:r>
            <a:r>
              <a:rPr lang="en-US" sz="1500" b="true">
                <a:solidFill>
                  <a:srgbClr val="2B2C30"/>
                </a:solidFill>
                <a:latin typeface="Canva Sans Bold"/>
                <a:ea typeface="Canva Sans Bold"/>
                <a:cs typeface="Canva Sans Bold"/>
                <a:sym typeface="Canva Sans Bold"/>
              </a:rPr>
              <a:t>u</a:t>
            </a:r>
            <a:r>
              <a:rPr lang="en-US" b="true" sz="1500" u="none">
                <a:solidFill>
                  <a:srgbClr val="2B2C30"/>
                </a:solidFill>
                <a:latin typeface="Canva Sans Bold"/>
                <a:ea typeface="Canva Sans Bold"/>
                <a:cs typeface="Canva Sans Bold"/>
                <a:sym typeface="Canva Sans Bold"/>
              </a:rPr>
              <a:t>n</a:t>
            </a:r>
            <a:r>
              <a:rPr lang="en-US" sz="1500" b="true">
                <a:solidFill>
                  <a:srgbClr val="2B2C30"/>
                </a:solidFill>
                <a:latin typeface="Canva Sans Bold"/>
                <a:ea typeface="Canva Sans Bold"/>
                <a:cs typeface="Canva Sans Bold"/>
                <a:sym typeface="Canva Sans Bold"/>
              </a:rPr>
              <a:t>d</a:t>
            </a:r>
            <a:r>
              <a:rPr lang="en-US" b="true" sz="1500" u="none">
                <a:solidFill>
                  <a:srgbClr val="2B2C30"/>
                </a:solidFill>
                <a:latin typeface="Canva Sans Bold"/>
                <a:ea typeface="Canva Sans Bold"/>
                <a:cs typeface="Canva Sans Bold"/>
                <a:sym typeface="Canva Sans Bold"/>
              </a:rPr>
              <a:t>a</a:t>
            </a:r>
            <a:r>
              <a:rPr lang="en-US" sz="1500" b="true">
                <a:solidFill>
                  <a:srgbClr val="2B2C30"/>
                </a:solidFill>
                <a:latin typeface="Canva Sans Bold"/>
                <a:ea typeface="Canva Sans Bold"/>
                <a:cs typeface="Canva Sans Bold"/>
                <a:sym typeface="Canva Sans Bold"/>
              </a:rPr>
              <a:t>tion:Chair:  </a:t>
            </a:r>
          </a:p>
          <a:p>
            <a:pPr algn="just">
              <a:lnSpc>
                <a:spcPts val="2100"/>
              </a:lnSpc>
            </a:pPr>
            <a:r>
              <a:rPr lang="en-US" sz="1500">
                <a:solidFill>
                  <a:srgbClr val="2B2C30"/>
                </a:solidFill>
                <a:latin typeface="Canva Sans"/>
                <a:ea typeface="Canva Sans"/>
                <a:cs typeface="Canva Sans"/>
                <a:sym typeface="Canva Sans"/>
              </a:rPr>
              <a:t>Michae</a:t>
            </a:r>
            <a:r>
              <a:rPr lang="en-US" sz="1500" u="none">
                <a:solidFill>
                  <a:srgbClr val="2B2C30"/>
                </a:solidFill>
                <a:latin typeface="Canva Sans"/>
                <a:ea typeface="Canva Sans"/>
                <a:cs typeface="Canva Sans"/>
                <a:sym typeface="Canva Sans"/>
              </a:rPr>
              <a:t>l</a:t>
            </a:r>
            <a:r>
              <a:rPr lang="en-US" sz="1500">
                <a:solidFill>
                  <a:srgbClr val="2B2C30"/>
                </a:solidFill>
                <a:latin typeface="Canva Sans"/>
                <a:ea typeface="Canva Sans"/>
                <a:cs typeface="Canva Sans"/>
                <a:sym typeface="Canva Sans"/>
              </a:rPr>
              <a:t> Soden, </a:t>
            </a:r>
            <a:r>
              <a:rPr lang="en-US" sz="1500" u="sng">
                <a:solidFill>
                  <a:srgbClr val="2B2C30"/>
                </a:solidFill>
                <a:latin typeface="Canva Sans"/>
                <a:ea typeface="Canva Sans"/>
                <a:cs typeface="Canva Sans"/>
                <a:sym typeface="Canva Sans"/>
                <a:hlinkClick r:id="rId6" tooltip="mailto:dgms2324@gmail.com"/>
              </a:rPr>
              <a:t>dgms2324@gmail.com</a:t>
            </a:r>
            <a:r>
              <a:rPr lang="en-US" sz="1500">
                <a:solidFill>
                  <a:srgbClr val="2B2C30"/>
                </a:solidFill>
                <a:latin typeface="Canva Sans"/>
                <a:ea typeface="Canva Sans"/>
                <a:cs typeface="Canva Sans"/>
                <a:sym typeface="Canva Sans"/>
              </a:rPr>
              <a:t> /      </a:t>
            </a:r>
          </a:p>
          <a:p>
            <a:pPr algn="l">
              <a:lnSpc>
                <a:spcPts val="2100"/>
              </a:lnSpc>
            </a:pPr>
          </a:p>
          <a:p>
            <a:pPr algn="l">
              <a:lnSpc>
                <a:spcPts val="1680"/>
              </a:lnSpc>
            </a:pPr>
          </a:p>
          <a:p>
            <a:pPr algn="l">
              <a:lnSpc>
                <a:spcPts val="2100"/>
              </a:lnSpc>
            </a:pPr>
          </a:p>
          <a:p>
            <a:pPr algn="l">
              <a:lnSpc>
                <a:spcPts val="2100"/>
              </a:lnSpc>
            </a:pPr>
          </a:p>
          <a:p>
            <a:pPr algn="l">
              <a:lnSpc>
                <a:spcPts val="2100"/>
              </a:lnSpc>
            </a:pPr>
          </a:p>
        </p:txBody>
      </p:sp>
    </p:spTree>
  </p:cSld>
  <p:clrMapOvr>
    <a:masterClrMapping/>
  </p:clrMapOvr>
  <p:transition spd="med">
    <p:cover dir="rd"/>
  </p:transition>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EFEEE7"/>
        </a:solidFill>
      </p:bgPr>
    </p:bg>
    <p:spTree>
      <p:nvGrpSpPr>
        <p:cNvPr id="1" name=""/>
        <p:cNvGrpSpPr/>
        <p:nvPr/>
      </p:nvGrpSpPr>
      <p:grpSpPr>
        <a:xfrm>
          <a:off x="0" y="0"/>
          <a:ext cx="0" cy="0"/>
          <a:chOff x="0" y="0"/>
          <a:chExt cx="0" cy="0"/>
        </a:xfrm>
      </p:grpSpPr>
      <p:sp>
        <p:nvSpPr>
          <p:cNvPr name="AutoShape 2" id="2"/>
          <p:cNvSpPr/>
          <p:nvPr/>
        </p:nvSpPr>
        <p:spPr>
          <a:xfrm flipV="true">
            <a:off x="-700591" y="1760761"/>
            <a:ext cx="17959879" cy="0"/>
          </a:xfrm>
          <a:prstGeom prst="line">
            <a:avLst/>
          </a:prstGeom>
          <a:ln cap="flat" w="9525">
            <a:solidFill>
              <a:srgbClr val="2B2C30"/>
            </a:solidFill>
            <a:prstDash val="solid"/>
            <a:headEnd type="none" len="sm" w="sm"/>
            <a:tailEnd type="none" len="sm" w="sm"/>
          </a:ln>
        </p:spPr>
      </p:sp>
      <p:sp>
        <p:nvSpPr>
          <p:cNvPr name="Freeform 3" id="3"/>
          <p:cNvSpPr/>
          <p:nvPr/>
        </p:nvSpPr>
        <p:spPr>
          <a:xfrm flipH="false" flipV="false" rot="0">
            <a:off x="15258037" y="95596"/>
            <a:ext cx="1903475" cy="883356"/>
          </a:xfrm>
          <a:custGeom>
            <a:avLst/>
            <a:gdLst/>
            <a:ahLst/>
            <a:cxnLst/>
            <a:rect r="r" b="b" t="t" l="l"/>
            <a:pathLst>
              <a:path h="883356" w="1903475">
                <a:moveTo>
                  <a:pt x="0" y="0"/>
                </a:moveTo>
                <a:lnTo>
                  <a:pt x="1903476" y="0"/>
                </a:lnTo>
                <a:lnTo>
                  <a:pt x="1903476" y="883356"/>
                </a:lnTo>
                <a:lnTo>
                  <a:pt x="0" y="883356"/>
                </a:lnTo>
                <a:lnTo>
                  <a:pt x="0" y="0"/>
                </a:lnTo>
                <a:close/>
              </a:path>
            </a:pathLst>
          </a:custGeom>
          <a:blipFill>
            <a:blip r:embed="rId2"/>
            <a:stretch>
              <a:fillRect l="0" t="0" r="0" b="0"/>
            </a:stretch>
          </a:blipFill>
        </p:spPr>
      </p:sp>
      <p:sp>
        <p:nvSpPr>
          <p:cNvPr name="Freeform 4" id="4"/>
          <p:cNvSpPr/>
          <p:nvPr/>
        </p:nvSpPr>
        <p:spPr>
          <a:xfrm flipH="false" flipV="false" rot="0">
            <a:off x="13047276" y="266676"/>
            <a:ext cx="1436804" cy="541196"/>
          </a:xfrm>
          <a:custGeom>
            <a:avLst/>
            <a:gdLst/>
            <a:ahLst/>
            <a:cxnLst/>
            <a:rect r="r" b="b" t="t" l="l"/>
            <a:pathLst>
              <a:path h="541196" w="1436804">
                <a:moveTo>
                  <a:pt x="0" y="0"/>
                </a:moveTo>
                <a:lnTo>
                  <a:pt x="1436804" y="0"/>
                </a:lnTo>
                <a:lnTo>
                  <a:pt x="1436804" y="541196"/>
                </a:lnTo>
                <a:lnTo>
                  <a:pt x="0" y="541196"/>
                </a:lnTo>
                <a:lnTo>
                  <a:pt x="0" y="0"/>
                </a:lnTo>
                <a:close/>
              </a:path>
            </a:pathLst>
          </a:custGeom>
          <a:blipFill>
            <a:blip r:embed="rId3"/>
            <a:stretch>
              <a:fillRect l="0" t="0" r="0" b="0"/>
            </a:stretch>
          </a:blipFill>
        </p:spPr>
      </p:sp>
      <p:grpSp>
        <p:nvGrpSpPr>
          <p:cNvPr name="Group 5" id="5"/>
          <p:cNvGrpSpPr/>
          <p:nvPr/>
        </p:nvGrpSpPr>
        <p:grpSpPr>
          <a:xfrm rot="0">
            <a:off x="10374697" y="2645954"/>
            <a:ext cx="1649236" cy="1649236"/>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l="0" t="-11092" r="0" b="-11092"/>
              </a:stretch>
            </a:blipFill>
          </p:spPr>
        </p:sp>
      </p:grpSp>
      <p:sp>
        <p:nvSpPr>
          <p:cNvPr name="TextBox 7" id="7"/>
          <p:cNvSpPr txBox="true"/>
          <p:nvPr/>
        </p:nvSpPr>
        <p:spPr>
          <a:xfrm rot="0">
            <a:off x="1028700" y="1029840"/>
            <a:ext cx="16132813" cy="615581"/>
          </a:xfrm>
          <a:prstGeom prst="rect">
            <a:avLst/>
          </a:prstGeom>
        </p:spPr>
        <p:txBody>
          <a:bodyPr anchor="t" rtlCol="false" tIns="0" lIns="0" bIns="0" rIns="0">
            <a:spAutoFit/>
          </a:bodyPr>
          <a:lstStyle/>
          <a:p>
            <a:pPr algn="l">
              <a:lnSpc>
                <a:spcPts val="4920"/>
              </a:lnSpc>
              <a:spcBef>
                <a:spcPct val="0"/>
              </a:spcBef>
            </a:pPr>
            <a:r>
              <a:rPr lang="en-US" b="true" sz="3514" spc="797">
                <a:solidFill>
                  <a:srgbClr val="2B2C30"/>
                </a:solidFill>
                <a:latin typeface="Public Sans Bold"/>
                <a:ea typeface="Public Sans Bold"/>
                <a:cs typeface="Public Sans Bold"/>
                <a:sym typeface="Public Sans Bold"/>
              </a:rPr>
              <a:t>GLOBAL GRANT SCHOLARSHIPS AND PEACE FELLOW</a:t>
            </a:r>
          </a:p>
        </p:txBody>
      </p:sp>
      <p:sp>
        <p:nvSpPr>
          <p:cNvPr name="TextBox 8" id="8"/>
          <p:cNvSpPr txBox="true"/>
          <p:nvPr/>
        </p:nvSpPr>
        <p:spPr>
          <a:xfrm rot="0">
            <a:off x="1028700" y="2130430"/>
            <a:ext cx="7690945" cy="6881494"/>
          </a:xfrm>
          <a:prstGeom prst="rect">
            <a:avLst/>
          </a:prstGeom>
        </p:spPr>
        <p:txBody>
          <a:bodyPr anchor="t" rtlCol="false" tIns="0" lIns="0" bIns="0" rIns="0">
            <a:spAutoFit/>
          </a:bodyPr>
          <a:lstStyle/>
          <a:p>
            <a:pPr algn="l">
              <a:lnSpc>
                <a:spcPts val="2380"/>
              </a:lnSpc>
            </a:pPr>
            <a:r>
              <a:rPr lang="en-US" sz="1700" b="true">
                <a:solidFill>
                  <a:srgbClr val="2B2C30"/>
                </a:solidFill>
                <a:latin typeface="Canva Sans Bold"/>
                <a:ea typeface="Canva Sans Bold"/>
                <a:cs typeface="Canva Sans Bold"/>
                <a:sym typeface="Canva Sans Bold"/>
              </a:rPr>
              <a:t>RECRUITMENT OF GLOBAL GRANT APPLICANTS</a:t>
            </a:r>
          </a:p>
          <a:p>
            <a:pPr algn="l">
              <a:lnSpc>
                <a:spcPts val="2380"/>
              </a:lnSpc>
            </a:pPr>
            <a:r>
              <a:rPr lang="en-US" sz="1700">
                <a:solidFill>
                  <a:srgbClr val="2B2C30"/>
                </a:solidFill>
                <a:latin typeface="Canva Sans"/>
                <a:ea typeface="Canva Sans"/>
                <a:cs typeface="Canva Sans"/>
                <a:sym typeface="Canva Sans"/>
              </a:rPr>
              <a:t>1. Who</a:t>
            </a:r>
            <a:r>
              <a:rPr lang="en-US" sz="1700">
                <a:solidFill>
                  <a:srgbClr val="2B2C30"/>
                </a:solidFill>
                <a:latin typeface="Canva Sans"/>
                <a:ea typeface="Canva Sans"/>
                <a:cs typeface="Canva Sans"/>
                <a:sym typeface="Canva Sans"/>
              </a:rPr>
              <a:t> do you know, neighbor kids, from church, etc.</a:t>
            </a:r>
          </a:p>
          <a:p>
            <a:pPr algn="l">
              <a:lnSpc>
                <a:spcPts val="2380"/>
              </a:lnSpc>
            </a:pPr>
          </a:p>
          <a:p>
            <a:pPr algn="l">
              <a:lnSpc>
                <a:spcPts val="2380"/>
              </a:lnSpc>
            </a:pPr>
            <a:r>
              <a:rPr lang="en-US" sz="1700">
                <a:solidFill>
                  <a:srgbClr val="2B2C30"/>
                </a:solidFill>
                <a:latin typeface="Canva Sans"/>
                <a:ea typeface="Canva Sans"/>
                <a:cs typeface="Canva Sans"/>
                <a:sym typeface="Canva Sans"/>
              </a:rPr>
              <a:t>2. Article in the local paper, telling what the scholarship is, what it’s worth, and who to contact.</a:t>
            </a:r>
          </a:p>
          <a:p>
            <a:pPr algn="l">
              <a:lnSpc>
                <a:spcPts val="2380"/>
              </a:lnSpc>
            </a:pPr>
          </a:p>
          <a:p>
            <a:pPr algn="l">
              <a:lnSpc>
                <a:spcPts val="1960"/>
              </a:lnSpc>
            </a:pPr>
            <a:r>
              <a:rPr lang="en-US" sz="1400">
                <a:solidFill>
                  <a:srgbClr val="2B2C30"/>
                </a:solidFill>
                <a:latin typeface="Canva Sans"/>
                <a:ea typeface="Canva Sans"/>
                <a:cs typeface="Canva Sans"/>
                <a:sym typeface="Canva Sans"/>
              </a:rPr>
              <a:t>3. Remind RYLA, TLC, 4-Way Test Contest, Stover Music Contest, Business Plan Competition participants who attend your meetings, that this scholarship opportunity exists</a:t>
            </a:r>
          </a:p>
          <a:p>
            <a:pPr algn="l">
              <a:lnSpc>
                <a:spcPts val="1960"/>
              </a:lnSpc>
            </a:pPr>
          </a:p>
          <a:p>
            <a:pPr algn="l">
              <a:lnSpc>
                <a:spcPts val="2380"/>
              </a:lnSpc>
            </a:pPr>
            <a:r>
              <a:rPr lang="en-US" sz="1700">
                <a:solidFill>
                  <a:srgbClr val="2B2C30"/>
                </a:solidFill>
                <a:latin typeface="Canva Sans"/>
                <a:ea typeface="Canva Sans"/>
                <a:cs typeface="Canva Sans"/>
                <a:sym typeface="Canva Sans"/>
              </a:rPr>
              <a:t>4. Ask the Guidance/College &amp; Career Center staff at your local high school for their recommendations, based on:</a:t>
            </a:r>
          </a:p>
          <a:p>
            <a:pPr algn="l" marL="367039" indent="-183519" lvl="1">
              <a:lnSpc>
                <a:spcPts val="2380"/>
              </a:lnSpc>
              <a:buFont typeface="Arial"/>
              <a:buChar char="•"/>
            </a:pPr>
            <a:r>
              <a:rPr lang="en-US" sz="1700">
                <a:solidFill>
                  <a:srgbClr val="2B2C30"/>
                </a:solidFill>
                <a:latin typeface="Canva Sans"/>
                <a:ea typeface="Canva Sans"/>
                <a:cs typeface="Canva Sans"/>
                <a:sym typeface="Canva Sans"/>
              </a:rPr>
              <a:t>   Grades, beginning at 4.6 GPA</a:t>
            </a:r>
          </a:p>
          <a:p>
            <a:pPr algn="l" marL="367039" indent="-183519" lvl="1">
              <a:lnSpc>
                <a:spcPts val="2380"/>
              </a:lnSpc>
              <a:buFont typeface="Arial"/>
              <a:buChar char="•"/>
            </a:pPr>
            <a:r>
              <a:rPr lang="en-US" sz="1700">
                <a:solidFill>
                  <a:srgbClr val="2B2C30"/>
                </a:solidFill>
                <a:latin typeface="Canva Sans"/>
                <a:ea typeface="Canva Sans"/>
                <a:cs typeface="Canva Sans"/>
                <a:sym typeface="Canva Sans"/>
              </a:rPr>
              <a:t>   Activities throughout high school: leaders and high achievers</a:t>
            </a:r>
          </a:p>
          <a:p>
            <a:pPr algn="l" marL="367039" indent="-183519" lvl="1">
              <a:lnSpc>
                <a:spcPts val="2380"/>
              </a:lnSpc>
              <a:buFont typeface="Arial"/>
              <a:buChar char="•"/>
            </a:pPr>
            <a:r>
              <a:rPr lang="en-US" sz="1700">
                <a:solidFill>
                  <a:srgbClr val="2B2C30"/>
                </a:solidFill>
                <a:latin typeface="Canva Sans"/>
                <a:ea typeface="Canva Sans"/>
                <a:cs typeface="Canva Sans"/>
                <a:sym typeface="Canva Sans"/>
              </a:rPr>
              <a:t>   Candidates in Speech and Debate, or school plays/musicals interview well</a:t>
            </a:r>
          </a:p>
          <a:p>
            <a:pPr algn="l" marL="367039" indent="-183519" lvl="1">
              <a:lnSpc>
                <a:spcPts val="2380"/>
              </a:lnSpc>
              <a:buFont typeface="Arial"/>
              <a:buChar char="•"/>
            </a:pPr>
            <a:r>
              <a:rPr lang="en-US" sz="1700">
                <a:solidFill>
                  <a:srgbClr val="2B2C30"/>
                </a:solidFill>
                <a:latin typeface="Canva Sans"/>
                <a:ea typeface="Canva Sans"/>
                <a:cs typeface="Canva Sans"/>
                <a:sym typeface="Canva Sans"/>
              </a:rPr>
              <a:t>   “A” personality types…there is an Ambassador aspect to the scholarship</a:t>
            </a:r>
          </a:p>
          <a:p>
            <a:pPr algn="l">
              <a:lnSpc>
                <a:spcPts val="2380"/>
              </a:lnSpc>
            </a:pPr>
          </a:p>
          <a:p>
            <a:pPr algn="l">
              <a:lnSpc>
                <a:spcPts val="2380"/>
              </a:lnSpc>
            </a:pPr>
            <a:r>
              <a:rPr lang="en-US" sz="1700">
                <a:solidFill>
                  <a:srgbClr val="2B2C30"/>
                </a:solidFill>
                <a:latin typeface="Canva Sans"/>
                <a:ea typeface="Canva Sans"/>
                <a:cs typeface="Canva Sans"/>
                <a:sym typeface="Canva Sans"/>
              </a:rPr>
              <a:t>5. Ask previous scholars to post their scholarship on their social media sites</a:t>
            </a:r>
          </a:p>
          <a:p>
            <a:pPr algn="l">
              <a:lnSpc>
                <a:spcPts val="2380"/>
              </a:lnSpc>
            </a:pPr>
          </a:p>
          <a:p>
            <a:pPr algn="l">
              <a:lnSpc>
                <a:spcPts val="2380"/>
              </a:lnSpc>
            </a:pPr>
            <a:r>
              <a:rPr lang="en-US" sz="1700">
                <a:solidFill>
                  <a:srgbClr val="2B2C30"/>
                </a:solidFill>
                <a:latin typeface="Canva Sans"/>
                <a:ea typeface="Canva Sans"/>
                <a:cs typeface="Canva Sans"/>
                <a:sym typeface="Canva Sans"/>
              </a:rPr>
              <a:t>6. Propose a newspaper release telling of your latest scholar acceptance, with Rotary contact information</a:t>
            </a:r>
          </a:p>
        </p:txBody>
      </p:sp>
      <p:sp>
        <p:nvSpPr>
          <p:cNvPr name="TextBox 9" id="9"/>
          <p:cNvSpPr txBox="true"/>
          <p:nvPr/>
        </p:nvSpPr>
        <p:spPr>
          <a:xfrm rot="0">
            <a:off x="10075398" y="5229047"/>
            <a:ext cx="7690945" cy="4467859"/>
          </a:xfrm>
          <a:prstGeom prst="rect">
            <a:avLst/>
          </a:prstGeom>
        </p:spPr>
        <p:txBody>
          <a:bodyPr anchor="t" rtlCol="false" tIns="0" lIns="0" bIns="0" rIns="0">
            <a:spAutoFit/>
          </a:bodyPr>
          <a:lstStyle/>
          <a:p>
            <a:pPr algn="l">
              <a:lnSpc>
                <a:spcPts val="2380"/>
              </a:lnSpc>
            </a:pPr>
            <a:r>
              <a:rPr lang="en-US" sz="1700" b="true">
                <a:solidFill>
                  <a:srgbClr val="2B2C30"/>
                </a:solidFill>
                <a:latin typeface="Canva Sans Bold"/>
                <a:ea typeface="Canva Sans Bold"/>
                <a:cs typeface="Canva Sans Bold"/>
                <a:sym typeface="Canva Sans Bold"/>
              </a:rPr>
              <a:t>Annabella Garcia</a:t>
            </a:r>
            <a:r>
              <a:rPr lang="en-US" sz="1700">
                <a:solidFill>
                  <a:srgbClr val="2B2C30"/>
                </a:solidFill>
                <a:latin typeface="Canva Sans"/>
                <a:ea typeface="Canva Sans"/>
                <a:cs typeface="Canva Sans"/>
                <a:sym typeface="Canva Sans"/>
              </a:rPr>
              <a:t>, Peace Building and Conflict Prevention, University of Dundee, Scotland, sponsored by Victorville Rotary, Margaret Cooker</a:t>
            </a:r>
          </a:p>
          <a:p>
            <a:pPr algn="l">
              <a:lnSpc>
                <a:spcPts val="2380"/>
              </a:lnSpc>
            </a:pPr>
          </a:p>
          <a:p>
            <a:pPr algn="l">
              <a:lnSpc>
                <a:spcPts val="2380"/>
              </a:lnSpc>
            </a:pPr>
            <a:r>
              <a:rPr lang="en-US" sz="1700" b="true">
                <a:solidFill>
                  <a:srgbClr val="2B2C30"/>
                </a:solidFill>
                <a:latin typeface="Canva Sans Bold"/>
                <a:ea typeface="Canva Sans Bold"/>
                <a:cs typeface="Canva Sans Bold"/>
                <a:sym typeface="Canva Sans Bold"/>
              </a:rPr>
              <a:t>Guadalupe Luza-Mendez</a:t>
            </a:r>
            <a:r>
              <a:rPr lang="en-US" sz="1700">
                <a:solidFill>
                  <a:srgbClr val="2B2C30"/>
                </a:solidFill>
                <a:latin typeface="Canva Sans"/>
                <a:ea typeface="Canva Sans"/>
                <a:cs typeface="Canva Sans"/>
                <a:sym typeface="Canva Sans"/>
              </a:rPr>
              <a:t>, Peace Building and Conflict Prevention, Utrecht Unive</a:t>
            </a:r>
            <a:r>
              <a:rPr lang="en-US" sz="1700" u="none">
                <a:solidFill>
                  <a:srgbClr val="2B2C30"/>
                </a:solidFill>
                <a:latin typeface="Canva Sans"/>
                <a:ea typeface="Canva Sans"/>
                <a:cs typeface="Canva Sans"/>
                <a:sym typeface="Canva Sans"/>
              </a:rPr>
              <a:t>rsity</a:t>
            </a:r>
            <a:r>
              <a:rPr lang="en-US" sz="1700">
                <a:solidFill>
                  <a:srgbClr val="2B2C30"/>
                </a:solidFill>
                <a:latin typeface="Canva Sans"/>
                <a:ea typeface="Canva Sans"/>
                <a:cs typeface="Canva Sans"/>
                <a:sym typeface="Canva Sans"/>
              </a:rPr>
              <a:t>,</a:t>
            </a:r>
            <a:r>
              <a:rPr lang="en-US" sz="1700" u="none">
                <a:solidFill>
                  <a:srgbClr val="2B2C30"/>
                </a:solidFill>
                <a:latin typeface="Canva Sans"/>
                <a:ea typeface="Canva Sans"/>
                <a:cs typeface="Canva Sans"/>
                <a:sym typeface="Canva Sans"/>
              </a:rPr>
              <a:t> </a:t>
            </a:r>
            <a:r>
              <a:rPr lang="en-US" sz="1700">
                <a:solidFill>
                  <a:srgbClr val="2B2C30"/>
                </a:solidFill>
                <a:latin typeface="Canva Sans"/>
                <a:ea typeface="Canva Sans"/>
                <a:cs typeface="Canva Sans"/>
                <a:sym typeface="Canva Sans"/>
              </a:rPr>
              <a:t>Ne</a:t>
            </a:r>
            <a:r>
              <a:rPr lang="en-US" sz="1700" u="none">
                <a:solidFill>
                  <a:srgbClr val="2B2C30"/>
                </a:solidFill>
                <a:latin typeface="Canva Sans"/>
                <a:ea typeface="Canva Sans"/>
                <a:cs typeface="Canva Sans"/>
                <a:sym typeface="Canva Sans"/>
              </a:rPr>
              <a:t>t</a:t>
            </a:r>
            <a:r>
              <a:rPr lang="en-US" sz="1700">
                <a:solidFill>
                  <a:srgbClr val="2B2C30"/>
                </a:solidFill>
                <a:latin typeface="Canva Sans"/>
                <a:ea typeface="Canva Sans"/>
                <a:cs typeface="Canva Sans"/>
                <a:sym typeface="Canva Sans"/>
              </a:rPr>
              <a:t>h</a:t>
            </a:r>
            <a:r>
              <a:rPr lang="en-US" sz="1700" u="none">
                <a:solidFill>
                  <a:srgbClr val="2B2C30"/>
                </a:solidFill>
                <a:latin typeface="Canva Sans"/>
                <a:ea typeface="Canva Sans"/>
                <a:cs typeface="Canva Sans"/>
                <a:sym typeface="Canva Sans"/>
              </a:rPr>
              <a:t>erl</a:t>
            </a:r>
            <a:r>
              <a:rPr lang="en-US" sz="1700">
                <a:solidFill>
                  <a:srgbClr val="2B2C30"/>
                </a:solidFill>
                <a:latin typeface="Canva Sans"/>
                <a:ea typeface="Canva Sans"/>
                <a:cs typeface="Canva Sans"/>
                <a:sym typeface="Canva Sans"/>
              </a:rPr>
              <a:t>ands, sponsored by Pasadena Rotary, Fred Findley</a:t>
            </a:r>
          </a:p>
          <a:p>
            <a:pPr algn="l">
              <a:lnSpc>
                <a:spcPts val="2380"/>
              </a:lnSpc>
            </a:pPr>
          </a:p>
          <a:p>
            <a:pPr algn="l">
              <a:lnSpc>
                <a:spcPts val="2380"/>
              </a:lnSpc>
            </a:pPr>
            <a:r>
              <a:rPr lang="en-US" sz="1700" b="true">
                <a:solidFill>
                  <a:srgbClr val="2B2C30"/>
                </a:solidFill>
                <a:latin typeface="Canva Sans Bold"/>
                <a:ea typeface="Canva Sans Bold"/>
                <a:cs typeface="Canva Sans Bold"/>
                <a:sym typeface="Canva Sans Bold"/>
              </a:rPr>
              <a:t>Ilma Turcios</a:t>
            </a:r>
            <a:r>
              <a:rPr lang="en-US" sz="1700">
                <a:solidFill>
                  <a:srgbClr val="2B2C30"/>
                </a:solidFill>
                <a:latin typeface="Canva Sans"/>
                <a:ea typeface="Canva Sans"/>
                <a:cs typeface="Canva Sans"/>
                <a:sym typeface="Canva Sans"/>
              </a:rPr>
              <a:t>, Peace Building and Conflict Prevention, London School of Economics, London (UK), sponsored by Pasadena Rotary, Fred Findley.</a:t>
            </a:r>
          </a:p>
          <a:p>
            <a:pPr algn="l">
              <a:lnSpc>
                <a:spcPts val="2380"/>
              </a:lnSpc>
            </a:pPr>
          </a:p>
          <a:p>
            <a:pPr algn="l">
              <a:lnSpc>
                <a:spcPts val="2240"/>
              </a:lnSpc>
            </a:pPr>
            <a:r>
              <a:rPr lang="en-US" sz="1600">
                <a:solidFill>
                  <a:srgbClr val="2B2C30"/>
                </a:solidFill>
                <a:latin typeface="Canva Sans"/>
                <a:ea typeface="Canva Sans"/>
                <a:cs typeface="Canva Sans"/>
                <a:sym typeface="Canva Sans"/>
              </a:rPr>
              <a:t>I</a:t>
            </a:r>
            <a:r>
              <a:rPr lang="en-US" sz="1600" b="true">
                <a:solidFill>
                  <a:srgbClr val="2B2C30"/>
                </a:solidFill>
                <a:latin typeface="Canva Sans Bold"/>
                <a:ea typeface="Canva Sans Bold"/>
                <a:cs typeface="Canva Sans Bold"/>
                <a:sym typeface="Canva Sans Bold"/>
              </a:rPr>
              <a:t>nternational Scholar from Japan</a:t>
            </a:r>
          </a:p>
          <a:p>
            <a:pPr algn="l">
              <a:lnSpc>
                <a:spcPts val="2380"/>
              </a:lnSpc>
            </a:pPr>
            <a:r>
              <a:rPr lang="en-US" sz="1700">
                <a:solidFill>
                  <a:srgbClr val="2B2C30"/>
                </a:solidFill>
                <a:latin typeface="Canva Sans"/>
                <a:ea typeface="Canva Sans"/>
                <a:cs typeface="Canva Sans"/>
                <a:sym typeface="Canva Sans"/>
              </a:rPr>
              <a:t>Takayuki Noma, sponsored by the Tokushima-Chuo Rotary Club in Japan, is attending and doing research at the Beckman Research Institute of City of Hope, in Duarte. His host is Duarte Rotary, Darrell Brooke. </a:t>
            </a:r>
          </a:p>
          <a:p>
            <a:pPr algn="l">
              <a:lnSpc>
                <a:spcPts val="2520"/>
              </a:lnSpc>
            </a:pPr>
          </a:p>
          <a:p>
            <a:pPr algn="l">
              <a:lnSpc>
                <a:spcPts val="2800"/>
              </a:lnSpc>
            </a:pPr>
          </a:p>
        </p:txBody>
      </p:sp>
      <p:grpSp>
        <p:nvGrpSpPr>
          <p:cNvPr name="Group 10" id="10"/>
          <p:cNvGrpSpPr/>
          <p:nvPr/>
        </p:nvGrpSpPr>
        <p:grpSpPr>
          <a:xfrm rot="0">
            <a:off x="12877401" y="2645954"/>
            <a:ext cx="1649236" cy="1649236"/>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l="-12807" t="0" r="-12807" b="0"/>
              </a:stretch>
            </a:blipFill>
          </p:spPr>
        </p:sp>
      </p:grpSp>
      <p:grpSp>
        <p:nvGrpSpPr>
          <p:cNvPr name="Group 12" id="12"/>
          <p:cNvGrpSpPr/>
          <p:nvPr/>
        </p:nvGrpSpPr>
        <p:grpSpPr>
          <a:xfrm rot="0">
            <a:off x="15380104" y="2565624"/>
            <a:ext cx="1649236" cy="1649236"/>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6"/>
              <a:stretch>
                <a:fillRect l="-11250" t="0" r="-11250" b="0"/>
              </a:stretch>
            </a:blipFill>
          </p:spPr>
        </p:sp>
      </p:grpSp>
      <p:sp>
        <p:nvSpPr>
          <p:cNvPr name="TextBox 14" id="14"/>
          <p:cNvSpPr txBox="true"/>
          <p:nvPr/>
        </p:nvSpPr>
        <p:spPr>
          <a:xfrm rot="0">
            <a:off x="10439937" y="4527487"/>
            <a:ext cx="1518756" cy="488314"/>
          </a:xfrm>
          <a:prstGeom prst="rect">
            <a:avLst/>
          </a:prstGeom>
        </p:spPr>
        <p:txBody>
          <a:bodyPr anchor="t" rtlCol="false" tIns="0" lIns="0" bIns="0" rIns="0">
            <a:spAutoFit/>
          </a:bodyPr>
          <a:lstStyle/>
          <a:p>
            <a:pPr algn="ctr">
              <a:lnSpc>
                <a:spcPts val="1960"/>
              </a:lnSpc>
            </a:pPr>
            <a:r>
              <a:rPr lang="en-US" b="true" sz="1400">
                <a:solidFill>
                  <a:srgbClr val="2B2C30"/>
                </a:solidFill>
                <a:latin typeface="Canva Sans Bold"/>
                <a:ea typeface="Canva Sans Bold"/>
                <a:cs typeface="Canva Sans Bold"/>
                <a:sym typeface="Canva Sans Bold"/>
              </a:rPr>
              <a:t>Annabella Garcia</a:t>
            </a:r>
          </a:p>
          <a:p>
            <a:pPr algn="ctr">
              <a:lnSpc>
                <a:spcPts val="1960"/>
              </a:lnSpc>
            </a:pPr>
            <a:r>
              <a:rPr lang="en-US" b="true" sz="1400">
                <a:solidFill>
                  <a:srgbClr val="2B2C30"/>
                </a:solidFill>
                <a:latin typeface="Canva Sans Bold"/>
                <a:ea typeface="Canva Sans Bold"/>
                <a:cs typeface="Canva Sans Bold"/>
                <a:sym typeface="Canva Sans Bold"/>
              </a:rPr>
              <a:t>GG Scholar</a:t>
            </a:r>
          </a:p>
        </p:txBody>
      </p:sp>
      <p:sp>
        <p:nvSpPr>
          <p:cNvPr name="TextBox 15" id="15"/>
          <p:cNvSpPr txBox="true"/>
          <p:nvPr/>
        </p:nvSpPr>
        <p:spPr>
          <a:xfrm rot="0">
            <a:off x="12877401" y="4527487"/>
            <a:ext cx="1802847" cy="488314"/>
          </a:xfrm>
          <a:prstGeom prst="rect">
            <a:avLst/>
          </a:prstGeom>
        </p:spPr>
        <p:txBody>
          <a:bodyPr anchor="t" rtlCol="false" tIns="0" lIns="0" bIns="0" rIns="0">
            <a:spAutoFit/>
          </a:bodyPr>
          <a:lstStyle/>
          <a:p>
            <a:pPr algn="ctr">
              <a:lnSpc>
                <a:spcPts val="1960"/>
              </a:lnSpc>
            </a:pPr>
            <a:r>
              <a:rPr lang="en-US" b="true" sz="1400">
                <a:solidFill>
                  <a:srgbClr val="2B2C30"/>
                </a:solidFill>
                <a:latin typeface="Canva Sans Bold"/>
                <a:ea typeface="Canva Sans Bold"/>
                <a:cs typeface="Canva Sans Bold"/>
                <a:sym typeface="Canva Sans Bold"/>
              </a:rPr>
              <a:t>AGuadalupe Mendez</a:t>
            </a:r>
          </a:p>
          <a:p>
            <a:pPr algn="ctr">
              <a:lnSpc>
                <a:spcPts val="1960"/>
              </a:lnSpc>
            </a:pPr>
            <a:r>
              <a:rPr lang="en-US" b="true" sz="1400">
                <a:solidFill>
                  <a:srgbClr val="2B2C30"/>
                </a:solidFill>
                <a:latin typeface="Canva Sans Bold"/>
                <a:ea typeface="Canva Sans Bold"/>
                <a:cs typeface="Canva Sans Bold"/>
                <a:sym typeface="Canva Sans Bold"/>
              </a:rPr>
              <a:t>McMullin Scholar</a:t>
            </a:r>
          </a:p>
        </p:txBody>
      </p:sp>
      <p:sp>
        <p:nvSpPr>
          <p:cNvPr name="TextBox 16" id="16"/>
          <p:cNvSpPr txBox="true"/>
          <p:nvPr/>
        </p:nvSpPr>
        <p:spPr>
          <a:xfrm rot="0">
            <a:off x="15450397" y="4527487"/>
            <a:ext cx="1518756" cy="488314"/>
          </a:xfrm>
          <a:prstGeom prst="rect">
            <a:avLst/>
          </a:prstGeom>
        </p:spPr>
        <p:txBody>
          <a:bodyPr anchor="t" rtlCol="false" tIns="0" lIns="0" bIns="0" rIns="0">
            <a:spAutoFit/>
          </a:bodyPr>
          <a:lstStyle/>
          <a:p>
            <a:pPr algn="ctr">
              <a:lnSpc>
                <a:spcPts val="1960"/>
              </a:lnSpc>
            </a:pPr>
            <a:r>
              <a:rPr lang="en-US" sz="1400" b="true">
                <a:solidFill>
                  <a:srgbClr val="2B2C30"/>
                </a:solidFill>
                <a:latin typeface="Canva Sans Bold"/>
                <a:ea typeface="Canva Sans Bold"/>
                <a:cs typeface="Canva Sans Bold"/>
                <a:sym typeface="Canva Sans Bold"/>
              </a:rPr>
              <a:t>I</a:t>
            </a:r>
            <a:r>
              <a:rPr lang="en-US" b="true" sz="1400">
                <a:solidFill>
                  <a:srgbClr val="2B2C30"/>
                </a:solidFill>
                <a:latin typeface="Canva Sans Bold"/>
                <a:ea typeface="Canva Sans Bold"/>
                <a:cs typeface="Canva Sans Bold"/>
                <a:sym typeface="Canva Sans Bold"/>
              </a:rPr>
              <a:t>lma Turcios</a:t>
            </a:r>
          </a:p>
          <a:p>
            <a:pPr algn="ctr">
              <a:lnSpc>
                <a:spcPts val="1960"/>
              </a:lnSpc>
            </a:pPr>
            <a:r>
              <a:rPr lang="en-US" b="true" sz="1400">
                <a:solidFill>
                  <a:srgbClr val="2B2C30"/>
                </a:solidFill>
                <a:latin typeface="Canva Sans Bold"/>
                <a:ea typeface="Canva Sans Bold"/>
                <a:cs typeface="Canva Sans Bold"/>
                <a:sym typeface="Canva Sans Bold"/>
              </a:rPr>
              <a:t>GG Scholar</a:t>
            </a:r>
          </a:p>
        </p:txBody>
      </p:sp>
      <p:sp>
        <p:nvSpPr>
          <p:cNvPr name="TextBox 17" id="17"/>
          <p:cNvSpPr txBox="true"/>
          <p:nvPr/>
        </p:nvSpPr>
        <p:spPr>
          <a:xfrm rot="0">
            <a:off x="10110073" y="2130430"/>
            <a:ext cx="7183891" cy="280669"/>
          </a:xfrm>
          <a:prstGeom prst="rect">
            <a:avLst/>
          </a:prstGeom>
        </p:spPr>
        <p:txBody>
          <a:bodyPr anchor="t" rtlCol="false" tIns="0" lIns="0" bIns="0" rIns="0">
            <a:spAutoFit/>
          </a:bodyPr>
          <a:lstStyle/>
          <a:p>
            <a:pPr algn="ctr">
              <a:lnSpc>
                <a:spcPts val="2380"/>
              </a:lnSpc>
            </a:pPr>
            <a:r>
              <a:rPr lang="en-US" sz="1700" b="true">
                <a:solidFill>
                  <a:srgbClr val="2B2C30"/>
                </a:solidFill>
                <a:latin typeface="Canva Sans Bold"/>
                <a:ea typeface="Canva Sans Bold"/>
                <a:cs typeface="Canva Sans Bold"/>
                <a:sym typeface="Canva Sans Bold"/>
              </a:rPr>
              <a:t>D</a:t>
            </a:r>
            <a:r>
              <a:rPr lang="en-US" b="true" sz="1700">
                <a:solidFill>
                  <a:srgbClr val="2B2C30"/>
                </a:solidFill>
                <a:latin typeface="Canva Sans Bold"/>
                <a:ea typeface="Canva Sans Bold"/>
                <a:cs typeface="Canva Sans Bold"/>
                <a:sym typeface="Canva Sans Bold"/>
              </a:rPr>
              <a:t>istrict 5300 Global Grant and Joseph McMullin Scholars 2024-25</a:t>
            </a:r>
          </a:p>
        </p:txBody>
      </p:sp>
    </p:spTree>
  </p:cSld>
  <p:clrMapOvr>
    <a:masterClrMapping/>
  </p:clrMapOvr>
  <p:transition spd="med">
    <p:cover dir="rd"/>
  </p:transition>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EFEEE7"/>
        </a:solidFill>
      </p:bgPr>
    </p:bg>
    <p:spTree>
      <p:nvGrpSpPr>
        <p:cNvPr id="1" name=""/>
        <p:cNvGrpSpPr/>
        <p:nvPr/>
      </p:nvGrpSpPr>
      <p:grpSpPr>
        <a:xfrm>
          <a:off x="0" y="0"/>
          <a:ext cx="0" cy="0"/>
          <a:chOff x="0" y="0"/>
          <a:chExt cx="0" cy="0"/>
        </a:xfrm>
      </p:grpSpPr>
      <p:sp>
        <p:nvSpPr>
          <p:cNvPr name="AutoShape 2" id="2"/>
          <p:cNvSpPr/>
          <p:nvPr/>
        </p:nvSpPr>
        <p:spPr>
          <a:xfrm flipV="true">
            <a:off x="-700591" y="1760761"/>
            <a:ext cx="17959879" cy="0"/>
          </a:xfrm>
          <a:prstGeom prst="line">
            <a:avLst/>
          </a:prstGeom>
          <a:ln cap="flat" w="9525">
            <a:solidFill>
              <a:srgbClr val="2B2C30"/>
            </a:solidFill>
            <a:prstDash val="solid"/>
            <a:headEnd type="none" len="sm" w="sm"/>
            <a:tailEnd type="none" len="sm" w="sm"/>
          </a:ln>
        </p:spPr>
      </p:sp>
      <p:sp>
        <p:nvSpPr>
          <p:cNvPr name="Freeform 3" id="3"/>
          <p:cNvSpPr/>
          <p:nvPr/>
        </p:nvSpPr>
        <p:spPr>
          <a:xfrm flipH="false" flipV="false" rot="0">
            <a:off x="15776949" y="8919404"/>
            <a:ext cx="1460522" cy="677793"/>
          </a:xfrm>
          <a:custGeom>
            <a:avLst/>
            <a:gdLst/>
            <a:ahLst/>
            <a:cxnLst/>
            <a:rect r="r" b="b" t="t" l="l"/>
            <a:pathLst>
              <a:path h="677793" w="1460522">
                <a:moveTo>
                  <a:pt x="0" y="0"/>
                </a:moveTo>
                <a:lnTo>
                  <a:pt x="1460522" y="0"/>
                </a:lnTo>
                <a:lnTo>
                  <a:pt x="1460522" y="677792"/>
                </a:lnTo>
                <a:lnTo>
                  <a:pt x="0" y="677792"/>
                </a:lnTo>
                <a:lnTo>
                  <a:pt x="0" y="0"/>
                </a:lnTo>
                <a:close/>
              </a:path>
            </a:pathLst>
          </a:custGeom>
          <a:blipFill>
            <a:blip r:embed="rId2"/>
            <a:stretch>
              <a:fillRect l="0" t="0" r="0" b="0"/>
            </a:stretch>
          </a:blipFill>
        </p:spPr>
      </p:sp>
      <p:sp>
        <p:nvSpPr>
          <p:cNvPr name="Freeform 4" id="4"/>
          <p:cNvSpPr/>
          <p:nvPr/>
        </p:nvSpPr>
        <p:spPr>
          <a:xfrm flipH="false" flipV="false" rot="0">
            <a:off x="1028700" y="8919404"/>
            <a:ext cx="1436804" cy="541196"/>
          </a:xfrm>
          <a:custGeom>
            <a:avLst/>
            <a:gdLst/>
            <a:ahLst/>
            <a:cxnLst/>
            <a:rect r="r" b="b" t="t" l="l"/>
            <a:pathLst>
              <a:path h="541196" w="1436804">
                <a:moveTo>
                  <a:pt x="0" y="0"/>
                </a:moveTo>
                <a:lnTo>
                  <a:pt x="1436804" y="0"/>
                </a:lnTo>
                <a:lnTo>
                  <a:pt x="1436804" y="541196"/>
                </a:lnTo>
                <a:lnTo>
                  <a:pt x="0" y="541196"/>
                </a:lnTo>
                <a:lnTo>
                  <a:pt x="0" y="0"/>
                </a:lnTo>
                <a:close/>
              </a:path>
            </a:pathLst>
          </a:custGeom>
          <a:blipFill>
            <a:blip r:embed="rId3"/>
            <a:stretch>
              <a:fillRect l="0" t="0" r="0" b="0"/>
            </a:stretch>
          </a:blipFill>
        </p:spPr>
      </p:sp>
      <p:sp>
        <p:nvSpPr>
          <p:cNvPr name="TextBox 5" id="5"/>
          <p:cNvSpPr txBox="true"/>
          <p:nvPr/>
        </p:nvSpPr>
        <p:spPr>
          <a:xfrm rot="0">
            <a:off x="1006871" y="942975"/>
            <a:ext cx="16230600" cy="651099"/>
          </a:xfrm>
          <a:prstGeom prst="rect">
            <a:avLst/>
          </a:prstGeom>
        </p:spPr>
        <p:txBody>
          <a:bodyPr anchor="t" rtlCol="false" tIns="0" lIns="0" bIns="0" rIns="0">
            <a:spAutoFit/>
          </a:bodyPr>
          <a:lstStyle/>
          <a:p>
            <a:pPr algn="l">
              <a:lnSpc>
                <a:spcPts val="5200"/>
              </a:lnSpc>
              <a:spcBef>
                <a:spcPct val="0"/>
              </a:spcBef>
            </a:pPr>
            <a:r>
              <a:rPr lang="en-US" b="true" sz="3714" spc="843">
                <a:solidFill>
                  <a:srgbClr val="2B2C30"/>
                </a:solidFill>
                <a:latin typeface="Public Sans Bold"/>
                <a:ea typeface="Public Sans Bold"/>
                <a:cs typeface="Public Sans Bold"/>
                <a:sym typeface="Public Sans Bold"/>
              </a:rPr>
              <a:t>INTERNATIONAL SERVICE COMMITTEE</a:t>
            </a:r>
          </a:p>
        </p:txBody>
      </p:sp>
      <p:sp>
        <p:nvSpPr>
          <p:cNvPr name="TextBox 6" id="6"/>
          <p:cNvSpPr txBox="true"/>
          <p:nvPr/>
        </p:nvSpPr>
        <p:spPr>
          <a:xfrm rot="0">
            <a:off x="1006871" y="2832323"/>
            <a:ext cx="8391825" cy="5955029"/>
          </a:xfrm>
          <a:prstGeom prst="rect">
            <a:avLst/>
          </a:prstGeom>
        </p:spPr>
        <p:txBody>
          <a:bodyPr anchor="t" rtlCol="false" tIns="0" lIns="0" bIns="0" rIns="0">
            <a:spAutoFit/>
          </a:bodyPr>
          <a:lstStyle/>
          <a:p>
            <a:pPr algn="l">
              <a:lnSpc>
                <a:spcPts val="2520"/>
              </a:lnSpc>
            </a:pPr>
            <a:r>
              <a:rPr lang="en-US" b="true" sz="1800">
                <a:solidFill>
                  <a:srgbClr val="2B2C30"/>
                </a:solidFill>
                <a:latin typeface="Canva Sans Bold"/>
                <a:ea typeface="Canva Sans Bold"/>
                <a:cs typeface="Canva Sans Bold"/>
                <a:sym typeface="Canva Sans Bold"/>
                <a:hlinkClick r:id="rId4" tooltip="https://www.google.com/search?sca_esv=e2fb2748a0591637&amp;rlz=1C5CHFA_enUS963US964&amp;q=Community+economic+development&amp;sa=X&amp;sqi=2&amp;ved=2ahUKEwjTkLLkwraRAxXsJUQIHfvVCrUQxccNegUIogEQAw&amp;mstk=AUtExfDU_WZObnl9d34n5ScwqmMPupYx3uHMN-9MQxErfKi8a529o0mdEleMLSSpMmtjc51Nlegq_OEzkrCQ3erYJE7I2mz_0eIY-xcWLBIGl1rn5aMGJjhzdwTqN_kr16D8Wdy7nZs2PJgZhh22-S7v1oSL0L9Mb2iLxIP30ZlIbvRYhd5p6lewuxWjRrKu4P3EVpoJ&amp;csui=3"/>
              </a:rPr>
              <a:t>Project Development: </a:t>
            </a:r>
          </a:p>
          <a:p>
            <a:pPr algn="l">
              <a:lnSpc>
                <a:spcPts val="2520"/>
              </a:lnSpc>
            </a:pPr>
            <a:r>
              <a:rPr lang="en-US" sz="1800">
                <a:solidFill>
                  <a:srgbClr val="2B2C30"/>
                </a:solidFill>
                <a:latin typeface="Canva Sans"/>
                <a:ea typeface="Canva Sans"/>
                <a:cs typeface="Canva Sans"/>
                <a:sym typeface="Canva Sans"/>
                <a:hlinkClick r:id="rId5" tooltip="https://www.google.com/search?sca_esv=e2fb2748a0591637&amp;rlz=1C5CHFA_enUS963US964&amp;q=Community+economic+development&amp;sa=X&amp;sqi=2&amp;ved=2ahUKEwjTkLLkwraRAxXsJUQIHfvVCrUQxccNegUIogEQAw&amp;mstk=AUtExfDU_WZObnl9d34n5ScwqmMPupYx3uHMN-9MQxErfKi8a529o0mdEleMLSSpMmtjc51Nlegq_OEzkrCQ3erYJE7I2mz_0eIY-xcWLBIGl1rn5aMGJjhzdwTqN_kr16D8Wdy7nZs2PJgZhh22-S7v1oSL0L9Mb2iLxIP30ZlIbvRYhd5p6lewuxWjRrKu4P3EVpoJ&amp;csui=3"/>
              </a:rPr>
              <a:t>Ident</a:t>
            </a:r>
            <a:r>
              <a:rPr lang="en-US" sz="1800">
                <a:solidFill>
                  <a:srgbClr val="2B2C30"/>
                </a:solidFill>
                <a:latin typeface="Canva Sans"/>
                <a:ea typeface="Canva Sans"/>
                <a:cs typeface="Canva Sans"/>
                <a:sym typeface="Canva Sans"/>
                <a:hlinkClick r:id="rId6" tooltip="https://www.google.com/search?sca_esv=e2fb2748a0591637&amp;rlz=1C5CHFA_enUS963US964&amp;q=Community+economic+development&amp;sa=X&amp;sqi=2&amp;ved=2ahUKEwjTkLLkwraRAxXsJUQIHfvVCrUQxccNegUIogEQAw&amp;mstk=AUtExfDU_WZObnl9d34n5ScwqmMPupYx3uHMN-9MQxErfKi8a529o0mdEleMLSSpMmtjc51Nlegq_OEzkrCQ3erYJE7I2mz_0eIY-xcWLBIGl1rn5aMGJjhzdwTqN_kr16D8Wdy7nZs2PJgZhh22-S7v1oSL0L9Mb2iLxIP30ZlIbvRYhd5p6lewuxWjRrKu4P3EVpoJ&amp;csui=3"/>
              </a:rPr>
              <a:t>ify needs, design, and implement projects (e.g., clean water systems, medical aid) in other countries.</a:t>
            </a:r>
          </a:p>
          <a:p>
            <a:pPr algn="l">
              <a:lnSpc>
                <a:spcPts val="2520"/>
              </a:lnSpc>
            </a:pPr>
          </a:p>
          <a:p>
            <a:pPr algn="l">
              <a:lnSpc>
                <a:spcPts val="2520"/>
              </a:lnSpc>
            </a:pPr>
            <a:r>
              <a:rPr lang="en-US" sz="1800" b="true">
                <a:solidFill>
                  <a:srgbClr val="2B2C30"/>
                </a:solidFill>
                <a:latin typeface="Canva Sans Bold"/>
                <a:ea typeface="Canva Sans Bold"/>
                <a:cs typeface="Canva Sans Bold"/>
                <a:sym typeface="Canva Sans Bold"/>
                <a:hlinkClick r:id="rId7" tooltip="https://www.google.com/search?sca_esv=e2fb2748a0591637&amp;rlz=1C5CHFA_enUS963US964&amp;q=Community+economic+development&amp;sa=X&amp;sqi=2&amp;ved=2ahUKEwjTkLLkwraRAxXsJUQIHfvVCrUQxccNegUIogEQAw&amp;mstk=AUtExfDU_WZObnl9d34n5ScwqmMPupYx3uHMN-9MQxErfKi8a529o0mdEleMLSSpMmtjc51Nlegq_OEzkrCQ3erYJE7I2mz_0eIY-xcWLBIGl1rn5aMGJjhzdwTqN_kr16D8Wdy7nZs2PJgZhh22-S7v1oSL0L9Mb2iLxIP30ZlIbvRYhd5p6lewuxWjRrKu4P3EVpoJ&amp;csui=3"/>
              </a:rPr>
              <a:t>Resource Network: </a:t>
            </a:r>
          </a:p>
          <a:p>
            <a:pPr algn="l">
              <a:lnSpc>
                <a:spcPts val="2520"/>
              </a:lnSpc>
            </a:pPr>
            <a:r>
              <a:rPr lang="en-US" sz="1800">
                <a:solidFill>
                  <a:srgbClr val="2B2C30"/>
                </a:solidFill>
                <a:latin typeface="Canva Sans"/>
                <a:ea typeface="Canva Sans"/>
                <a:cs typeface="Canva Sans"/>
                <a:sym typeface="Canva Sans"/>
                <a:hlinkClick r:id="rId8" tooltip="https://www.google.com/search?sca_esv=e2fb2748a0591637&amp;rlz=1C5CHFA_enUS963US964&amp;q=Community+economic+development&amp;sa=X&amp;sqi=2&amp;ved=2ahUKEwjTkLLkwraRAxXsJUQIHfvVCrUQxccNegUIogEQAw&amp;mstk=AUtExfDU_WZObnl9d34n5ScwqmMPupYx3uHMN-9MQxErfKi8a529o0mdEleMLSSpMmtjc51Nlegq_OEzkrCQ3erYJE7I2mz_0eIY-xcWLBIGl1rn5aMGJjhzdwTqN_kr16D8Wdy7nZs2PJgZhh22-S7v1oSL0L9Mb2iLxIP30ZlIbvRYhd5p6lewuxWjRrKu4P3EVpoJ&amp;csui=3"/>
              </a:rPr>
              <a:t>Build connections with experts (technical advisors, alumni, Rotary Action Groups) to support project planning and grants</a:t>
            </a:r>
          </a:p>
          <a:p>
            <a:pPr algn="l">
              <a:lnSpc>
                <a:spcPts val="2520"/>
              </a:lnSpc>
            </a:pPr>
            <a:r>
              <a:rPr lang="en-US" sz="1800">
                <a:solidFill>
                  <a:srgbClr val="2B2C30"/>
                </a:solidFill>
                <a:latin typeface="Canva Sans"/>
                <a:ea typeface="Canva Sans"/>
                <a:cs typeface="Canva Sans"/>
                <a:sym typeface="Canva Sans"/>
                <a:hlinkClick r:id="rId9" tooltip="https://www.google.com/search?sca_esv=e2fb2748a0591637&amp;rlz=1C5CHFA_enUS963US964&amp;q=Community+economic+development&amp;sa=X&amp;sqi=2&amp;ved=2ahUKEwjTkLLkwraRAxXsJUQIHfvVCrUQxccNegUIogEQAw&amp;mstk=AUtExfDU_WZObnl9d34n5ScwqmMPupYx3uHMN-9MQxErfKi8a529o0mdEleMLSSpMmtjc51Nlegq_OEzkrCQ3erYJE7I2mz_0eIY-xcWLBIGl1rn5aMGJjhzdwTqN_kr16D8Wdy7nZs2PJgZhh22-S7v1oSL0L9Mb2iLxIP30ZlIbvRYhd5p6lewuxWjRrKu4P3EVpoJ&amp;csui=3"/>
              </a:rPr>
              <a:t>.</a:t>
            </a:r>
          </a:p>
          <a:p>
            <a:pPr algn="l">
              <a:lnSpc>
                <a:spcPts val="2520"/>
              </a:lnSpc>
            </a:pPr>
            <a:r>
              <a:rPr lang="en-US" sz="1800" b="true">
                <a:solidFill>
                  <a:srgbClr val="2B2C30"/>
                </a:solidFill>
                <a:latin typeface="Canva Sans Bold"/>
                <a:ea typeface="Canva Sans Bold"/>
                <a:cs typeface="Canva Sans Bold"/>
                <a:sym typeface="Canva Sans Bold"/>
                <a:hlinkClick r:id="rId10" tooltip="https://www.google.com/search?q=Grant+Facilitation&amp;sca_esv=e2fb2748a0591637&amp;rlz=1C5CHFA_enUS963US964&amp;ei=REE7abrpFYfmkPIPjo7b0QQ&amp;ved=2ahUKEwjLu4-VyLaRAxXoKUQIHVraNK4QgK4QegQIAxAD&amp;uact=5&amp;oq=ROTARY+INTERNATIONAL+SERVICE+COMMITTEE&amp;gs_lp=Egxnd3Mtd2l6LXNlcnAiJlJPVEFSWSBJTlRFUk5BVElPTkFMIFNFUlZJQ0UgQ09NTUlUVEVFMgYQABgWGB4yBRAAGO8FMggQABiABBiiBDIIEAAYgAQYogQyCBAAGIAEGKIEMggQABiABBiiBEiljQFQ2RhYkYIBcAJ4AZABAJgBqgGgAcUfqgEFMjIuMTa4AQPIAQD4AQGYAiigAuUhwgIKEAAYsAMY1gQYR8ICCxAAGIAEGJECGIoFwgIFEC4YgATCAggQABiABBixA8ICCxAuGIAEGLEDGIMBwgIREC4YgAQYsQMY0QMYgwEYxwHCAg4QLhiABBixAxjRAxjHAcICCxAuGIAEGJECGIoFwgIREAAYgAQYsQMYgwEYigUYjQbCAhAQABiABBixAxiKBRgKGI0GwgIaEC4YgAQYkQIYigUYlwUY3AQY3gQY3wTYAQHCAggQLhiABBixA8ICChAAGIAEGEMYigXCAgsQABiABBixAxiDAcICBRAAGIAEwgIREC4YgAQYsQMY0QMYxwEYyQPCAg4QLhiABBiSAxjHARivAcICCxAuGIAEGNEDGMcBwgIdEC4YgAQYsQMY0QMYxwEYlwUY3AQY3gQY4ATYAQHCAggQABiiBBiJBcICCxAAGIAEGIYDGIoFwgIHEAAYgAQYDcICBhAAGA0YHpgDAIgGAZAGCLoGBggBEAEYFJIHBTIyLjE4oAfX7wKyBwUyMC4xOLgH2CHCBwgwLjIuMzcuMcgH0QGACAA&amp;sclient=gws-wiz-serp&amp;mstk=AUtExfC5btiFNPbgYWooxUWSLo4tdJuudyXoa7SfKtzNwcDWr9ijp-0i0SaI_9qgUdq25Z8z08n_TtjAW61TpyzhrTmwsWT6Jx6wPdmCbeiUS6CI0u-4elZOjM_7CrEgMdvWP_Wc8U1PrxIoGyug1Vf31oH0pMoweuIE1IvfRsCG0IWQHx-WaJ3AQht3Y9qae56v2Onb&amp;csui=3"/>
              </a:rPr>
              <a:t>Grant Facilitation</a:t>
            </a:r>
            <a:r>
              <a:rPr lang="en-US" sz="1800" b="true">
                <a:solidFill>
                  <a:srgbClr val="2B2C30"/>
                </a:solidFill>
                <a:latin typeface="Canva Sans Bold"/>
                <a:ea typeface="Canva Sans Bold"/>
                <a:cs typeface="Canva Sans Bold"/>
                <a:sym typeface="Canva Sans Bold"/>
                <a:hlinkClick r:id="rId11" tooltip="https://www.google.com/search?sca_esv=e2fb2748a0591637&amp;rlz=1C5CHFA_enUS963US964&amp;q=Community+economic+development&amp;sa=X&amp;sqi=2&amp;ved=2ahUKEwjTkLLkwraRAxXsJUQIHfvVCrUQxccNegUIogEQAw&amp;mstk=AUtExfDU_WZObnl9d34n5ScwqmMPupYx3uHMN-9MQxErfKi8a529o0mdEleMLSSpMmtjc51Nlegq_OEzkrCQ3erYJE7I2mz_0eIY-xcWLBIGl1rn5aMGJjhzdwTqN_kr16D8Wdy7nZs2PJgZhh22-S7v1oSL0L9Mb2iLxIP30ZlIbvRYhd5p6lewuxWjRrKu4P3EVpoJ&amp;csui=3"/>
              </a:rPr>
              <a:t>: </a:t>
            </a:r>
          </a:p>
          <a:p>
            <a:pPr algn="l">
              <a:lnSpc>
                <a:spcPts val="2520"/>
              </a:lnSpc>
            </a:pPr>
            <a:r>
              <a:rPr lang="en-US" sz="1800">
                <a:solidFill>
                  <a:srgbClr val="2B2C30"/>
                </a:solidFill>
                <a:latin typeface="Canva Sans"/>
                <a:ea typeface="Canva Sans"/>
                <a:cs typeface="Canva Sans"/>
                <a:sym typeface="Canva Sans"/>
                <a:hlinkClick r:id="rId12" tooltip="https://www.google.com/search?sca_esv=e2fb2748a0591637&amp;rlz=1C5CHFA_enUS963US964&amp;q=Community+economic+development&amp;sa=X&amp;sqi=2&amp;ved=2ahUKEwjTkLLkwraRAxXsJUQIHfvVCrUQxccNegUIogEQAw&amp;mstk=AUtExfDU_WZObnl9d34n5ScwqmMPupYx3uHMN-9MQxErfKi8a529o0mdEleMLSSpMmtjc51Nlegq_OEzkrCQ3erYJE7I2mz_0eIY-xcWLBIGl1rn5aMGJjhzdwTqN_kr16D8Wdy7nZs2PJgZhh22-S7v1oSL0L9Mb2iLxIP30ZlIbvRYhd5p6lewuxWjRrKu4P3EVpoJ&amp;csui=3"/>
              </a:rPr>
              <a:t>Help clubs prepare and manage The Rotary Foundation Global Grant applications.</a:t>
            </a:r>
          </a:p>
          <a:p>
            <a:pPr algn="l">
              <a:lnSpc>
                <a:spcPts val="2520"/>
              </a:lnSpc>
            </a:pPr>
          </a:p>
          <a:p>
            <a:pPr algn="l">
              <a:lnSpc>
                <a:spcPts val="2520"/>
              </a:lnSpc>
            </a:pPr>
            <a:r>
              <a:rPr lang="en-US" sz="1800" b="true">
                <a:solidFill>
                  <a:srgbClr val="2B2C30"/>
                </a:solidFill>
                <a:latin typeface="Canva Sans Bold"/>
                <a:ea typeface="Canva Sans Bold"/>
                <a:cs typeface="Canva Sans Bold"/>
                <a:sym typeface="Canva Sans Bold"/>
                <a:hlinkClick r:id="rId13" tooltip="https://www.google.com/search?sca_esv=e2fb2748a0591637&amp;rlz=1C5CHFA_enUS963US964&amp;q=Community+economic+development&amp;sa=X&amp;sqi=2&amp;ved=2ahUKEwjTkLLkwraRAxXsJUQIHfvVCrUQxccNegUIogEQAw&amp;mstk=AUtExfDU_WZObnl9d34n5ScwqmMPupYx3uHMN-9MQxErfKi8a529o0mdEleMLSSpMmtjc51Nlegq_OEzkrCQ3erYJE7I2mz_0eIY-xcWLBIGl1rn5aMGJjhzdwTqN_kr16D8Wdy7nZs2PJgZhh22-S7v1oSL0L9Mb2iLxIP30ZlIbvRYhd5p6lewuxWjRrKu4P3EVpoJ&amp;csui=3"/>
              </a:rPr>
              <a:t>Awareness &amp; Education: </a:t>
            </a:r>
          </a:p>
          <a:p>
            <a:pPr algn="l">
              <a:lnSpc>
                <a:spcPts val="2520"/>
              </a:lnSpc>
            </a:pPr>
            <a:r>
              <a:rPr lang="en-US" sz="1800">
                <a:solidFill>
                  <a:srgbClr val="2B2C30"/>
                </a:solidFill>
                <a:latin typeface="Canva Sans"/>
                <a:ea typeface="Canva Sans"/>
                <a:cs typeface="Canva Sans"/>
                <a:sym typeface="Canva Sans"/>
                <a:hlinkClick r:id="rId14" tooltip="https://www.google.com/search?sca_esv=e2fb2748a0591637&amp;rlz=1C5CHFA_enUS963US964&amp;q=Community+economic+development&amp;sa=X&amp;sqi=2&amp;ved=2ahUKEwjTkLLkwraRAxXsJUQIHfvVCrUQxccNegUIogEQAw&amp;mstk=AUtExfDU_WZObnl9d34n5ScwqmMPupYx3uHMN-9MQxErfKi8a529o0mdEleMLSSpMmtjc51Nlegq_OEzkrCQ3erYJE7I2mz_0eIY-xcWLBIGl1rn5aMGJjhzdwTqN_kr16D8Wdy7nZs2PJgZhh22-S7v1oSL0L9Mb2iLxIP30ZlIbvRYhd5p6lewuxWjRrKu4P3EVpoJ&amp;csui=3"/>
              </a:rPr>
              <a:t>Promote international service opportunities and educate members on Rotary's Areas of Focus (like Peace, Literacy, Environment).</a:t>
            </a:r>
          </a:p>
          <a:p>
            <a:pPr algn="l">
              <a:lnSpc>
                <a:spcPts val="2520"/>
              </a:lnSpc>
            </a:pPr>
          </a:p>
          <a:p>
            <a:pPr algn="l">
              <a:lnSpc>
                <a:spcPts val="2520"/>
              </a:lnSpc>
            </a:pPr>
            <a:r>
              <a:rPr lang="en-US" sz="1800" b="true">
                <a:solidFill>
                  <a:srgbClr val="2B2C30"/>
                </a:solidFill>
                <a:latin typeface="Canva Sans Bold"/>
                <a:ea typeface="Canva Sans Bold"/>
                <a:cs typeface="Canva Sans Bold"/>
                <a:sym typeface="Canva Sans Bold"/>
                <a:hlinkClick r:id="rId15" tooltip="https://www.google.com/search?sca_esv=e2fb2748a0591637&amp;rlz=1C5CHFA_enUS963US964&amp;q=Community+economic+development&amp;sa=X&amp;sqi=2&amp;ved=2ahUKEwjTkLLkwraRAxXsJUQIHfvVCrUQxccNegUIogEQAw&amp;mstk=AUtExfDU_WZObnl9d34n5ScwqmMPupYx3uHMN-9MQxErfKi8a529o0mdEleMLSSpMmtjc51Nlegq_OEzkrCQ3erYJE7I2mz_0eIY-xcWLBIGl1rn5aMGJjhzdwTqN_kr16D8Wdy7nZs2PJgZhh22-S7v1oSL0L9Mb2iLxIP30ZlIbvRYhd5p6lewuxWjRrKu4P3EVpoJ&amp;csui=3"/>
              </a:rPr>
              <a:t>Partnership Building: </a:t>
            </a:r>
          </a:p>
          <a:p>
            <a:pPr algn="l">
              <a:lnSpc>
                <a:spcPts val="2520"/>
              </a:lnSpc>
            </a:pPr>
            <a:r>
              <a:rPr lang="en-US" sz="1800">
                <a:solidFill>
                  <a:srgbClr val="2B2C30"/>
                </a:solidFill>
                <a:latin typeface="Canva Sans"/>
                <a:ea typeface="Canva Sans"/>
                <a:cs typeface="Canva Sans"/>
                <a:sym typeface="Canva Sans"/>
                <a:hlinkClick r:id="rId16" tooltip="https://www.google.com/search?sca_esv=e2fb2748a0591637&amp;rlz=1C5CHFA_enUS963US964&amp;q=Community+economic+development&amp;sa=X&amp;sqi=2&amp;ved=2ahUKEwjTkLLkwraRAxXsJUQIHfvVCrUQxccNegUIogEQAw&amp;mstk=AUtExfDU_WZObnl9d34n5ScwqmMPupYx3uHMN-9MQxErfKi8a529o0mdEleMLSSpMmtjc51Nlegq_OEzkrCQ3erYJE7I2mz_0eIY-xcWLBIGl1rn5aMGJjhzdwTqN_kr16D8Wdy7nZs2PJgZhh22-S7v1oSL0L9Mb2iLxIP30ZlIbvRYhd5p6lewuxWjRrKu4P3EVpoJ&amp;csui=3"/>
              </a:rPr>
              <a:t>Connect local clubs with international partners for joint initiatives. </a:t>
            </a:r>
          </a:p>
          <a:p>
            <a:pPr algn="ctr">
              <a:lnSpc>
                <a:spcPts val="2520"/>
              </a:lnSpc>
            </a:pPr>
          </a:p>
        </p:txBody>
      </p:sp>
      <p:sp>
        <p:nvSpPr>
          <p:cNvPr name="TextBox 7" id="7"/>
          <p:cNvSpPr txBox="true"/>
          <p:nvPr/>
        </p:nvSpPr>
        <p:spPr>
          <a:xfrm rot="0">
            <a:off x="1028700" y="2102074"/>
            <a:ext cx="3450829" cy="596899"/>
          </a:xfrm>
          <a:prstGeom prst="rect">
            <a:avLst/>
          </a:prstGeom>
        </p:spPr>
        <p:txBody>
          <a:bodyPr anchor="t" rtlCol="false" tIns="0" lIns="0" bIns="0" rIns="0">
            <a:spAutoFit/>
          </a:bodyPr>
          <a:lstStyle/>
          <a:p>
            <a:pPr algn="l">
              <a:lnSpc>
                <a:spcPts val="4900"/>
              </a:lnSpc>
            </a:pPr>
            <a:r>
              <a:rPr lang="en-US" sz="3500" b="true">
                <a:solidFill>
                  <a:srgbClr val="2B2C30"/>
                </a:solidFill>
                <a:latin typeface="Canva Sans Bold"/>
                <a:ea typeface="Canva Sans Bold"/>
                <a:cs typeface="Canva Sans Bold"/>
                <a:sym typeface="Canva Sans Bold"/>
                <a:hlinkClick r:id="rId17" tooltip="https://www.google.com/search?sca_esv=e2fb2748a0591637&amp;rlz=1C5CHFA_enUS963US964&amp;q=Community+economic+development&amp;sa=X&amp;sqi=2&amp;ved=2ahUKEwjTkLLkwraRAxXsJUQIHfvVCrUQxccNegUIogEQAw&amp;mstk=AUtExfDU_WZObnl9d34n5ScwqmMPupYx3uHMN-9MQxErfKi8a529o0mdEleMLSSpMmtjc51Nlegq_OEzkrCQ3erYJE7I2mz_0eIY-xcWLBIGl1rn5aMGJjhzdwTqN_kr16D8Wdy7nZs2PJgZhh22-S7v1oSL0L9Mb2iLxIP30ZlIbvRYhd5p6lewuxWjRrKu4P3EVpoJ&amp;csui=3"/>
              </a:rPr>
              <a:t>Key Functions</a:t>
            </a:r>
            <a:r>
              <a:rPr lang="en-US" b="true" sz="3500">
                <a:solidFill>
                  <a:srgbClr val="2B2C30"/>
                </a:solidFill>
                <a:latin typeface="Canva Sans Bold"/>
                <a:ea typeface="Canva Sans Bold"/>
                <a:cs typeface="Canva Sans Bold"/>
                <a:sym typeface="Canva Sans Bold"/>
                <a:hlinkClick r:id="rId18" tooltip="https://www.google.com/search?sca_esv=e2fb2748a0591637&amp;rlz=1C5CHFA_enUS963US964&amp;q=Community+economic+development&amp;sa=X&amp;sqi=2&amp;ved=2ahUKEwjTkLLkwraRAxXsJUQIHfvVCrUQxccNegUIogEQAw&amp;mstk=AUtExfDU_WZObnl9d34n5ScwqmMPupYx3uHMN-9MQxErfKi8a529o0mdEleMLSSpMmtjc51Nlegq_OEzkrCQ3erYJE7I2mz_0eIY-xcWLBIGl1rn5aMGJjhzdwTqN_kr16D8Wdy7nZs2PJgZhh22-S7v1oSL0L9Mb2iLxIP30ZlIbvRYhd5p6lewuxWjRrKu4P3EVpoJ&amp;csui=3"/>
              </a:rPr>
              <a:t>:</a:t>
            </a:r>
          </a:p>
        </p:txBody>
      </p:sp>
      <p:sp>
        <p:nvSpPr>
          <p:cNvPr name="TextBox 8" id="8"/>
          <p:cNvSpPr txBox="true"/>
          <p:nvPr/>
        </p:nvSpPr>
        <p:spPr>
          <a:xfrm rot="0">
            <a:off x="9646083" y="2111599"/>
            <a:ext cx="7743825" cy="587375"/>
          </a:xfrm>
          <a:prstGeom prst="rect">
            <a:avLst/>
          </a:prstGeom>
        </p:spPr>
        <p:txBody>
          <a:bodyPr anchor="t" rtlCol="false" tIns="0" lIns="0" bIns="0" rIns="0">
            <a:spAutoFit/>
          </a:bodyPr>
          <a:lstStyle/>
          <a:p>
            <a:pPr algn="ctr">
              <a:lnSpc>
                <a:spcPts val="4899"/>
              </a:lnSpc>
            </a:pPr>
            <a:r>
              <a:rPr lang="en-US" sz="3499" b="true">
                <a:solidFill>
                  <a:srgbClr val="2B2C30"/>
                </a:solidFill>
                <a:latin typeface="Canva Sans Bold"/>
                <a:ea typeface="Canva Sans Bold"/>
                <a:cs typeface="Canva Sans Bold"/>
                <a:sym typeface="Canva Sans Bold"/>
              </a:rPr>
              <a:t>Ex</a:t>
            </a:r>
            <a:r>
              <a:rPr lang="en-US" b="true" sz="3499">
                <a:solidFill>
                  <a:srgbClr val="2B2C30"/>
                </a:solidFill>
                <a:latin typeface="Canva Sans Bold"/>
                <a:ea typeface="Canva Sans Bold"/>
                <a:cs typeface="Canva Sans Bold"/>
                <a:sym typeface="Canva Sans Bold"/>
              </a:rPr>
              <a:t>amples of Projects &amp; Focus Areas</a:t>
            </a:r>
            <a:r>
              <a:rPr lang="en-US" sz="3499">
                <a:solidFill>
                  <a:srgbClr val="2B2C30"/>
                </a:solidFill>
                <a:latin typeface="Canva Sans"/>
                <a:ea typeface="Canva Sans"/>
                <a:cs typeface="Canva Sans"/>
                <a:sym typeface="Canva Sans"/>
              </a:rPr>
              <a:t>:</a:t>
            </a:r>
          </a:p>
        </p:txBody>
      </p:sp>
      <p:sp>
        <p:nvSpPr>
          <p:cNvPr name="TextBox 9" id="9"/>
          <p:cNvSpPr txBox="true"/>
          <p:nvPr/>
        </p:nvSpPr>
        <p:spPr>
          <a:xfrm rot="0">
            <a:off x="9711388" y="2832323"/>
            <a:ext cx="7613217" cy="4383404"/>
          </a:xfrm>
          <a:prstGeom prst="rect">
            <a:avLst/>
          </a:prstGeom>
        </p:spPr>
        <p:txBody>
          <a:bodyPr anchor="t" rtlCol="false" tIns="0" lIns="0" bIns="0" rIns="0">
            <a:spAutoFit/>
          </a:bodyPr>
          <a:lstStyle/>
          <a:p>
            <a:pPr algn="l">
              <a:lnSpc>
                <a:spcPts val="2520"/>
              </a:lnSpc>
            </a:pPr>
            <a:r>
              <a:rPr lang="en-US" sz="1800" b="true">
                <a:solidFill>
                  <a:srgbClr val="2B2C30"/>
                </a:solidFill>
                <a:latin typeface="Canva Sans Bold"/>
                <a:ea typeface="Canva Sans Bold"/>
                <a:cs typeface="Canva Sans Bold"/>
                <a:sym typeface="Canva Sans Bold"/>
              </a:rPr>
              <a:t>Water &amp; Sanitation: </a:t>
            </a:r>
          </a:p>
          <a:p>
            <a:pPr algn="l">
              <a:lnSpc>
                <a:spcPts val="2520"/>
              </a:lnSpc>
            </a:pPr>
            <a:r>
              <a:rPr lang="en-US" sz="1800">
                <a:solidFill>
                  <a:srgbClr val="2B2C30"/>
                </a:solidFill>
                <a:latin typeface="Canva Sans"/>
                <a:ea typeface="Canva Sans"/>
                <a:cs typeface="Canva Sans"/>
                <a:sym typeface="Canva Sans"/>
              </a:rPr>
              <a:t>Installing water purification systems in villages.</a:t>
            </a:r>
          </a:p>
          <a:p>
            <a:pPr algn="l">
              <a:lnSpc>
                <a:spcPts val="2520"/>
              </a:lnSpc>
            </a:pPr>
          </a:p>
          <a:p>
            <a:pPr algn="l">
              <a:lnSpc>
                <a:spcPts val="2520"/>
              </a:lnSpc>
            </a:pPr>
            <a:r>
              <a:rPr lang="en-US" sz="1800" b="true">
                <a:solidFill>
                  <a:srgbClr val="2B2C30"/>
                </a:solidFill>
                <a:latin typeface="Canva Sans Bold"/>
                <a:ea typeface="Canva Sans Bold"/>
                <a:cs typeface="Canva Sans Bold"/>
                <a:sym typeface="Canva Sans Bold"/>
              </a:rPr>
              <a:t>Health: </a:t>
            </a:r>
          </a:p>
          <a:p>
            <a:pPr algn="l">
              <a:lnSpc>
                <a:spcPts val="2520"/>
              </a:lnSpc>
            </a:pPr>
            <a:r>
              <a:rPr lang="en-US" sz="1800">
                <a:solidFill>
                  <a:srgbClr val="2B2C30"/>
                </a:solidFill>
                <a:latin typeface="Canva Sans"/>
                <a:ea typeface="Canva Sans"/>
                <a:cs typeface="Canva Sans"/>
                <a:sym typeface="Canva Sans"/>
              </a:rPr>
              <a:t>Provi</a:t>
            </a:r>
            <a:r>
              <a:rPr lang="en-US" sz="1800">
                <a:solidFill>
                  <a:srgbClr val="2B2C30"/>
                </a:solidFill>
                <a:latin typeface="Canva Sans"/>
                <a:ea typeface="Canva Sans"/>
                <a:cs typeface="Canva Sans"/>
                <a:sym typeface="Canva Sans"/>
              </a:rPr>
              <a:t>ding wheelchairs, medical supplies, and supporting polio eradication.</a:t>
            </a:r>
          </a:p>
          <a:p>
            <a:pPr algn="l">
              <a:lnSpc>
                <a:spcPts val="2520"/>
              </a:lnSpc>
            </a:pPr>
          </a:p>
          <a:p>
            <a:pPr algn="l">
              <a:lnSpc>
                <a:spcPts val="2520"/>
              </a:lnSpc>
            </a:pPr>
            <a:r>
              <a:rPr lang="en-US" b="true" sz="1800">
                <a:solidFill>
                  <a:srgbClr val="2B2C30"/>
                </a:solidFill>
                <a:latin typeface="Canva Sans Bold"/>
                <a:ea typeface="Canva Sans Bold"/>
                <a:cs typeface="Canva Sans Bold"/>
                <a:sym typeface="Canva Sans Bold"/>
              </a:rPr>
              <a:t>Education: </a:t>
            </a:r>
          </a:p>
          <a:p>
            <a:pPr algn="l">
              <a:lnSpc>
                <a:spcPts val="2520"/>
              </a:lnSpc>
            </a:pPr>
            <a:r>
              <a:rPr lang="en-US" sz="1800">
                <a:solidFill>
                  <a:srgbClr val="2B2C30"/>
                </a:solidFill>
                <a:latin typeface="Canva Sans"/>
                <a:ea typeface="Canva Sans"/>
                <a:cs typeface="Canva Sans"/>
                <a:sym typeface="Canva Sans"/>
              </a:rPr>
              <a:t>Supporting literacy programs and basic education.</a:t>
            </a:r>
          </a:p>
          <a:p>
            <a:pPr algn="l">
              <a:lnSpc>
                <a:spcPts val="2520"/>
              </a:lnSpc>
            </a:pPr>
          </a:p>
          <a:p>
            <a:pPr algn="l">
              <a:lnSpc>
                <a:spcPts val="2520"/>
              </a:lnSpc>
            </a:pPr>
            <a:r>
              <a:rPr lang="en-US" b="true" sz="1800">
                <a:solidFill>
                  <a:srgbClr val="2B2C30"/>
                </a:solidFill>
                <a:latin typeface="Canva Sans Bold"/>
                <a:ea typeface="Canva Sans Bold"/>
                <a:cs typeface="Canva Sans Bold"/>
                <a:sym typeface="Canva Sans Bold"/>
              </a:rPr>
              <a:t>Community Development: </a:t>
            </a:r>
          </a:p>
          <a:p>
            <a:pPr algn="l">
              <a:lnSpc>
                <a:spcPts val="2520"/>
              </a:lnSpc>
            </a:pPr>
            <a:r>
              <a:rPr lang="en-US" sz="1800">
                <a:solidFill>
                  <a:srgbClr val="2B2C30"/>
                </a:solidFill>
                <a:latin typeface="Canva Sans"/>
                <a:ea typeface="Canva Sans"/>
                <a:cs typeface="Canva Sans"/>
                <a:sym typeface="Canva Sans"/>
              </a:rPr>
              <a:t>Empowering communities through local leadership via Rotary Community Corps (RCCs). </a:t>
            </a:r>
          </a:p>
          <a:p>
            <a:pPr algn="l">
              <a:lnSpc>
                <a:spcPts val="2520"/>
              </a:lnSpc>
            </a:pPr>
          </a:p>
        </p:txBody>
      </p:sp>
    </p:spTree>
  </p:cSld>
  <p:clrMapOvr>
    <a:masterClrMapping/>
  </p:clrMapOvr>
  <p:transition spd="med">
    <p:cover dir="rd"/>
  </p:transition>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EFEEE7"/>
        </a:solidFill>
      </p:bgPr>
    </p:bg>
    <p:spTree>
      <p:nvGrpSpPr>
        <p:cNvPr id="1" name=""/>
        <p:cNvGrpSpPr/>
        <p:nvPr/>
      </p:nvGrpSpPr>
      <p:grpSpPr>
        <a:xfrm>
          <a:off x="0" y="0"/>
          <a:ext cx="0" cy="0"/>
          <a:chOff x="0" y="0"/>
          <a:chExt cx="0" cy="0"/>
        </a:xfrm>
      </p:grpSpPr>
      <p:sp>
        <p:nvSpPr>
          <p:cNvPr name="TextBox 2" id="2"/>
          <p:cNvSpPr txBox="true"/>
          <p:nvPr/>
        </p:nvSpPr>
        <p:spPr>
          <a:xfrm rot="0">
            <a:off x="1329848" y="2630463"/>
            <a:ext cx="15628305" cy="3942710"/>
          </a:xfrm>
          <a:prstGeom prst="rect">
            <a:avLst/>
          </a:prstGeom>
        </p:spPr>
        <p:txBody>
          <a:bodyPr anchor="t" rtlCol="false" tIns="0" lIns="0" bIns="0" rIns="0">
            <a:spAutoFit/>
          </a:bodyPr>
          <a:lstStyle/>
          <a:p>
            <a:pPr algn="l">
              <a:lnSpc>
                <a:spcPts val="7865"/>
              </a:lnSpc>
            </a:pPr>
            <a:r>
              <a:rPr lang="en-US" sz="6050" spc="30">
                <a:solidFill>
                  <a:srgbClr val="F7A81A"/>
                </a:solidFill>
                <a:latin typeface="Playfair Display"/>
                <a:ea typeface="Playfair Display"/>
                <a:cs typeface="Playfair Display"/>
                <a:sym typeface="Playfair Display"/>
              </a:rPr>
              <a:t>TOGETHER</a:t>
            </a:r>
            <a:r>
              <a:rPr lang="en-US" sz="6050" spc="30">
                <a:solidFill>
                  <a:srgbClr val="004AAD"/>
                </a:solidFill>
                <a:latin typeface="Playfair Display"/>
                <a:ea typeface="Playfair Display"/>
                <a:cs typeface="Playfair Display"/>
                <a:sym typeface="Playfair Display"/>
              </a:rPr>
              <a:t>, we see a world where </a:t>
            </a:r>
            <a:r>
              <a:rPr lang="en-US" sz="6050" spc="30">
                <a:solidFill>
                  <a:srgbClr val="F7A81A"/>
                </a:solidFill>
                <a:latin typeface="Playfair Display"/>
                <a:ea typeface="Playfair Display"/>
                <a:cs typeface="Playfair Display"/>
                <a:sym typeface="Playfair Display"/>
              </a:rPr>
              <a:t>PEOPLE</a:t>
            </a:r>
            <a:r>
              <a:rPr lang="en-US" sz="6050" spc="30">
                <a:solidFill>
                  <a:srgbClr val="004AAD"/>
                </a:solidFill>
                <a:latin typeface="Playfair Display"/>
                <a:ea typeface="Playfair Display"/>
                <a:cs typeface="Playfair Display"/>
                <a:sym typeface="Playfair Display"/>
              </a:rPr>
              <a:t> unite and take action to</a:t>
            </a:r>
            <a:r>
              <a:rPr lang="en-US" sz="6050" spc="30">
                <a:solidFill>
                  <a:srgbClr val="F7A81A"/>
                </a:solidFill>
                <a:latin typeface="Playfair Display"/>
                <a:ea typeface="Playfair Display"/>
                <a:cs typeface="Playfair Display"/>
                <a:sym typeface="Playfair Display"/>
              </a:rPr>
              <a:t> CREATE</a:t>
            </a:r>
            <a:r>
              <a:rPr lang="en-US" sz="6050" spc="30">
                <a:solidFill>
                  <a:srgbClr val="004AAD"/>
                </a:solidFill>
                <a:latin typeface="Playfair Display"/>
                <a:ea typeface="Playfair Display"/>
                <a:cs typeface="Playfair Display"/>
                <a:sym typeface="Playfair Display"/>
              </a:rPr>
              <a:t> lasting </a:t>
            </a:r>
            <a:r>
              <a:rPr lang="en-US" sz="6050" spc="30">
                <a:solidFill>
                  <a:srgbClr val="F7A81A"/>
                </a:solidFill>
                <a:latin typeface="Playfair Display"/>
                <a:ea typeface="Playfair Display"/>
                <a:cs typeface="Playfair Display"/>
                <a:sym typeface="Playfair Display"/>
              </a:rPr>
              <a:t>CHANGE</a:t>
            </a:r>
            <a:r>
              <a:rPr lang="en-US" sz="6050" spc="30">
                <a:solidFill>
                  <a:srgbClr val="004AAD"/>
                </a:solidFill>
                <a:latin typeface="Playfair Display"/>
                <a:ea typeface="Playfair Display"/>
                <a:cs typeface="Playfair Display"/>
                <a:sym typeface="Playfair Display"/>
              </a:rPr>
              <a:t> — across the globe, in our communities, and in ourselves.</a:t>
            </a:r>
          </a:p>
        </p:txBody>
      </p:sp>
      <p:sp>
        <p:nvSpPr>
          <p:cNvPr name="Freeform 3" id="3"/>
          <p:cNvSpPr/>
          <p:nvPr/>
        </p:nvSpPr>
        <p:spPr>
          <a:xfrm flipH="false" flipV="false" rot="0">
            <a:off x="14713262" y="8702690"/>
            <a:ext cx="2382284" cy="1109286"/>
          </a:xfrm>
          <a:custGeom>
            <a:avLst/>
            <a:gdLst/>
            <a:ahLst/>
            <a:cxnLst/>
            <a:rect r="r" b="b" t="t" l="l"/>
            <a:pathLst>
              <a:path h="1109286" w="2382284">
                <a:moveTo>
                  <a:pt x="0" y="0"/>
                </a:moveTo>
                <a:lnTo>
                  <a:pt x="2382285" y="0"/>
                </a:lnTo>
                <a:lnTo>
                  <a:pt x="2382285" y="1109286"/>
                </a:lnTo>
                <a:lnTo>
                  <a:pt x="0" y="1109286"/>
                </a:lnTo>
                <a:lnTo>
                  <a:pt x="0" y="0"/>
                </a:lnTo>
                <a:close/>
              </a:path>
            </a:pathLst>
          </a:custGeom>
          <a:blipFill>
            <a:blip r:embed="rId2"/>
            <a:stretch>
              <a:fillRect l="0" t="0" r="0" b="0"/>
            </a:stretch>
          </a:blipFill>
        </p:spPr>
      </p:sp>
      <p:sp>
        <p:nvSpPr>
          <p:cNvPr name="Freeform 4" id="4"/>
          <p:cNvSpPr/>
          <p:nvPr/>
        </p:nvSpPr>
        <p:spPr>
          <a:xfrm flipH="false" flipV="false" rot="0">
            <a:off x="781148" y="8807727"/>
            <a:ext cx="2389949" cy="900214"/>
          </a:xfrm>
          <a:custGeom>
            <a:avLst/>
            <a:gdLst/>
            <a:ahLst/>
            <a:cxnLst/>
            <a:rect r="r" b="b" t="t" l="l"/>
            <a:pathLst>
              <a:path h="900214" w="2389949">
                <a:moveTo>
                  <a:pt x="0" y="0"/>
                </a:moveTo>
                <a:lnTo>
                  <a:pt x="2389949" y="0"/>
                </a:lnTo>
                <a:lnTo>
                  <a:pt x="2389949" y="900215"/>
                </a:lnTo>
                <a:lnTo>
                  <a:pt x="0" y="900215"/>
                </a:lnTo>
                <a:lnTo>
                  <a:pt x="0" y="0"/>
                </a:lnTo>
                <a:close/>
              </a:path>
            </a:pathLst>
          </a:custGeom>
          <a:blipFill>
            <a:blip r:embed="rId3"/>
            <a:stretch>
              <a:fillRect l="0" t="0" r="0" b="0"/>
            </a:stretch>
          </a:blipFill>
        </p:spPr>
      </p:sp>
      <p:sp>
        <p:nvSpPr>
          <p:cNvPr name="TextBox 5" id="5"/>
          <p:cNvSpPr txBox="true"/>
          <p:nvPr/>
        </p:nvSpPr>
        <p:spPr>
          <a:xfrm rot="0">
            <a:off x="1006871" y="942975"/>
            <a:ext cx="16230600" cy="651099"/>
          </a:xfrm>
          <a:prstGeom prst="rect">
            <a:avLst/>
          </a:prstGeom>
        </p:spPr>
        <p:txBody>
          <a:bodyPr anchor="t" rtlCol="false" tIns="0" lIns="0" bIns="0" rIns="0">
            <a:spAutoFit/>
          </a:bodyPr>
          <a:lstStyle/>
          <a:p>
            <a:pPr algn="l">
              <a:lnSpc>
                <a:spcPts val="5200"/>
              </a:lnSpc>
              <a:spcBef>
                <a:spcPct val="0"/>
              </a:spcBef>
            </a:pPr>
            <a:r>
              <a:rPr lang="en-US" b="true" sz="3714" spc="843">
                <a:solidFill>
                  <a:srgbClr val="2B2C30"/>
                </a:solidFill>
                <a:latin typeface="Public Sans Bold"/>
                <a:ea typeface="Public Sans Bold"/>
                <a:cs typeface="Public Sans Bold"/>
                <a:sym typeface="Public Sans Bold"/>
              </a:rPr>
              <a:t>ROTARY’S VISION AND ESSENCE STATEMENT</a:t>
            </a:r>
          </a:p>
        </p:txBody>
      </p:sp>
      <p:sp>
        <p:nvSpPr>
          <p:cNvPr name="AutoShape 6" id="6"/>
          <p:cNvSpPr/>
          <p:nvPr/>
        </p:nvSpPr>
        <p:spPr>
          <a:xfrm>
            <a:off x="-157488" y="1760761"/>
            <a:ext cx="17416776" cy="0"/>
          </a:xfrm>
          <a:prstGeom prst="line">
            <a:avLst/>
          </a:prstGeom>
          <a:ln cap="flat" w="9525">
            <a:solidFill>
              <a:srgbClr val="2B2C30"/>
            </a:solidFill>
            <a:prstDash val="solid"/>
            <a:headEnd type="none" len="sm" w="sm"/>
            <a:tailEnd type="none" len="sm" w="sm"/>
          </a:ln>
        </p:spPr>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EFEEE7"/>
        </a:solidFill>
      </p:bgPr>
    </p:bg>
    <p:spTree>
      <p:nvGrpSpPr>
        <p:cNvPr id="1" name=""/>
        <p:cNvGrpSpPr/>
        <p:nvPr/>
      </p:nvGrpSpPr>
      <p:grpSpPr>
        <a:xfrm>
          <a:off x="0" y="0"/>
          <a:ext cx="0" cy="0"/>
          <a:chOff x="0" y="0"/>
          <a:chExt cx="0" cy="0"/>
        </a:xfrm>
      </p:grpSpPr>
      <p:sp>
        <p:nvSpPr>
          <p:cNvPr name="AutoShape 2" id="2"/>
          <p:cNvSpPr/>
          <p:nvPr/>
        </p:nvSpPr>
        <p:spPr>
          <a:xfrm flipV="true">
            <a:off x="-700591" y="1760761"/>
            <a:ext cx="17959879" cy="0"/>
          </a:xfrm>
          <a:prstGeom prst="line">
            <a:avLst/>
          </a:prstGeom>
          <a:ln cap="flat" w="9525">
            <a:solidFill>
              <a:srgbClr val="2B2C30"/>
            </a:solidFill>
            <a:prstDash val="solid"/>
            <a:headEnd type="none" len="sm" w="sm"/>
            <a:tailEnd type="none" len="sm" w="sm"/>
          </a:ln>
        </p:spPr>
      </p:sp>
      <p:sp>
        <p:nvSpPr>
          <p:cNvPr name="Freeform 3" id="3"/>
          <p:cNvSpPr/>
          <p:nvPr/>
        </p:nvSpPr>
        <p:spPr>
          <a:xfrm flipH="false" flipV="false" rot="0">
            <a:off x="15776949" y="8919404"/>
            <a:ext cx="1460522" cy="677793"/>
          </a:xfrm>
          <a:custGeom>
            <a:avLst/>
            <a:gdLst/>
            <a:ahLst/>
            <a:cxnLst/>
            <a:rect r="r" b="b" t="t" l="l"/>
            <a:pathLst>
              <a:path h="677793" w="1460522">
                <a:moveTo>
                  <a:pt x="0" y="0"/>
                </a:moveTo>
                <a:lnTo>
                  <a:pt x="1460522" y="0"/>
                </a:lnTo>
                <a:lnTo>
                  <a:pt x="1460522" y="677792"/>
                </a:lnTo>
                <a:lnTo>
                  <a:pt x="0" y="677792"/>
                </a:lnTo>
                <a:lnTo>
                  <a:pt x="0" y="0"/>
                </a:lnTo>
                <a:close/>
              </a:path>
            </a:pathLst>
          </a:custGeom>
          <a:blipFill>
            <a:blip r:embed="rId2"/>
            <a:stretch>
              <a:fillRect l="0" t="0" r="0" b="0"/>
            </a:stretch>
          </a:blipFill>
        </p:spPr>
      </p:sp>
      <p:sp>
        <p:nvSpPr>
          <p:cNvPr name="Freeform 4" id="4"/>
          <p:cNvSpPr/>
          <p:nvPr/>
        </p:nvSpPr>
        <p:spPr>
          <a:xfrm flipH="false" flipV="false" rot="0">
            <a:off x="1028700" y="8919404"/>
            <a:ext cx="1436804" cy="541196"/>
          </a:xfrm>
          <a:custGeom>
            <a:avLst/>
            <a:gdLst/>
            <a:ahLst/>
            <a:cxnLst/>
            <a:rect r="r" b="b" t="t" l="l"/>
            <a:pathLst>
              <a:path h="541196" w="1436804">
                <a:moveTo>
                  <a:pt x="0" y="0"/>
                </a:moveTo>
                <a:lnTo>
                  <a:pt x="1436804" y="0"/>
                </a:lnTo>
                <a:lnTo>
                  <a:pt x="1436804" y="541196"/>
                </a:lnTo>
                <a:lnTo>
                  <a:pt x="0" y="541196"/>
                </a:lnTo>
                <a:lnTo>
                  <a:pt x="0" y="0"/>
                </a:lnTo>
                <a:close/>
              </a:path>
            </a:pathLst>
          </a:custGeom>
          <a:blipFill>
            <a:blip r:embed="rId3"/>
            <a:stretch>
              <a:fillRect l="0" t="0" r="0" b="0"/>
            </a:stretch>
          </a:blipFill>
        </p:spPr>
      </p:sp>
      <p:sp>
        <p:nvSpPr>
          <p:cNvPr name="TextBox 5" id="5"/>
          <p:cNvSpPr txBox="true"/>
          <p:nvPr/>
        </p:nvSpPr>
        <p:spPr>
          <a:xfrm rot="0">
            <a:off x="1006871" y="942975"/>
            <a:ext cx="16230600" cy="651099"/>
          </a:xfrm>
          <a:prstGeom prst="rect">
            <a:avLst/>
          </a:prstGeom>
        </p:spPr>
        <p:txBody>
          <a:bodyPr anchor="t" rtlCol="false" tIns="0" lIns="0" bIns="0" rIns="0">
            <a:spAutoFit/>
          </a:bodyPr>
          <a:lstStyle/>
          <a:p>
            <a:pPr algn="l">
              <a:lnSpc>
                <a:spcPts val="5200"/>
              </a:lnSpc>
              <a:spcBef>
                <a:spcPct val="0"/>
              </a:spcBef>
            </a:pPr>
            <a:r>
              <a:rPr lang="en-US" b="true" sz="3714" spc="843">
                <a:solidFill>
                  <a:srgbClr val="2B2C30"/>
                </a:solidFill>
                <a:latin typeface="Public Sans Bold"/>
                <a:ea typeface="Public Sans Bold"/>
                <a:cs typeface="Public Sans Bold"/>
                <a:sym typeface="Public Sans Bold"/>
              </a:rPr>
              <a:t>7 AREAS OF FOCUS</a:t>
            </a:r>
          </a:p>
        </p:txBody>
      </p:sp>
      <p:sp>
        <p:nvSpPr>
          <p:cNvPr name="TextBox 6" id="6"/>
          <p:cNvSpPr txBox="true"/>
          <p:nvPr/>
        </p:nvSpPr>
        <p:spPr>
          <a:xfrm rot="0">
            <a:off x="1006871" y="2064608"/>
            <a:ext cx="7468885" cy="7601585"/>
          </a:xfrm>
          <a:prstGeom prst="rect">
            <a:avLst/>
          </a:prstGeom>
        </p:spPr>
        <p:txBody>
          <a:bodyPr anchor="t" rtlCol="false" tIns="0" lIns="0" bIns="0" rIns="0">
            <a:spAutoFit/>
          </a:bodyPr>
          <a:lstStyle/>
          <a:p>
            <a:pPr algn="l">
              <a:lnSpc>
                <a:spcPts val="2520"/>
              </a:lnSpc>
            </a:pPr>
            <a:r>
              <a:rPr lang="en-US" sz="1800" b="true">
                <a:solidFill>
                  <a:srgbClr val="2B2C30"/>
                </a:solidFill>
                <a:latin typeface="Canva Sans Bold"/>
                <a:ea typeface="Canva Sans Bold"/>
                <a:cs typeface="Canva Sans Bold"/>
                <a:sym typeface="Canva Sans Bold"/>
                <a:hlinkClick r:id="rId4" tooltip="https://www.google.com/search?sca_esv=e2fb2748a0591637&amp;rlz=1C5CHFA_enUS963US964&amp;q=Peacebuilding+and+conflict+prevention&amp;sa=X&amp;sqi=2&amp;ved=2ahUKEwjTkLLkwraRAxXsJUQIHfvVCrUQxccNegQINhAD&amp;mstk=AUtExfDU_WZObnl9d34n5ScwqmMPupYx3uHMN-9MQxErfKi8a529o0mdEleMLSSpMmtjc51Nlegq_OEzkrCQ3erYJE7I2mz_0eIY-xcWLBIGl1rn5aMGJjhzdwTqN_kr16D8Wdy7nZs2PJgZhh22-S7v1oSL0L9Mb2iLxIP30ZlIbvRYhd5p6lewuxWjRrKu4P3EVpoJ&amp;csui=3"/>
              </a:rPr>
              <a:t>Peacebuilding and conflict prevention: </a:t>
            </a:r>
          </a:p>
          <a:p>
            <a:pPr algn="l">
              <a:lnSpc>
                <a:spcPts val="2520"/>
              </a:lnSpc>
            </a:pPr>
            <a:r>
              <a:rPr lang="en-US" sz="1800">
                <a:solidFill>
                  <a:srgbClr val="2B2C30"/>
                </a:solidFill>
                <a:latin typeface="Canva Sans"/>
                <a:ea typeface="Canva Sans"/>
                <a:cs typeface="Canva Sans"/>
                <a:sym typeface="Canva Sans"/>
              </a:rPr>
              <a:t>Rotary works to prevent and mediate conflicts by fostering understanding and addressing the root causes of conflict, such as poverty and discrimination</a:t>
            </a:r>
          </a:p>
          <a:p>
            <a:pPr algn="l">
              <a:lnSpc>
                <a:spcPts val="2520"/>
              </a:lnSpc>
            </a:pPr>
          </a:p>
          <a:p>
            <a:pPr algn="l">
              <a:lnSpc>
                <a:spcPts val="2520"/>
              </a:lnSpc>
            </a:pPr>
            <a:r>
              <a:rPr lang="en-US" sz="1800" b="true">
                <a:solidFill>
                  <a:srgbClr val="2B2C30"/>
                </a:solidFill>
                <a:latin typeface="Canva Sans Bold"/>
                <a:ea typeface="Canva Sans Bold"/>
                <a:cs typeface="Canva Sans Bold"/>
                <a:sym typeface="Canva Sans Bold"/>
                <a:hlinkClick r:id="rId5" tooltip="https://www.google.com/search?sca_esv=e2fb2748a0591637&amp;rlz=1C5CHFA_enUS963US964&amp;q=Disease+prevention+and+treatment&amp;sa=X&amp;sqi=2&amp;ved=2ahUKEwjTkLLkwraRAxXsJUQIHfvVCrUQxccNegUIpwEQAw&amp;mstk=AUtExfDU_WZObnl9d34n5ScwqmMPupYx3uHMN-9MQxErfKi8a529o0mdEleMLSSpMmtjc51Nlegq_OEzkrCQ3erYJE7I2mz_0eIY-xcWLBIGl1rn5aMGJjhzdwTqN_kr16D8Wdy7nZs2PJgZhh22-S7v1oSL0L9Mb2iLxIP30ZlIbvRYhd5p6lewuxWjRrKu4P3EVpoJ&amp;csui=3"/>
              </a:rPr>
              <a:t>Disease prevention and treatment: </a:t>
            </a:r>
          </a:p>
          <a:p>
            <a:pPr algn="l">
              <a:lnSpc>
                <a:spcPts val="2520"/>
              </a:lnSpc>
            </a:pPr>
            <a:r>
              <a:rPr lang="en-US" sz="1800">
                <a:solidFill>
                  <a:srgbClr val="2B2C30"/>
                </a:solidFill>
                <a:latin typeface="Canva Sans"/>
                <a:ea typeface="Canva Sans"/>
                <a:cs typeface="Canva Sans"/>
                <a:sym typeface="Canva Sans"/>
              </a:rPr>
              <a:t>Initiatives focus on combating diseases like polio, HIV/AIDS, and malaria, and improving access to health care</a:t>
            </a:r>
          </a:p>
          <a:p>
            <a:pPr algn="l">
              <a:lnSpc>
                <a:spcPts val="2520"/>
              </a:lnSpc>
            </a:pPr>
          </a:p>
          <a:p>
            <a:pPr algn="l">
              <a:lnSpc>
                <a:spcPts val="2520"/>
              </a:lnSpc>
            </a:pPr>
            <a:r>
              <a:rPr lang="en-US" sz="1800" b="true">
                <a:solidFill>
                  <a:srgbClr val="2B2C30"/>
                </a:solidFill>
                <a:latin typeface="Canva Sans Bold"/>
                <a:ea typeface="Canva Sans Bold"/>
                <a:cs typeface="Canva Sans Bold"/>
                <a:sym typeface="Canva Sans Bold"/>
                <a:hlinkClick r:id="rId6" tooltip="https://www.google.com/search?sca_esv=e2fb2748a0591637&amp;rlz=1C5CHFA_enUS963US964&amp;q=Disease+prevention+and+treatment&amp;sa=X&amp;sqi=2&amp;ved=2ahUKEwjTkLLkwraRAxXsJUQIHfvVCrUQxccNegUIpwEQAw&amp;mstk=AUtExfDU_WZObnl9d34n5ScwqmMPupYx3uHMN-9MQxErfKi8a529o0mdEleMLSSpMmtjc51Nlegq_OEzkrCQ3erYJE7I2mz_0eIY-xcWLBIGl1rn5aMGJjhzdwTqN_kr16D8Wdy7nZs2PJgZhh22-S7v1oSL0L9Mb2iLxIP30ZlIbvRYhd5p6lewuxWjRrKu4P3EVpoJ&amp;csui=3"/>
              </a:rPr>
              <a:t>Water, Sanitation &amp; Hygiene: </a:t>
            </a:r>
            <a:r>
              <a:rPr lang="en-US" sz="1800">
                <a:solidFill>
                  <a:srgbClr val="2B2C30"/>
                </a:solidFill>
                <a:latin typeface="Canva Sans"/>
                <a:ea typeface="Canva Sans"/>
                <a:cs typeface="Canva Sans"/>
                <a:sym typeface="Canva Sans"/>
                <a:hlinkClick r:id="rId7" tooltip="https://www.google.com/search?sca_esv=e2fb2748a0591637&amp;rlz=1C5CHFA_enUS963US964&amp;q=Disease+prevention+and+treatment&amp;sa=X&amp;sqi=2&amp;ved=2ahUKEwjTkLLkwraRAxXsJUQIHfvVCrUQxccNegUIpwEQAw&amp;mstk=AUtExfDU_WZObnl9d34n5ScwqmMPupYx3uHMN-9MQxErfKi8a529o0mdEleMLSSpMmtjc51Nlegq_OEzkrCQ3erYJE7I2mz_0eIY-xcWLBIGl1rn5aMGJjhzdwTqN_kr16D8Wdy7nZs2PJgZhh22-S7v1oSL0L9Mb2iLxIP30ZlIbvRYhd5p6lewuxWjRrKu4P3EVpoJ&amp;csui=3"/>
              </a:rPr>
              <a:t>Supports community-led solutions for clean water, sanitation, and hygiene education.</a:t>
            </a:r>
          </a:p>
          <a:p>
            <a:pPr algn="l">
              <a:lnSpc>
                <a:spcPts val="2520"/>
              </a:lnSpc>
            </a:pPr>
          </a:p>
          <a:p>
            <a:pPr algn="l">
              <a:lnSpc>
                <a:spcPts val="2520"/>
              </a:lnSpc>
            </a:pPr>
            <a:r>
              <a:rPr lang="en-US" b="true" sz="1800">
                <a:solidFill>
                  <a:srgbClr val="2B2C30"/>
                </a:solidFill>
                <a:latin typeface="Canva Sans Bold"/>
                <a:ea typeface="Canva Sans Bold"/>
                <a:cs typeface="Canva Sans Bold"/>
                <a:sym typeface="Canva Sans Bold"/>
                <a:hlinkClick r:id="rId8" tooltip="https://www.google.com/search?sca_esv=e2fb2748a0591637&amp;rlz=1C5CHFA_enUS963US964&amp;q=Maternal+and+child+health&amp;sa=X&amp;sqi=2&amp;ved=2ahUKEwjTkLLkwraRAxXsJUQIHfvVCrUQxccNegUIqQEQAw&amp;mstk=AUtExfDU_WZObnl9d34n5ScwqmMPupYx3uHMN-9MQxErfKi8a529o0mdEleMLSSpMmtjc51Nlegq_OEzkrCQ3erYJE7I2mz_0eIY-xcWLBIGl1rn5aMGJjhzdwTqN_kr16D8Wdy7nZs2PJgZhh22-S7v1oSL0L9Mb2iLxIP30ZlIbvRYhd5p6lewuxWjRrKu4P3EVpoJ&amp;csui=3"/>
              </a:rPr>
              <a:t>Maternal and child health: </a:t>
            </a:r>
          </a:p>
          <a:p>
            <a:pPr algn="l">
              <a:lnSpc>
                <a:spcPts val="2520"/>
              </a:lnSpc>
            </a:pPr>
            <a:r>
              <a:rPr lang="en-US" sz="1800">
                <a:solidFill>
                  <a:srgbClr val="2B2C30"/>
                </a:solidFill>
                <a:latin typeface="Canva Sans"/>
                <a:ea typeface="Canva Sans"/>
                <a:cs typeface="Canva Sans"/>
                <a:sym typeface="Canva Sans"/>
              </a:rPr>
              <a:t>Rotary projects aim to improve access to quality health care so mothers and children can live and grow stronger, and to reduce child mortality rates.</a:t>
            </a:r>
          </a:p>
          <a:p>
            <a:pPr algn="l">
              <a:lnSpc>
                <a:spcPts val="2520"/>
              </a:lnSpc>
            </a:pPr>
            <a:r>
              <a:rPr lang="en-US" sz="1800">
                <a:solidFill>
                  <a:srgbClr val="2B2C30"/>
                </a:solidFill>
                <a:latin typeface="Canva Sans"/>
                <a:ea typeface="Canva Sans"/>
                <a:cs typeface="Canva Sans"/>
                <a:sym typeface="Canva Sans"/>
              </a:rPr>
              <a:t> </a:t>
            </a:r>
          </a:p>
          <a:p>
            <a:pPr algn="l">
              <a:lnSpc>
                <a:spcPts val="2520"/>
              </a:lnSpc>
            </a:pPr>
            <a:r>
              <a:rPr lang="en-US" b="true" sz="1800">
                <a:solidFill>
                  <a:srgbClr val="2B2C30"/>
                </a:solidFill>
                <a:latin typeface="Canva Sans Bold"/>
                <a:ea typeface="Canva Sans Bold"/>
                <a:cs typeface="Canva Sans Bold"/>
                <a:sym typeface="Canva Sans Bold"/>
                <a:hlinkClick r:id="rId9" tooltip="https://www.google.com/search?sca_esv=e2fb2748a0591637&amp;rlz=1C5CHFA_enUS963US964&amp;q=Basic+education+and+literacy&amp;sa=X&amp;sqi=2&amp;ved=2ahUKEwjTkLLkwraRAxXsJUQIHfvVCrUQxccNegUIoAEQAw&amp;mstk=AUtExfDU_WZObnl9d34n5ScwqmMPupYx3uHMN-9MQxErfKi8a529o0mdEleMLSSpMmtjc51Nlegq_OEzkrCQ3erYJE7I2mz_0eIY-xcWLBIGl1rn5aMGJjhzdwTqN_kr16D8Wdy7nZs2PJgZhh22-S7v1oSL0L9Mb2iLxIP30ZlIbvRYhd5p6lewuxWjRrKu4P3EVpoJ&amp;csui=3"/>
              </a:rPr>
              <a:t>Basic education and literacy: </a:t>
            </a:r>
          </a:p>
          <a:p>
            <a:pPr algn="l">
              <a:lnSpc>
                <a:spcPts val="2520"/>
              </a:lnSpc>
            </a:pPr>
            <a:r>
              <a:rPr lang="en-US" sz="1800">
                <a:solidFill>
                  <a:srgbClr val="2B2C30"/>
                </a:solidFill>
                <a:latin typeface="Canva Sans"/>
                <a:ea typeface="Canva Sans"/>
                <a:cs typeface="Canva Sans"/>
                <a:sym typeface="Canva Sans"/>
              </a:rPr>
              <a:t>The focus is on ensuring everyone has the opportunity to achieve literacy and gain basic education. </a:t>
            </a:r>
          </a:p>
          <a:p>
            <a:pPr algn="l">
              <a:lnSpc>
                <a:spcPts val="2520"/>
              </a:lnSpc>
            </a:pPr>
          </a:p>
          <a:p>
            <a:pPr algn="l">
              <a:lnSpc>
                <a:spcPts val="3500"/>
              </a:lnSpc>
            </a:pPr>
          </a:p>
          <a:p>
            <a:pPr algn="l">
              <a:lnSpc>
                <a:spcPts val="4759"/>
              </a:lnSpc>
            </a:pPr>
          </a:p>
        </p:txBody>
      </p:sp>
      <p:sp>
        <p:nvSpPr>
          <p:cNvPr name="TextBox 7" id="7"/>
          <p:cNvSpPr txBox="true"/>
          <p:nvPr/>
        </p:nvSpPr>
        <p:spPr>
          <a:xfrm rot="0">
            <a:off x="9879085" y="2064608"/>
            <a:ext cx="7380204" cy="2497454"/>
          </a:xfrm>
          <a:prstGeom prst="rect">
            <a:avLst/>
          </a:prstGeom>
        </p:spPr>
        <p:txBody>
          <a:bodyPr anchor="t" rtlCol="false" tIns="0" lIns="0" bIns="0" rIns="0">
            <a:spAutoFit/>
          </a:bodyPr>
          <a:lstStyle/>
          <a:p>
            <a:pPr algn="l">
              <a:lnSpc>
                <a:spcPts val="2520"/>
              </a:lnSpc>
            </a:pPr>
            <a:r>
              <a:rPr lang="en-US" sz="1800" b="true">
                <a:solidFill>
                  <a:srgbClr val="2B2C30"/>
                </a:solidFill>
                <a:latin typeface="Canva Sans Bold"/>
                <a:ea typeface="Canva Sans Bold"/>
                <a:cs typeface="Canva Sans Bold"/>
                <a:sym typeface="Canva Sans Bold"/>
                <a:hlinkClick r:id="rId10" tooltip="https://www.google.com/search?sca_esv=e2fb2748a0591637&amp;rlz=1C5CHFA_enUS963US964&amp;q=Community+economic+development&amp;sa=X&amp;sqi=2&amp;ved=2ahUKEwjTkLLkwraRAxXsJUQIHfvVCrUQxccNegUIogEQAw&amp;mstk=AUtExfDU_WZObnl9d34n5ScwqmMPupYx3uHMN-9MQxErfKi8a529o0mdEleMLSSpMmtjc51Nlegq_OEzkrCQ3erYJE7I2mz_0eIY-xcWLBIGl1rn5aMGJjhzdwTqN_kr16D8Wdy7nZs2PJgZhh22-S7v1oSL0L9Mb2iLxIP30ZlIbvRYhd5p6lewuxWjRrKu4P3EVpoJ&amp;csui=3"/>
              </a:rPr>
              <a:t>Community economic development:</a:t>
            </a:r>
            <a:r>
              <a:rPr lang="en-US" b="true" sz="1800" u="sng">
                <a:solidFill>
                  <a:srgbClr val="2B2C30"/>
                </a:solidFill>
                <a:latin typeface="Canva Sans Medium"/>
                <a:ea typeface="Canva Sans Medium"/>
                <a:cs typeface="Canva Sans Medium"/>
                <a:sym typeface="Canva Sans Medium"/>
                <a:hlinkClick r:id="rId11" tooltip="https://www.google.com/search?sca_esv=e2fb2748a0591637&amp;rlz=1C5CHFA_enUS963US964&amp;q=Community+economic+development&amp;sa=X&amp;sqi=2&amp;ved=2ahUKEwjTkLLkwraRAxXsJUQIHfvVCrUQxccNegUIogEQAw&amp;mstk=AUtExfDU_WZObnl9d34n5ScwqmMPupYx3uHMN-9MQxErfKi8a529o0mdEleMLSSpMmtjc51Nlegq_OEzkrCQ3erYJE7I2mz_0eIY-xcWLBIGl1rn5aMGJjhzdwTqN_kr16D8Wdy7nZs2PJgZhh22-S7v1oSL0L9Mb2iLxIP30ZlIbvRYhd5p6lewuxWjRrKu4P3EVpoJ&amp;csui=3"/>
              </a:rPr>
              <a:t> </a:t>
            </a:r>
          </a:p>
          <a:p>
            <a:pPr algn="l">
              <a:lnSpc>
                <a:spcPts val="2520"/>
              </a:lnSpc>
            </a:pPr>
            <a:r>
              <a:rPr lang="en-US" sz="1800">
                <a:solidFill>
                  <a:srgbClr val="2B2C30"/>
                </a:solidFill>
                <a:latin typeface="Canva Sans"/>
                <a:ea typeface="Canva Sans"/>
                <a:cs typeface="Canva Sans"/>
                <a:sym typeface="Canva Sans"/>
              </a:rPr>
              <a:t>This area supports activities that strengthen communities and provide economic opportunities for their members.</a:t>
            </a:r>
          </a:p>
          <a:p>
            <a:pPr algn="l">
              <a:lnSpc>
                <a:spcPts val="2520"/>
              </a:lnSpc>
            </a:pPr>
          </a:p>
          <a:p>
            <a:pPr algn="l">
              <a:lnSpc>
                <a:spcPts val="2520"/>
              </a:lnSpc>
            </a:pPr>
            <a:r>
              <a:rPr lang="en-US" sz="1800" b="true">
                <a:solidFill>
                  <a:srgbClr val="2B2C30"/>
                </a:solidFill>
                <a:latin typeface="Canva Sans Bold"/>
                <a:ea typeface="Canva Sans Bold"/>
                <a:cs typeface="Canva Sans Bold"/>
                <a:sym typeface="Canva Sans Bold"/>
              </a:rPr>
              <a:t>Protecting the Environment: </a:t>
            </a:r>
          </a:p>
          <a:p>
            <a:pPr algn="l">
              <a:lnSpc>
                <a:spcPts val="2520"/>
              </a:lnSpc>
            </a:pPr>
            <a:r>
              <a:rPr lang="en-US" sz="1800">
                <a:solidFill>
                  <a:srgbClr val="2B2C30"/>
                </a:solidFill>
                <a:latin typeface="Canva Sans"/>
                <a:ea typeface="Canva Sans"/>
                <a:cs typeface="Canva Sans"/>
                <a:sym typeface="Canva Sans"/>
              </a:rPr>
              <a:t>Directly addressing climate change, conservation, biodiversity, and sustainable resource use.</a:t>
            </a:r>
          </a:p>
          <a:p>
            <a:pPr algn="ctr">
              <a:lnSpc>
                <a:spcPts val="2520"/>
              </a:lnSpc>
            </a:pPr>
          </a:p>
        </p:txBody>
      </p:sp>
      <p:sp>
        <p:nvSpPr>
          <p:cNvPr name="Freeform 8" id="8"/>
          <p:cNvSpPr/>
          <p:nvPr/>
        </p:nvSpPr>
        <p:spPr>
          <a:xfrm flipH="false" flipV="false" rot="0">
            <a:off x="10522024" y="4723987"/>
            <a:ext cx="6292543" cy="3924974"/>
          </a:xfrm>
          <a:custGeom>
            <a:avLst/>
            <a:gdLst/>
            <a:ahLst/>
            <a:cxnLst/>
            <a:rect r="r" b="b" t="t" l="l"/>
            <a:pathLst>
              <a:path h="3924974" w="6292543">
                <a:moveTo>
                  <a:pt x="0" y="0"/>
                </a:moveTo>
                <a:lnTo>
                  <a:pt x="6292543" y="0"/>
                </a:lnTo>
                <a:lnTo>
                  <a:pt x="6292543" y="3924973"/>
                </a:lnTo>
                <a:lnTo>
                  <a:pt x="0" y="3924973"/>
                </a:lnTo>
                <a:lnTo>
                  <a:pt x="0" y="0"/>
                </a:lnTo>
                <a:close/>
              </a:path>
            </a:pathLst>
          </a:custGeom>
          <a:blipFill>
            <a:blip r:embed="rId12"/>
            <a:stretch>
              <a:fillRect l="0" t="0" r="0" b="0"/>
            </a:stretch>
          </a:blipFill>
        </p:spPr>
      </p:sp>
    </p:spTree>
  </p:cSld>
  <p:clrMapOvr>
    <a:masterClrMapping/>
  </p:clrMapOvr>
  <p:transition spd="med">
    <p:cover dir="ru"/>
  </p:transition>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EFEEE7"/>
        </a:solidFill>
      </p:bgPr>
    </p:bg>
    <p:spTree>
      <p:nvGrpSpPr>
        <p:cNvPr id="1" name=""/>
        <p:cNvGrpSpPr/>
        <p:nvPr/>
      </p:nvGrpSpPr>
      <p:grpSpPr>
        <a:xfrm>
          <a:off x="0" y="0"/>
          <a:ext cx="0" cy="0"/>
          <a:chOff x="0" y="0"/>
          <a:chExt cx="0" cy="0"/>
        </a:xfrm>
      </p:grpSpPr>
      <p:sp>
        <p:nvSpPr>
          <p:cNvPr name="AutoShape 2" id="2"/>
          <p:cNvSpPr/>
          <p:nvPr/>
        </p:nvSpPr>
        <p:spPr>
          <a:xfrm flipV="true">
            <a:off x="-700591" y="1760761"/>
            <a:ext cx="17959879" cy="0"/>
          </a:xfrm>
          <a:prstGeom prst="line">
            <a:avLst/>
          </a:prstGeom>
          <a:ln cap="flat" w="9525">
            <a:solidFill>
              <a:srgbClr val="2B2C30"/>
            </a:solidFill>
            <a:prstDash val="solid"/>
            <a:headEnd type="none" len="sm" w="sm"/>
            <a:tailEnd type="none" len="sm" w="sm"/>
          </a:ln>
        </p:spPr>
      </p:sp>
      <p:sp>
        <p:nvSpPr>
          <p:cNvPr name="Freeform 3" id="3"/>
          <p:cNvSpPr/>
          <p:nvPr/>
        </p:nvSpPr>
        <p:spPr>
          <a:xfrm flipH="false" flipV="false" rot="0">
            <a:off x="15776949" y="8919404"/>
            <a:ext cx="1460522" cy="677793"/>
          </a:xfrm>
          <a:custGeom>
            <a:avLst/>
            <a:gdLst/>
            <a:ahLst/>
            <a:cxnLst/>
            <a:rect r="r" b="b" t="t" l="l"/>
            <a:pathLst>
              <a:path h="677793" w="1460522">
                <a:moveTo>
                  <a:pt x="0" y="0"/>
                </a:moveTo>
                <a:lnTo>
                  <a:pt x="1460522" y="0"/>
                </a:lnTo>
                <a:lnTo>
                  <a:pt x="1460522" y="677792"/>
                </a:lnTo>
                <a:lnTo>
                  <a:pt x="0" y="677792"/>
                </a:lnTo>
                <a:lnTo>
                  <a:pt x="0" y="0"/>
                </a:lnTo>
                <a:close/>
              </a:path>
            </a:pathLst>
          </a:custGeom>
          <a:blipFill>
            <a:blip r:embed="rId2"/>
            <a:stretch>
              <a:fillRect l="0" t="0" r="0" b="0"/>
            </a:stretch>
          </a:blipFill>
        </p:spPr>
      </p:sp>
      <p:sp>
        <p:nvSpPr>
          <p:cNvPr name="Freeform 4" id="4"/>
          <p:cNvSpPr/>
          <p:nvPr/>
        </p:nvSpPr>
        <p:spPr>
          <a:xfrm flipH="false" flipV="false" rot="0">
            <a:off x="1028700" y="8919404"/>
            <a:ext cx="1436804" cy="541196"/>
          </a:xfrm>
          <a:custGeom>
            <a:avLst/>
            <a:gdLst/>
            <a:ahLst/>
            <a:cxnLst/>
            <a:rect r="r" b="b" t="t" l="l"/>
            <a:pathLst>
              <a:path h="541196" w="1436804">
                <a:moveTo>
                  <a:pt x="0" y="0"/>
                </a:moveTo>
                <a:lnTo>
                  <a:pt x="1436804" y="0"/>
                </a:lnTo>
                <a:lnTo>
                  <a:pt x="1436804" y="541196"/>
                </a:lnTo>
                <a:lnTo>
                  <a:pt x="0" y="541196"/>
                </a:lnTo>
                <a:lnTo>
                  <a:pt x="0" y="0"/>
                </a:lnTo>
                <a:close/>
              </a:path>
            </a:pathLst>
          </a:custGeom>
          <a:blipFill>
            <a:blip r:embed="rId3"/>
            <a:stretch>
              <a:fillRect l="0" t="0" r="0" b="0"/>
            </a:stretch>
          </a:blipFill>
        </p:spPr>
      </p:sp>
      <p:sp>
        <p:nvSpPr>
          <p:cNvPr name="TextBox 5" id="5"/>
          <p:cNvSpPr txBox="true"/>
          <p:nvPr/>
        </p:nvSpPr>
        <p:spPr>
          <a:xfrm rot="0">
            <a:off x="1006871" y="942975"/>
            <a:ext cx="16230600" cy="651099"/>
          </a:xfrm>
          <a:prstGeom prst="rect">
            <a:avLst/>
          </a:prstGeom>
        </p:spPr>
        <p:txBody>
          <a:bodyPr anchor="t" rtlCol="false" tIns="0" lIns="0" bIns="0" rIns="0">
            <a:spAutoFit/>
          </a:bodyPr>
          <a:lstStyle/>
          <a:p>
            <a:pPr algn="l">
              <a:lnSpc>
                <a:spcPts val="5200"/>
              </a:lnSpc>
              <a:spcBef>
                <a:spcPct val="0"/>
              </a:spcBef>
            </a:pPr>
            <a:r>
              <a:rPr lang="en-US" b="true" sz="3714" spc="843">
                <a:solidFill>
                  <a:srgbClr val="2B2C30"/>
                </a:solidFill>
                <a:latin typeface="Public Sans Bold"/>
                <a:ea typeface="Public Sans Bold"/>
                <a:cs typeface="Public Sans Bold"/>
                <a:sym typeface="Public Sans Bold"/>
              </a:rPr>
              <a:t>7 AREAS OF FOCUS</a:t>
            </a:r>
          </a:p>
        </p:txBody>
      </p:sp>
      <p:sp>
        <p:nvSpPr>
          <p:cNvPr name="TextBox 6" id="6"/>
          <p:cNvSpPr txBox="true"/>
          <p:nvPr/>
        </p:nvSpPr>
        <p:spPr>
          <a:xfrm rot="0">
            <a:off x="1006871" y="2026508"/>
            <a:ext cx="7468885" cy="580390"/>
          </a:xfrm>
          <a:prstGeom prst="rect">
            <a:avLst/>
          </a:prstGeom>
        </p:spPr>
        <p:txBody>
          <a:bodyPr anchor="t" rtlCol="false" tIns="0" lIns="0" bIns="0" rIns="0">
            <a:spAutoFit/>
          </a:bodyPr>
          <a:lstStyle/>
          <a:p>
            <a:pPr algn="l">
              <a:lnSpc>
                <a:spcPts val="4759"/>
              </a:lnSpc>
            </a:pPr>
            <a:r>
              <a:rPr lang="en-US" sz="3399" b="true">
                <a:solidFill>
                  <a:srgbClr val="2B2C30"/>
                </a:solidFill>
                <a:latin typeface="Canva Sans Bold"/>
                <a:ea typeface="Canva Sans Bold"/>
                <a:cs typeface="Canva Sans Bold"/>
                <a:sym typeface="Canva Sans Bold"/>
                <a:hlinkClick r:id="rId4" tooltip="https://www.google.com/search?sca_esv=e2fb2748a0591637&amp;rlz=1C5CHFA_enUS963US964&amp;q=Peacebuilding+and+conflict+prevention&amp;sa=X&amp;sqi=2&amp;ved=2ahUKEwjTkLLkwraRAxXsJUQIHfvVCrUQxccNegQINhAD&amp;mstk=AUtExfDU_WZObnl9d34n5ScwqmMPupYx3uHMN-9MQxErfKi8a529o0mdEleMLSSpMmtjc51Nlegq_OEzkrCQ3erYJE7I2mz_0eIY-xcWLBIGl1rn5aMGJjhzdwTqN_kr16D8Wdy7nZs2PJgZhh22-S7v1oSL0L9Mb2iLxIP30ZlIbvRYhd5p6lewuxWjRrKu4P3EVpoJ&amp;csui=3"/>
              </a:rPr>
              <a:t>How </a:t>
            </a:r>
            <a:r>
              <a:rPr lang="en-US" sz="3399" b="true">
                <a:solidFill>
                  <a:srgbClr val="2B2C30"/>
                </a:solidFill>
                <a:latin typeface="Canva Sans Bold"/>
                <a:ea typeface="Canva Sans Bold"/>
                <a:cs typeface="Canva Sans Bold"/>
                <a:sym typeface="Canva Sans Bold"/>
                <a:hlinkClick r:id="rId5" tooltip="https://www.google.com/search?sca_esv=e2fb2748a0591637&amp;rlz=1C5CHFA_enUS963US964&amp;q=Peacebuilding+and+conflict+prevention&amp;sa=X&amp;sqi=2&amp;ved=2ahUKEwjTkLLkwraRAxXsJUQIHfvVCrUQxccNegQINhAD&amp;mstk=AUtExfDU_WZObnl9d34n5ScwqmMPupYx3uHMN-9MQxErfKi8a529o0mdEleMLSSpMmtjc51Nlegq_OEzkrCQ3erYJE7I2mz_0eIY-xcWLBIGl1rn5aMGJjhzdwTqN_kr16D8Wdy7nZs2PJgZhh22-S7v1oSL0L9Mb2iLxIP30ZlIbvRYhd5p6lewuxWjRrKu4P3EVpoJ&amp;csui=3"/>
              </a:rPr>
              <a:t>Rotary </a:t>
            </a:r>
            <a:r>
              <a:rPr lang="en-US" sz="3399" b="true">
                <a:solidFill>
                  <a:srgbClr val="2B2C30"/>
                </a:solidFill>
                <a:latin typeface="Canva Sans Bold"/>
                <a:ea typeface="Canva Sans Bold"/>
                <a:cs typeface="Canva Sans Bold"/>
                <a:sym typeface="Canva Sans Bold"/>
                <a:hlinkClick r:id="rId6" tooltip="https://www.google.com/search?sca_esv=e2fb2748a0591637&amp;rlz=1C5CHFA_enUS963US964&amp;q=Peacebuilding+and+conflict+prevention&amp;sa=X&amp;sqi=2&amp;ved=2ahUKEwjTkLLkwraRAxXsJUQIHfvVCrUQxccNegQINhAD&amp;mstk=AUtExfDU_WZObnl9d34n5ScwqmMPupYx3uHMN-9MQxErfKi8a529o0mdEleMLSSpMmtjc51Nlegq_OEzkrCQ3erYJE7I2mz_0eIY-xcWLBIGl1rn5aMGJjhzdwTqN_kr16D8Wdy7nZs2PJgZhh22-S7v1oSL0L9Mb2iLxIP30ZlIbvRYhd5p6lewuxWjRrKu4P3EVpoJ&amp;csui=3"/>
              </a:rPr>
              <a:t>Does It</a:t>
            </a:r>
          </a:p>
        </p:txBody>
      </p:sp>
      <p:sp>
        <p:nvSpPr>
          <p:cNvPr name="TextBox 7" id="7"/>
          <p:cNvSpPr txBox="true"/>
          <p:nvPr/>
        </p:nvSpPr>
        <p:spPr>
          <a:xfrm rot="0">
            <a:off x="1028700" y="3045048"/>
            <a:ext cx="13371101" cy="5038724"/>
          </a:xfrm>
          <a:prstGeom prst="rect">
            <a:avLst/>
          </a:prstGeom>
        </p:spPr>
        <p:txBody>
          <a:bodyPr anchor="t" rtlCol="false" tIns="0" lIns="0" bIns="0" rIns="0">
            <a:spAutoFit/>
          </a:bodyPr>
          <a:lstStyle/>
          <a:p>
            <a:pPr algn="l">
              <a:lnSpc>
                <a:spcPts val="3780"/>
              </a:lnSpc>
            </a:pPr>
            <a:r>
              <a:rPr lang="en-US" sz="2700" b="true">
                <a:solidFill>
                  <a:srgbClr val="2B2C30"/>
                </a:solidFill>
                <a:latin typeface="Canva Sans Bold"/>
                <a:ea typeface="Canva Sans Bold"/>
                <a:cs typeface="Canva Sans Bold"/>
                <a:sym typeface="Canva Sans Bold"/>
                <a:hlinkClick r:id="rId7" tooltip="https://www.google.com/search?sca_esv=e2fb2748a0591637&amp;rlz=1C5CHFA_enUS963US964&amp;q=Community+economic+development&amp;sa=X&amp;sqi=2&amp;ved=2ahUKEwjTkLLkwraRAxXsJUQIHfvVCrUQxccNegUIogEQAw&amp;mstk=AUtExfDU_WZObnl9d34n5ScwqmMPupYx3uHMN-9MQxErfKi8a529o0mdEleMLSSpMmtjc51Nlegq_OEzkrCQ3erYJE7I2mz_0eIY-xcWLBIGl1rn5aMGJjhzdwTqN_kr16D8Wdy7nZs2PJgZhh22-S7v1oSL0L9Mb2iLxIP30ZlIbvRYhd5p6lewuxWjRrKu4P3EVpoJ&amp;csui=3"/>
              </a:rPr>
              <a:t>Global Grants: </a:t>
            </a:r>
          </a:p>
          <a:p>
            <a:pPr algn="l">
              <a:lnSpc>
                <a:spcPts val="3780"/>
              </a:lnSpc>
            </a:pPr>
            <a:r>
              <a:rPr lang="en-US" sz="2700">
                <a:solidFill>
                  <a:srgbClr val="2B2C30"/>
                </a:solidFill>
                <a:latin typeface="Canva Sans"/>
                <a:ea typeface="Canva Sans"/>
                <a:cs typeface="Canva Sans"/>
                <a:sym typeface="Canva Sans"/>
                <a:hlinkClick r:id="rId8" tooltip="https://www.google.com/search?sca_esv=e2fb2748a0591637&amp;rlz=1C5CHFA_enUS963US964&amp;q=Community+economic+development&amp;sa=X&amp;sqi=2&amp;ved=2ahUKEwjTkLLkwraRAxXsJUQIHfvVCrUQxccNegUIogEQAw&amp;mstk=AUtExfDU_WZObnl9d34n5ScwqmMPupYx3uHMN-9MQxErfKi8a529o0mdEleMLSSpMmtjc51Nlegq_OEzkrCQ3erYJE7I2mz_0eIY-xcWLBIGl1rn5aMGJjhzdwTqN_kr16D8Wdy7nZs2PJgZhh22-S7v1oSL0L9Mb2iLxIP30ZlIbvRYhd5p6lewuxWjRrKu4P3EVpoJ&amp;csui=3"/>
              </a:rPr>
              <a:t>Funding large-scale projects like reforestat</a:t>
            </a:r>
            <a:r>
              <a:rPr lang="en-US" sz="2700">
                <a:solidFill>
                  <a:srgbClr val="2B2C30"/>
                </a:solidFill>
                <a:latin typeface="Canva Sans"/>
                <a:ea typeface="Canva Sans"/>
                <a:cs typeface="Canva Sans"/>
                <a:sym typeface="Canva Sans"/>
                <a:hlinkClick r:id="rId9" tooltip="https://www.google.com/search?sca_esv=e2fb2748a0591637&amp;rlz=1C5CHFA_enUS963US964&amp;q=Community+economic+development&amp;sa=X&amp;sqi=2&amp;ved=2ahUKEwjTkLLkwraRAxXsJUQIHfvVCrUQxccNegUIogEQAw&amp;mstk=AUtExfDU_WZObnl9d34n5ScwqmMPupYx3uHMN-9MQxErfKi8a529o0mdEleMLSSpMmtjc51Nlegq_OEzkrCQ3erYJE7I2mz_0eIY-xcWLBIGl1rn5aMGJjhzdwTqN_kr16D8Wdy7nZs2PJgZhh22-S7v1oSL0L9Mb2iLxIP30ZlIbvRYhd5p6lewuxWjRrKu4P3EVpoJ&amp;csui=3"/>
              </a:rPr>
              <a:t>ion, solar power for schools, and clean water systems.</a:t>
            </a:r>
          </a:p>
          <a:p>
            <a:pPr algn="l">
              <a:lnSpc>
                <a:spcPts val="3780"/>
              </a:lnSpc>
            </a:pPr>
          </a:p>
          <a:p>
            <a:pPr algn="l">
              <a:lnSpc>
                <a:spcPts val="3780"/>
              </a:lnSpc>
            </a:pPr>
            <a:r>
              <a:rPr lang="en-US" sz="2700" b="true">
                <a:solidFill>
                  <a:srgbClr val="2B2C30"/>
                </a:solidFill>
                <a:latin typeface="Canva Sans Bold"/>
                <a:ea typeface="Canva Sans Bold"/>
                <a:cs typeface="Canva Sans Bold"/>
                <a:sym typeface="Canva Sans Bold"/>
                <a:hlinkClick r:id="rId10" tooltip="https://www.google.com/search?sca_esv=e2fb2748a0591637&amp;rlz=1C5CHFA_enUS963US964&amp;q=Community+economic+development&amp;sa=X&amp;sqi=2&amp;ved=2ahUKEwjTkLLkwraRAxXsJUQIHfvVCrUQxccNegUIogEQAw&amp;mstk=AUtExfDU_WZObnl9d34n5ScwqmMPupYx3uHMN-9MQxErfKi8a529o0mdEleMLSSpMmtjc51Nlegq_OEzkrCQ3erYJE7I2mz_0eIY-xcWLBIGl1rn5aMGJjhzdwTqN_kr16D8Wdy7nZs2PJgZhh22-S7v1oSL0L9Mb2iLxIP30ZlIbvRYhd5p6lewuxWjRrKu4P3EVpoJ&amp;csui=3"/>
              </a:rPr>
              <a:t>Local Projects: </a:t>
            </a:r>
          </a:p>
          <a:p>
            <a:pPr algn="l">
              <a:lnSpc>
                <a:spcPts val="3780"/>
              </a:lnSpc>
            </a:pPr>
            <a:r>
              <a:rPr lang="en-US" sz="2700">
                <a:solidFill>
                  <a:srgbClr val="2B2C30"/>
                </a:solidFill>
                <a:latin typeface="Canva Sans"/>
                <a:ea typeface="Canva Sans"/>
                <a:cs typeface="Canva Sans"/>
                <a:sym typeface="Canva Sans"/>
                <a:hlinkClick r:id="rId11" tooltip="https://www.google.com/search?sca_esv=e2fb2748a0591637&amp;rlz=1C5CHFA_enUS963US964&amp;q=Community+economic+development&amp;sa=X&amp;sqi=2&amp;ved=2ahUKEwjTkLLkwraRAxXsJUQIHfvVCrUQxccNegUIogEQAw&amp;mstk=AUtExfDU_WZObnl9d34n5ScwqmMPupYx3uHMN-9MQxErfKi8a529o0mdEleMLSSpMmtjc51Nlegq_OEzkrCQ3erYJE7I2mz_0eIY-xcWLBIGl1rn5aMGJjhzdwTqN_kr16D8Wdy7nZs2PJgZhh22-S7v1oSL0L9Mb2iLxIP30ZlIbvRYhd5p6lewuxWjRrKu4P3EVpoJ&amp;csui=3"/>
              </a:rPr>
              <a:t>Club-led initiatives like community cleanups, tree planting, recycling drives, and promoting eco-friendly practices.</a:t>
            </a:r>
          </a:p>
          <a:p>
            <a:pPr algn="l">
              <a:lnSpc>
                <a:spcPts val="3780"/>
              </a:lnSpc>
            </a:pPr>
          </a:p>
          <a:p>
            <a:pPr algn="l">
              <a:lnSpc>
                <a:spcPts val="3640"/>
              </a:lnSpc>
            </a:pPr>
            <a:r>
              <a:rPr lang="en-US" sz="2600" b="true">
                <a:solidFill>
                  <a:srgbClr val="2B2C30"/>
                </a:solidFill>
                <a:latin typeface="Canva Sans Bold"/>
                <a:ea typeface="Canva Sans Bold"/>
                <a:cs typeface="Canva Sans Bold"/>
                <a:sym typeface="Canva Sans Bold"/>
                <a:hlinkClick r:id="rId12" tooltip="https://www.google.com/search?sca_esv=e2fb2748a0591637&amp;rlz=1C5CHFA_enUS963US964&amp;q=Community+economic+development&amp;sa=X&amp;sqi=2&amp;ved=2ahUKEwjTkLLkwraRAxXsJUQIHfvVCrUQxccNegUIogEQAw&amp;mstk=AUtExfDU_WZObnl9d34n5ScwqmMPupYx3uHMN-9MQxErfKi8a529o0mdEleMLSSpMmtjc51Nlegq_OEzkrCQ3erYJE7I2mz_0eIY-xcWLBIGl1rn5aMGJjhzdwTqN_kr16D8Wdy7nZs2PJgZhh22-S7v1oSL0L9Mb2iLxIP30ZlIbvRYhd5p6lewuxWjRrKu4P3EVpoJ&amp;csui=3"/>
              </a:rPr>
              <a:t>Partnerships: </a:t>
            </a:r>
          </a:p>
          <a:p>
            <a:pPr algn="l">
              <a:lnSpc>
                <a:spcPts val="3640"/>
              </a:lnSpc>
            </a:pPr>
            <a:r>
              <a:rPr lang="en-US" sz="2600">
                <a:solidFill>
                  <a:srgbClr val="2B2C30"/>
                </a:solidFill>
                <a:latin typeface="Canva Sans"/>
                <a:ea typeface="Canva Sans"/>
                <a:cs typeface="Canva Sans"/>
                <a:sym typeface="Canva Sans"/>
                <a:hlinkClick r:id="rId13" tooltip="https://www.google.com/search?sca_esv=e2fb2748a0591637&amp;rlz=1C5CHFA_enUS963US964&amp;q=Community+economic+development&amp;sa=X&amp;sqi=2&amp;ved=2ahUKEwjTkLLkwraRAxXsJUQIHfvVCrUQxccNegUIogEQAw&amp;mstk=AUtExfDU_WZObnl9d34n5ScwqmMPupYx3uHMN-9MQxErfKi8a529o0mdEleMLSSpMmtjc51Nlegq_OEzkrCQ3erYJE7I2mz_0eIY-xcWLBIGl1rn5aMGJjhzdwTqN_kr16D8Wdy7nZs2PJgZhh22-S7v1oSL0L9Mb2iLxIP30ZlIbvRYhd5p6lewuxWjRrKu4P3EVpoJ&amp;csui=3"/>
              </a:rPr>
              <a:t>Collaborating with environmental NGOs, governments, and businesses.</a:t>
            </a:r>
            <a:r>
              <a:rPr lang="en-US" b="true" sz="2600">
                <a:solidFill>
                  <a:srgbClr val="2B2C30"/>
                </a:solidFill>
                <a:latin typeface="Canva Sans Bold"/>
                <a:ea typeface="Canva Sans Bold"/>
                <a:cs typeface="Canva Sans Bold"/>
                <a:sym typeface="Canva Sans Bold"/>
                <a:hlinkClick r:id="rId14" tooltip="https://www.google.com/search?sca_esv=e2fb2748a0591637&amp;rlz=1C5CHFA_enUS963US964&amp;q=Community+economic+development&amp;sa=X&amp;sqi=2&amp;ved=2ahUKEwjTkLLkwraRAxXsJUQIHfvVCrUQxccNegUIogEQAw&amp;mstk=AUtExfDU_WZObnl9d34n5ScwqmMPupYx3uHMN-9MQxErfKi8a529o0mdEleMLSSpMmtjc51Nlegq_OEzkrCQ3erYJE7I2mz_0eIY-xcWLBIGl1rn5aMGJjhzdwTqN_kr16D8Wdy7nZs2PJgZhh22-S7v1oSL0L9Mb2iLxIP30ZlIbvRYhd5p6lewuxWjRrKu4P3EVpoJ&amp;csui=3"/>
              </a:rPr>
              <a:t> </a:t>
            </a:r>
          </a:p>
          <a:p>
            <a:pPr algn="ctr">
              <a:lnSpc>
                <a:spcPts val="2520"/>
              </a:lnSpc>
            </a:pPr>
          </a:p>
        </p:txBody>
      </p:sp>
    </p:spTree>
  </p:cSld>
  <p:clrMapOvr>
    <a:masterClrMapping/>
  </p:clrMapOvr>
  <p:transition spd="med">
    <p:cover dir="ru"/>
  </p:transition>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EFEEE7"/>
        </a:solidFill>
      </p:bgPr>
    </p:bg>
    <p:spTree>
      <p:nvGrpSpPr>
        <p:cNvPr id="1" name=""/>
        <p:cNvGrpSpPr/>
        <p:nvPr/>
      </p:nvGrpSpPr>
      <p:grpSpPr>
        <a:xfrm>
          <a:off x="0" y="0"/>
          <a:ext cx="0" cy="0"/>
          <a:chOff x="0" y="0"/>
          <a:chExt cx="0" cy="0"/>
        </a:xfrm>
      </p:grpSpPr>
      <p:sp>
        <p:nvSpPr>
          <p:cNvPr name="AutoShape 2" id="2"/>
          <p:cNvSpPr/>
          <p:nvPr/>
        </p:nvSpPr>
        <p:spPr>
          <a:xfrm flipV="true">
            <a:off x="-700591" y="1760761"/>
            <a:ext cx="17959879" cy="0"/>
          </a:xfrm>
          <a:prstGeom prst="line">
            <a:avLst/>
          </a:prstGeom>
          <a:ln cap="flat" w="9525">
            <a:solidFill>
              <a:srgbClr val="2B2C30"/>
            </a:solidFill>
            <a:prstDash val="solid"/>
            <a:headEnd type="none" len="sm" w="sm"/>
            <a:tailEnd type="none" len="sm" w="sm"/>
          </a:ln>
        </p:spPr>
      </p:sp>
      <p:sp>
        <p:nvSpPr>
          <p:cNvPr name="Freeform 3" id="3"/>
          <p:cNvSpPr/>
          <p:nvPr/>
        </p:nvSpPr>
        <p:spPr>
          <a:xfrm flipH="false" flipV="false" rot="0">
            <a:off x="15776949" y="8919404"/>
            <a:ext cx="1460522" cy="677793"/>
          </a:xfrm>
          <a:custGeom>
            <a:avLst/>
            <a:gdLst/>
            <a:ahLst/>
            <a:cxnLst/>
            <a:rect r="r" b="b" t="t" l="l"/>
            <a:pathLst>
              <a:path h="677793" w="1460522">
                <a:moveTo>
                  <a:pt x="0" y="0"/>
                </a:moveTo>
                <a:lnTo>
                  <a:pt x="1460522" y="0"/>
                </a:lnTo>
                <a:lnTo>
                  <a:pt x="1460522" y="677792"/>
                </a:lnTo>
                <a:lnTo>
                  <a:pt x="0" y="677792"/>
                </a:lnTo>
                <a:lnTo>
                  <a:pt x="0" y="0"/>
                </a:lnTo>
                <a:close/>
              </a:path>
            </a:pathLst>
          </a:custGeom>
          <a:blipFill>
            <a:blip r:embed="rId2"/>
            <a:stretch>
              <a:fillRect l="0" t="0" r="0" b="0"/>
            </a:stretch>
          </a:blipFill>
        </p:spPr>
      </p:sp>
      <p:sp>
        <p:nvSpPr>
          <p:cNvPr name="Freeform 4" id="4"/>
          <p:cNvSpPr/>
          <p:nvPr/>
        </p:nvSpPr>
        <p:spPr>
          <a:xfrm flipH="false" flipV="false" rot="0">
            <a:off x="1028700" y="8919404"/>
            <a:ext cx="1436804" cy="541196"/>
          </a:xfrm>
          <a:custGeom>
            <a:avLst/>
            <a:gdLst/>
            <a:ahLst/>
            <a:cxnLst/>
            <a:rect r="r" b="b" t="t" l="l"/>
            <a:pathLst>
              <a:path h="541196" w="1436804">
                <a:moveTo>
                  <a:pt x="0" y="0"/>
                </a:moveTo>
                <a:lnTo>
                  <a:pt x="1436804" y="0"/>
                </a:lnTo>
                <a:lnTo>
                  <a:pt x="1436804" y="541196"/>
                </a:lnTo>
                <a:lnTo>
                  <a:pt x="0" y="541196"/>
                </a:lnTo>
                <a:lnTo>
                  <a:pt x="0" y="0"/>
                </a:lnTo>
                <a:close/>
              </a:path>
            </a:pathLst>
          </a:custGeom>
          <a:blipFill>
            <a:blip r:embed="rId3"/>
            <a:stretch>
              <a:fillRect l="0" t="0" r="0" b="0"/>
            </a:stretch>
          </a:blipFill>
        </p:spPr>
      </p:sp>
      <p:sp>
        <p:nvSpPr>
          <p:cNvPr name="Freeform 5" id="5"/>
          <p:cNvSpPr/>
          <p:nvPr/>
        </p:nvSpPr>
        <p:spPr>
          <a:xfrm flipH="false" flipV="false" rot="0">
            <a:off x="10581962" y="4589849"/>
            <a:ext cx="5741438" cy="3825233"/>
          </a:xfrm>
          <a:custGeom>
            <a:avLst/>
            <a:gdLst/>
            <a:ahLst/>
            <a:cxnLst/>
            <a:rect r="r" b="b" t="t" l="l"/>
            <a:pathLst>
              <a:path h="3825233" w="5741438">
                <a:moveTo>
                  <a:pt x="0" y="0"/>
                </a:moveTo>
                <a:lnTo>
                  <a:pt x="5741437" y="0"/>
                </a:lnTo>
                <a:lnTo>
                  <a:pt x="5741437" y="3825233"/>
                </a:lnTo>
                <a:lnTo>
                  <a:pt x="0" y="3825233"/>
                </a:lnTo>
                <a:lnTo>
                  <a:pt x="0" y="0"/>
                </a:lnTo>
                <a:close/>
              </a:path>
            </a:pathLst>
          </a:custGeom>
          <a:blipFill>
            <a:blip r:embed="rId4"/>
            <a:stretch>
              <a:fillRect l="0" t="0" r="0" b="0"/>
            </a:stretch>
          </a:blipFill>
        </p:spPr>
      </p:sp>
      <p:sp>
        <p:nvSpPr>
          <p:cNvPr name="TextBox 6" id="6"/>
          <p:cNvSpPr txBox="true"/>
          <p:nvPr/>
        </p:nvSpPr>
        <p:spPr>
          <a:xfrm rot="0">
            <a:off x="1006871" y="942975"/>
            <a:ext cx="16230600" cy="651099"/>
          </a:xfrm>
          <a:prstGeom prst="rect">
            <a:avLst/>
          </a:prstGeom>
        </p:spPr>
        <p:txBody>
          <a:bodyPr anchor="t" rtlCol="false" tIns="0" lIns="0" bIns="0" rIns="0">
            <a:spAutoFit/>
          </a:bodyPr>
          <a:lstStyle/>
          <a:p>
            <a:pPr algn="l">
              <a:lnSpc>
                <a:spcPts val="5200"/>
              </a:lnSpc>
              <a:spcBef>
                <a:spcPct val="0"/>
              </a:spcBef>
            </a:pPr>
            <a:r>
              <a:rPr lang="en-US" b="true" sz="3714" spc="843">
                <a:solidFill>
                  <a:srgbClr val="2B2C30"/>
                </a:solidFill>
                <a:latin typeface="Public Sans Bold"/>
                <a:ea typeface="Public Sans Bold"/>
                <a:cs typeface="Public Sans Bold"/>
                <a:sym typeface="Public Sans Bold"/>
              </a:rPr>
              <a:t>HOW TO GIVE</a:t>
            </a:r>
          </a:p>
        </p:txBody>
      </p:sp>
      <p:sp>
        <p:nvSpPr>
          <p:cNvPr name="TextBox 7" id="7"/>
          <p:cNvSpPr txBox="true"/>
          <p:nvPr/>
        </p:nvSpPr>
        <p:spPr>
          <a:xfrm rot="0">
            <a:off x="1006871" y="2121124"/>
            <a:ext cx="8391825" cy="2123439"/>
          </a:xfrm>
          <a:prstGeom prst="rect">
            <a:avLst/>
          </a:prstGeom>
        </p:spPr>
        <p:txBody>
          <a:bodyPr anchor="t" rtlCol="false" tIns="0" lIns="0" bIns="0" rIns="0">
            <a:spAutoFit/>
          </a:bodyPr>
          <a:lstStyle/>
          <a:p>
            <a:pPr algn="l">
              <a:lnSpc>
                <a:spcPts val="2800"/>
              </a:lnSpc>
            </a:pPr>
            <a:r>
              <a:rPr lang="en-US" sz="2000" b="true">
                <a:solidFill>
                  <a:srgbClr val="2B2C30"/>
                </a:solidFill>
                <a:latin typeface="Canva Sans Bold"/>
                <a:ea typeface="Canva Sans Bold"/>
                <a:cs typeface="Canva Sans Bold"/>
                <a:sym typeface="Canva Sans Bold"/>
                <a:hlinkClick r:id="rId5" tooltip="https://www.google.com/search?sca_esv=e2fb2748a0591637&amp;rlz=1C5CHFA_enUS963US964&amp;q=Community+economic+development&amp;sa=X&amp;sqi=2&amp;ved=2ahUKEwjTkLLkwraRAxXsJUQIHfvVCrUQxccNegUIogEQAw&amp;mstk=AUtExfDU_WZObnl9d34n5ScwqmMPupYx3uHMN-9MQxErfKi8a529o0mdEleMLSSpMmtjc51Nlegq_OEzkrCQ3erYJE7I2mz_0eIY-xcWLBIGl1rn5aMGJjhzdwTqN_kr16D8Wdy7nZs2PJgZhh22-S7v1oSL0L9Mb2iLxIP30ZlIbvRYhd5p6lewuxWjRrKu4P3EVpoJ&amp;csui=3"/>
              </a:rPr>
              <a:t>Quick Ways to Give</a:t>
            </a:r>
          </a:p>
          <a:p>
            <a:pPr algn="l">
              <a:lnSpc>
                <a:spcPts val="2520"/>
              </a:lnSpc>
            </a:pPr>
          </a:p>
          <a:p>
            <a:pPr algn="l">
              <a:lnSpc>
                <a:spcPts val="1800"/>
              </a:lnSpc>
            </a:pPr>
            <a:r>
              <a:rPr lang="en-US" sz="1800" b="true">
                <a:solidFill>
                  <a:srgbClr val="2B2C30"/>
                </a:solidFill>
                <a:latin typeface="Canva Sans Bold"/>
                <a:ea typeface="Canva Sans Bold"/>
                <a:cs typeface="Canva Sans Bold"/>
                <a:sym typeface="Canva Sans Bold"/>
                <a:hlinkClick r:id="rId6" tooltip="https://www.google.com/search?sca_esv=e2fb2748a0591637&amp;rlz=1C5CHFA_enUS963US964&amp;q=Community+economic+development&amp;sa=X&amp;sqi=2&amp;ved=2ahUKEwjTkLLkwraRAxXsJUQIHfvVCrUQxccNegUIogEQAw&amp;mstk=AUtExfDU_WZObnl9d34n5ScwqmMPupYx3uHMN-9MQxErfKi8a529o0mdEleMLSSpMmtjc51Nlegq_OEzkrCQ3erYJE7I2mz_0eIY-xcWLBIGl1rn5aMGJjhzdwTqN_kr16D8Wdy7nZs2PJgZhh22-S7v1oSL0L9Mb2iLxIP30ZlIbvRYhd5p6lewuxWjRrKu4P3EVpoJ&amp;csui=3"/>
              </a:rPr>
              <a:t>Onl</a:t>
            </a:r>
            <a:r>
              <a:rPr lang="en-US" sz="1800" b="true">
                <a:solidFill>
                  <a:srgbClr val="2B2C30"/>
                </a:solidFill>
                <a:latin typeface="Canva Sans Bold"/>
                <a:ea typeface="Canva Sans Bold"/>
                <a:cs typeface="Canva Sans Bold"/>
                <a:sym typeface="Canva Sans Bold"/>
                <a:hlinkClick r:id="rId7" tooltip="https://www.google.com/search?sca_esv=e2fb2748a0591637&amp;rlz=1C5CHFA_enUS963US964&amp;q=Community+economic+development&amp;sa=X&amp;sqi=2&amp;ved=2ahUKEwjTkLLkwraRAxXsJUQIHfvVCrUQxccNegUIogEQAw&amp;mstk=AUtExfDU_WZObnl9d34n5ScwqmMPupYx3uHMN-9MQxErfKi8a529o0mdEleMLSSpMmtjc51Nlegq_OEzkrCQ3erYJE7I2mz_0eIY-xcWLBIGl1rn5aMGJjhzdwTqN_kr16D8Wdy7nZs2PJgZhh22-S7v1oSL0L9Mb2iLxIP30ZlIbvRYhd5p6lewuxWjRrKu4P3EVpoJ&amp;csui=3"/>
              </a:rPr>
              <a:t>ine: </a:t>
            </a:r>
            <a:r>
              <a:rPr lang="en-US" sz="1800">
                <a:solidFill>
                  <a:srgbClr val="2B2C30"/>
                </a:solidFill>
                <a:latin typeface="Canva Sans"/>
                <a:ea typeface="Canva Sans"/>
                <a:cs typeface="Canva Sans"/>
                <a:sym typeface="Canva Sans"/>
                <a:hlinkClick r:id="rId8" tooltip="https://www.google.com/search?sca_esv=e2fb2748a0591637&amp;rlz=1C5CHFA_enUS963US964&amp;q=Community+economic+development&amp;sa=X&amp;sqi=2&amp;ved=2ahUKEwjTkLLkwraRAxXsJUQIHfvVCrUQxccNegUIogEQAw&amp;mstk=AUtExfDU_WZObnl9d34n5ScwqmMPupYx3uHMN-9MQxErfKi8a529o0mdEleMLSSpMmtjc51Nlegq_OEzkrCQ3erYJE7I2mz_0eIY-xcWLBIGl1rn5aMGJjhzdwTqN_kr16D8Wdy7nZs2PJgZhh22-S7v1oSL0L9Mb2iLxIP30ZlIbvRYhd5p6lewuxWjRrKu4P3EVpoJ&amp;csui=3"/>
              </a:rPr>
              <a:t>Visit Rotary.org/donate for one-time or recurring gifts.</a:t>
            </a:r>
          </a:p>
          <a:p>
            <a:pPr algn="l">
              <a:lnSpc>
                <a:spcPts val="1800"/>
              </a:lnSpc>
            </a:pPr>
          </a:p>
          <a:p>
            <a:pPr algn="l">
              <a:lnSpc>
                <a:spcPts val="1800"/>
              </a:lnSpc>
            </a:pPr>
            <a:r>
              <a:rPr lang="en-US" sz="1800" b="true">
                <a:solidFill>
                  <a:srgbClr val="2B2C30"/>
                </a:solidFill>
                <a:latin typeface="Canva Sans Bold"/>
                <a:ea typeface="Canva Sans Bold"/>
                <a:cs typeface="Canva Sans Bold"/>
                <a:sym typeface="Canva Sans Bold"/>
                <a:hlinkClick r:id="rId9" tooltip="https://www.google.com/search?sca_esv=e2fb2748a0591637&amp;rlz=1C5CHFA_enUS963US964&amp;q=Community+economic+development&amp;sa=X&amp;sqi=2&amp;ved=2ahUKEwjTkLLkwraRAxXsJUQIHfvVCrUQxccNegUIogEQAw&amp;mstk=AUtExfDU_WZObnl9d34n5ScwqmMPupYx3uHMN-9MQxErfKi8a529o0mdEleMLSSpMmtjc51Nlegq_OEzkrCQ3erYJE7I2mz_0eIY-xcWLBIGl1rn5aMGJjhzdwTqN_kr16D8Wdy7nZs2PJgZhh22-S7v1oSL0L9Mb2iLxIP30ZlIbvRYhd5p6lewuxWjRrKu4P3EVpoJ&amp;csui=3"/>
              </a:rPr>
              <a:t>Ro</a:t>
            </a:r>
            <a:r>
              <a:rPr lang="en-US" sz="1800" b="true">
                <a:solidFill>
                  <a:srgbClr val="2B2C30"/>
                </a:solidFill>
                <a:latin typeface="Canva Sans Bold"/>
                <a:ea typeface="Canva Sans Bold"/>
                <a:cs typeface="Canva Sans Bold"/>
                <a:sym typeface="Canva Sans Bold"/>
                <a:hlinkClick r:id="rId10" tooltip="https://www.google.com/search?sca_esv=e2fb2748a0591637&amp;rlz=1C5CHFA_enUS963US964&amp;q=Community+economic+development&amp;sa=X&amp;sqi=2&amp;ved=2ahUKEwjTkLLkwraRAxXsJUQIHfvVCrUQxccNegUIogEQAw&amp;mstk=AUtExfDU_WZObnl9d34n5ScwqmMPupYx3uHMN-9MQxErfKi8a529o0mdEleMLSSpMmtjc51Nlegq_OEzkrCQ3erYJE7I2mz_0eIY-xcWLBIGl1rn5aMGJjhzdwTqN_kr16D8Wdy7nZs2PJgZhh22-S7v1oSL0L9Mb2iLxIP30ZlIbvRYhd5p6lewuxWjRrKu4P3EVpoJ&amp;csui=3"/>
              </a:rPr>
              <a:t>tary Direct: </a:t>
            </a:r>
            <a:r>
              <a:rPr lang="en-US" sz="1800">
                <a:solidFill>
                  <a:srgbClr val="2B2C30"/>
                </a:solidFill>
                <a:latin typeface="Canva Sans"/>
                <a:ea typeface="Canva Sans"/>
                <a:cs typeface="Canva Sans"/>
                <a:sym typeface="Canva Sans"/>
                <a:hlinkClick r:id="rId11" tooltip="https://www.google.com/search?sca_esv=e2fb2748a0591637&amp;rlz=1C5CHFA_enUS963US964&amp;q=Community+economic+development&amp;sa=X&amp;sqi=2&amp;ved=2ahUKEwjTkLLkwraRAxXsJUQIHfvVCrUQxccNegUIogEQAw&amp;mstk=AUtExfDU_WZObnl9d34n5ScwqmMPupYx3uHMN-9MQxErfKi8a529o0mdEleMLSSpMmtjc51Nlegq_OEzkrCQ3erYJE7I2mz_0eIY-xcWLBIGl1rn5aMGJjhzdwTqN_kr16D8Wdy7nZs2PJgZhh22-S7v1oSL0L9Mb2iLxIP30ZlIbvRYhd5p6lewuxWjRrKu4P3EVpoJ&amp;csui=3"/>
              </a:rPr>
              <a:t>Automate monthly, quarterly, or annual donations online.</a:t>
            </a:r>
          </a:p>
          <a:p>
            <a:pPr algn="l">
              <a:lnSpc>
                <a:spcPts val="1800"/>
              </a:lnSpc>
            </a:pPr>
          </a:p>
          <a:p>
            <a:pPr algn="l">
              <a:lnSpc>
                <a:spcPts val="1800"/>
              </a:lnSpc>
            </a:pPr>
            <a:r>
              <a:rPr lang="en-US" b="true" sz="1800">
                <a:solidFill>
                  <a:srgbClr val="2B2C30"/>
                </a:solidFill>
                <a:latin typeface="Canva Sans Bold"/>
                <a:ea typeface="Canva Sans Bold"/>
                <a:cs typeface="Canva Sans Bold"/>
                <a:sym typeface="Canva Sans Bold"/>
                <a:hlinkClick r:id="rId12" tooltip="https://www.google.com/search?sca_esv=e2fb2748a0591637&amp;rlz=1C5CHFA_enUS963US964&amp;q=Community+economic+development&amp;sa=X&amp;sqi=2&amp;ved=2ahUKEwjTkLLkwraRAxXsJUQIHfvVCrUQxccNegUIogEQAw&amp;mstk=AUtExfDU_WZObnl9d34n5ScwqmMPupYx3uHMN-9MQxErfKi8a529o0mdEleMLSSpMmtjc51Nlegq_OEzkrCQ3erYJE7I2mz_0eIY-xcWLBIGl1rn5aMGJjhzdwTqN_kr16D8Wdy7nZs2PJgZhh22-S7v1oSL0L9Mb2iLxIP30ZlIbvRYhd5p6lewuxWjRrKu4P3EVpoJ&amp;csui=3"/>
              </a:rPr>
              <a:t>Local Club: </a:t>
            </a:r>
            <a:r>
              <a:rPr lang="en-US" sz="1800">
                <a:solidFill>
                  <a:srgbClr val="2B2C30"/>
                </a:solidFill>
                <a:latin typeface="Canva Sans"/>
                <a:ea typeface="Canva Sans"/>
                <a:cs typeface="Canva Sans"/>
                <a:sym typeface="Canva Sans"/>
                <a:hlinkClick r:id="rId13" tooltip="https://www.google.com/search?sca_esv=e2fb2748a0591637&amp;rlz=1C5CHFA_enUS963US964&amp;q=Community+economic+development&amp;sa=X&amp;sqi=2&amp;ved=2ahUKEwjTkLLkwraRAxXsJUQIHfvVCrUQxccNegUIogEQAw&amp;mstk=AUtExfDU_WZObnl9d34n5ScwqmMPupYx3uHMN-9MQxErfKi8a529o0mdEleMLSSpMmtjc51Nlegq_OEzkrCQ3erYJE7I2mz_0eIY-xcWLBIGl1rn5aMGJjhzdwTqN_kr16D8Wdy7nZs2PJgZhh22-S7v1oSL0L9Mb2iLxIP30ZlIbvRYhd5p6lewuxWjRrKu4P3EVpoJ&amp;csui=3"/>
              </a:rPr>
              <a:t>Give cash or check to you</a:t>
            </a:r>
            <a:r>
              <a:rPr lang="en-US" sz="1800">
                <a:solidFill>
                  <a:srgbClr val="2B2C30"/>
                </a:solidFill>
                <a:latin typeface="Canva Sans"/>
                <a:ea typeface="Canva Sans"/>
                <a:cs typeface="Canva Sans"/>
                <a:sym typeface="Canva Sans"/>
                <a:hlinkClick r:id="rId14" tooltip="https://www.google.com/search?sca_esv=e2fb2748a0591637&amp;rlz=1C5CHFA_enUS963US964&amp;q=Community+economic+development&amp;sa=X&amp;sqi=2&amp;ved=2ahUKEwjTkLLkwraRAxXsJUQIHfvVCrUQxccNegUIogEQAw&amp;mstk=AUtExfDU_WZObnl9d34n5ScwqmMPupYx3uHMN-9MQxErfKi8a529o0mdEleMLSSpMmtjc51Nlegq_OEzkrCQ3erYJE7I2mz_0eIY-xcWLBIGl1rn5aMGJjhzdwTqN_kr16D8Wdy7nZs2PJgZhh22-S7v1oSL0L9Mb2iLxIP30ZlIbvRYhd5p6lewuxWjRrKu4P3EVpoJ&amp;csui=3"/>
              </a:rPr>
              <a:t>r club's Foundation Chair.</a:t>
            </a:r>
            <a:r>
              <a:rPr lang="en-US" b="true" sz="1800">
                <a:solidFill>
                  <a:srgbClr val="2B2C30"/>
                </a:solidFill>
                <a:latin typeface="Canva Sans Bold"/>
                <a:ea typeface="Canva Sans Bold"/>
                <a:cs typeface="Canva Sans Bold"/>
                <a:sym typeface="Canva Sans Bold"/>
                <a:hlinkClick r:id="rId15" tooltip="https://www.google.com/search?sca_esv=e2fb2748a0591637&amp;rlz=1C5CHFA_enUS963US964&amp;q=Community+economic+development&amp;sa=X&amp;sqi=2&amp;ved=2ahUKEwjTkLLkwraRAxXsJUQIHfvVCrUQxccNegUIogEQAw&amp;mstk=AUtExfDU_WZObnl9d34n5ScwqmMPupYx3uHMN-9MQxErfKi8a529o0mdEleMLSSpMmtjc51Nlegq_OEzkrCQ3erYJE7I2mz_0eIY-xcWLBIGl1rn5aMGJjhzdwTqN_kr16D8Wdy7nZs2PJgZhh22-S7v1oSL0L9Mb2iLxIP30ZlIbvRYhd5p6lewuxWjRrKu4P3EVpoJ&amp;csui=3"/>
              </a:rPr>
              <a:t> </a:t>
            </a:r>
          </a:p>
          <a:p>
            <a:pPr algn="ctr">
              <a:lnSpc>
                <a:spcPts val="2520"/>
              </a:lnSpc>
            </a:pPr>
          </a:p>
        </p:txBody>
      </p:sp>
      <p:sp>
        <p:nvSpPr>
          <p:cNvPr name="TextBox 8" id="8"/>
          <p:cNvSpPr txBox="true"/>
          <p:nvPr/>
        </p:nvSpPr>
        <p:spPr>
          <a:xfrm rot="0">
            <a:off x="9646072" y="2197324"/>
            <a:ext cx="7613217" cy="2677795"/>
          </a:xfrm>
          <a:prstGeom prst="rect">
            <a:avLst/>
          </a:prstGeom>
        </p:spPr>
        <p:txBody>
          <a:bodyPr anchor="t" rtlCol="false" tIns="0" lIns="0" bIns="0" rIns="0">
            <a:spAutoFit/>
          </a:bodyPr>
          <a:lstStyle/>
          <a:p>
            <a:pPr algn="l">
              <a:lnSpc>
                <a:spcPts val="2020"/>
              </a:lnSpc>
            </a:pPr>
            <a:r>
              <a:rPr lang="en-US" sz="2000" b="true">
                <a:solidFill>
                  <a:srgbClr val="2B2C30"/>
                </a:solidFill>
                <a:latin typeface="Canva Sans Bold"/>
                <a:ea typeface="Canva Sans Bold"/>
                <a:cs typeface="Canva Sans Bold"/>
                <a:sym typeface="Canva Sans Bold"/>
              </a:rPr>
              <a:t>How to Choose Where Your Money Goes</a:t>
            </a:r>
          </a:p>
          <a:p>
            <a:pPr algn="l">
              <a:lnSpc>
                <a:spcPts val="1818"/>
              </a:lnSpc>
            </a:pPr>
          </a:p>
          <a:p>
            <a:pPr algn="l">
              <a:lnSpc>
                <a:spcPts val="1818"/>
              </a:lnSpc>
            </a:pPr>
            <a:r>
              <a:rPr lang="en-US" sz="1800" b="true">
                <a:solidFill>
                  <a:srgbClr val="2B2C30"/>
                </a:solidFill>
                <a:latin typeface="Canva Sans Bold"/>
                <a:ea typeface="Canva Sans Bold"/>
                <a:cs typeface="Canva Sans Bold"/>
                <a:sym typeface="Canva Sans Bold"/>
              </a:rPr>
              <a:t>Ar</a:t>
            </a:r>
            <a:r>
              <a:rPr lang="en-US" sz="1800" b="true">
                <a:solidFill>
                  <a:srgbClr val="2B2C30"/>
                </a:solidFill>
                <a:latin typeface="Canva Sans Bold"/>
                <a:ea typeface="Canva Sans Bold"/>
                <a:cs typeface="Canva Sans Bold"/>
                <a:sym typeface="Canva Sans Bold"/>
              </a:rPr>
              <a:t>eas of</a:t>
            </a:r>
            <a:r>
              <a:rPr lang="en-US" b="true" sz="1800">
                <a:solidFill>
                  <a:srgbClr val="2B2C30"/>
                </a:solidFill>
                <a:latin typeface="Canva Sans Bold"/>
                <a:ea typeface="Canva Sans Bold"/>
                <a:cs typeface="Canva Sans Bold"/>
                <a:sym typeface="Canva Sans Bold"/>
              </a:rPr>
              <a:t> Focus: </a:t>
            </a:r>
            <a:r>
              <a:rPr lang="en-US" sz="1800">
                <a:solidFill>
                  <a:srgbClr val="2B2C30"/>
                </a:solidFill>
                <a:latin typeface="Canva Sans"/>
                <a:ea typeface="Canva Sans"/>
                <a:cs typeface="Canva Sans"/>
                <a:sym typeface="Canva Sans"/>
              </a:rPr>
              <a:t>Support specific causes like disease prevention, clean water, or economic development.</a:t>
            </a:r>
          </a:p>
          <a:p>
            <a:pPr algn="l">
              <a:lnSpc>
                <a:spcPts val="1818"/>
              </a:lnSpc>
            </a:pPr>
          </a:p>
          <a:p>
            <a:pPr algn="l">
              <a:lnSpc>
                <a:spcPts val="1818"/>
              </a:lnSpc>
            </a:pPr>
            <a:r>
              <a:rPr lang="en-US" b="true" sz="1800">
                <a:solidFill>
                  <a:srgbClr val="2B2C30"/>
                </a:solidFill>
                <a:latin typeface="Canva Sans Bold"/>
                <a:ea typeface="Canva Sans Bold"/>
                <a:cs typeface="Canva Sans Bold"/>
                <a:sym typeface="Canva Sans Bold"/>
                <a:hlinkClick r:id="rId16" tooltip="https://www.google.com/search?q=Global+Grants&amp;rlz=1C5CHFA_enUS963US964&amp;oq=how+to+give+to+the+rotary+Foundation%2F+&amp;gs_lcrp=EgZjaHJvbWUyBggAEEUYOTIICAEQABgWGB4yDQgCEAAYhgMYgAQYigUyBwgDEAAY7wUyBwgEEAAY7wUyCggFEAAYgAQYogQyCggGEAAYgAQYogTSAQkxMzg2MGowajSoAgGwAgHxBYkrwSf7mda28QWJK8En-5nWtg&amp;sourceid=chrome&amp;ie=UTF-8&amp;mstk=AUtExfC-neDYne2YAdycQL5i64I5hGo8Xmd-WQ5tfRgTFQ9anyyN0_wxk210H6t6xIEqW99AQPDwU0ZQoHX6coRjL7YWUJAYijQfiQTFqwKDh1-5s8fwQfGb7X85b6RLO7wQ4CUsodn6zLJHI0sACzhpQi0HWpDoq3l_vHIBlHTQmeu7IX7NiB4044zDy0SCBAE1ZlJV&amp;csui=3&amp;ved=2ahUKEwjAgMDly7aRAxWaM0QIHUHKFwwQgK4QegQIBxAC"/>
              </a:rPr>
              <a:t>Global Grants</a:t>
            </a:r>
            <a:r>
              <a:rPr lang="en-US" b="true" sz="1800">
                <a:solidFill>
                  <a:srgbClr val="2B2C30"/>
                </a:solidFill>
                <a:latin typeface="Canva Sans Bold"/>
                <a:ea typeface="Canva Sans Bold"/>
                <a:cs typeface="Canva Sans Bold"/>
                <a:sym typeface="Canva Sans Bold"/>
              </a:rPr>
              <a:t>: </a:t>
            </a:r>
            <a:r>
              <a:rPr lang="en-US" sz="1800">
                <a:solidFill>
                  <a:srgbClr val="2B2C30"/>
                </a:solidFill>
                <a:latin typeface="Canva Sans"/>
                <a:ea typeface="Canva Sans"/>
                <a:cs typeface="Canva Sans"/>
                <a:sym typeface="Canva Sans"/>
              </a:rPr>
              <a:t>Fund large-scale projects in partnership with local clubs.</a:t>
            </a:r>
          </a:p>
          <a:p>
            <a:pPr algn="l">
              <a:lnSpc>
                <a:spcPts val="1818"/>
              </a:lnSpc>
            </a:pPr>
          </a:p>
          <a:p>
            <a:pPr algn="l">
              <a:lnSpc>
                <a:spcPts val="1818"/>
              </a:lnSpc>
            </a:pPr>
            <a:r>
              <a:rPr lang="en-US" b="true" sz="1800">
                <a:solidFill>
                  <a:srgbClr val="2B2C30"/>
                </a:solidFill>
                <a:latin typeface="Canva Sans Bold"/>
                <a:ea typeface="Canva Sans Bold"/>
                <a:cs typeface="Canva Sans Bold"/>
                <a:sym typeface="Canva Sans Bold"/>
              </a:rPr>
              <a:t>Unrestricted: </a:t>
            </a:r>
            <a:r>
              <a:rPr lang="en-US" sz="1800">
                <a:solidFill>
                  <a:srgbClr val="2B2C30"/>
                </a:solidFill>
                <a:latin typeface="Canva Sans"/>
                <a:ea typeface="Canva Sans"/>
                <a:cs typeface="Canva Sans"/>
                <a:sym typeface="Canva Sans"/>
              </a:rPr>
              <a:t>Let the Foundation direct funds where most needed. </a:t>
            </a:r>
          </a:p>
          <a:p>
            <a:pPr algn="l">
              <a:lnSpc>
                <a:spcPts val="2520"/>
              </a:lnSpc>
            </a:pPr>
            <a:r>
              <a:rPr lang="en-US" sz="1800">
                <a:solidFill>
                  <a:srgbClr val="2B2C30"/>
                </a:solidFill>
                <a:latin typeface="Canva Sans"/>
                <a:ea typeface="Canva Sans"/>
                <a:cs typeface="Canva Sans"/>
                <a:sym typeface="Canva Sans"/>
              </a:rPr>
              <a:t> </a:t>
            </a:r>
          </a:p>
          <a:p>
            <a:pPr algn="l">
              <a:lnSpc>
                <a:spcPts val="2520"/>
              </a:lnSpc>
            </a:pPr>
          </a:p>
        </p:txBody>
      </p:sp>
      <p:sp>
        <p:nvSpPr>
          <p:cNvPr name="TextBox 9" id="9"/>
          <p:cNvSpPr txBox="true"/>
          <p:nvPr/>
        </p:nvSpPr>
        <p:spPr>
          <a:xfrm rot="0">
            <a:off x="1006871" y="4618424"/>
            <a:ext cx="8391825" cy="3736340"/>
          </a:xfrm>
          <a:prstGeom prst="rect">
            <a:avLst/>
          </a:prstGeom>
        </p:spPr>
        <p:txBody>
          <a:bodyPr anchor="t" rtlCol="false" tIns="0" lIns="0" bIns="0" rIns="0">
            <a:spAutoFit/>
          </a:bodyPr>
          <a:lstStyle/>
          <a:p>
            <a:pPr algn="l">
              <a:lnSpc>
                <a:spcPts val="2000"/>
              </a:lnSpc>
            </a:pPr>
            <a:r>
              <a:rPr lang="en-US" sz="2000" b="true">
                <a:solidFill>
                  <a:srgbClr val="2B2C30"/>
                </a:solidFill>
                <a:latin typeface="Canva Sans Bold"/>
                <a:ea typeface="Canva Sans Bold"/>
                <a:cs typeface="Canva Sans Bold"/>
                <a:sym typeface="Canva Sans Bold"/>
                <a:hlinkClick r:id="rId17" tooltip="https://www.google.com/search?sca_esv=e2fb2748a0591637&amp;rlz=1C5CHFA_enUS963US964&amp;q=Community+economic+development&amp;sa=X&amp;sqi=2&amp;ved=2ahUKEwjTkLLkwraRAxXsJUQIHfvVCrUQxccNegUIogEQAw&amp;mstk=AUtExfDU_WZObnl9d34n5ScwqmMPupYx3uHMN-9MQxErfKi8a529o0mdEleMLSSpMmtjc51Nlegq_OEzkrCQ3erYJE7I2mz_0eIY-xcWLBIGl1rn5aMGJjhzdwTqN_kr16D8Wdy7nZs2PJgZhh22-S7v1oSL0L9Mb2iLxIP30ZlIbvRYhd5p6lewuxWjRrKu4P3EVpoJ&amp;csui=3"/>
              </a:rPr>
              <a:t>Specific Giving Programs &amp; Types</a:t>
            </a:r>
          </a:p>
          <a:p>
            <a:pPr algn="l">
              <a:lnSpc>
                <a:spcPts val="1800"/>
              </a:lnSpc>
            </a:pPr>
          </a:p>
          <a:p>
            <a:pPr algn="l">
              <a:lnSpc>
                <a:spcPts val="1800"/>
              </a:lnSpc>
            </a:pPr>
            <a:r>
              <a:rPr lang="en-US" sz="1800" b="true">
                <a:solidFill>
                  <a:srgbClr val="2B2C30"/>
                </a:solidFill>
                <a:latin typeface="Canva Sans Bold"/>
                <a:ea typeface="Canva Sans Bold"/>
                <a:cs typeface="Canva Sans Bold"/>
                <a:sym typeface="Canva Sans Bold"/>
                <a:hlinkClick r:id="rId18" tooltip="https://www.google.com/search?q=Annual+Fund&amp;rlz=1C5CHFA_enUS963US964&amp;oq=how+to+give+to+the+rotary+Foundation%2F+&amp;gs_lcrp=EgZjaHJvbWUyBggAEEUYOTIICAEQABgWGB4yDQgCEAAYhgMYgAQYigUyBwgDEAAY7wUyBwgEEAAY7wUyCggFEAAYgAQYogQyCggGEAAYgAQYogTSAQkxMzg2MGowajSoAgGwAgHxBYkrwSf7mda28QWJK8En-5nWtg&amp;sourceid=chrome&amp;ie=UTF-8&amp;mstk=AUtExfC-neDYne2YAdycQL5i64I5hGo8Xmd-WQ5tfRgTFQ9anyyN0_wxk210H6t6xIEqW99AQPDwU0ZQoHX6coRjL7YWUJAYijQfiQTFqwKDh1-5s8fwQfGb7X85b6RLO7wQ4CUsodn6zLJHI0sACzhpQi0HWpDoq3l_vHIBlHTQmeu7IX7NiB4044zDy0SCBAE1ZlJV&amp;csui=3&amp;ved=2ahUKEwjAgMDly7aRAxWaM0QIHUHKFwwQgK4QegQIBRAB"/>
              </a:rPr>
              <a:t>Annual Fu</a:t>
            </a:r>
            <a:r>
              <a:rPr lang="en-US" sz="1800" b="true">
                <a:solidFill>
                  <a:srgbClr val="2B2C30"/>
                </a:solidFill>
                <a:latin typeface="Canva Sans Bold"/>
                <a:ea typeface="Canva Sans Bold"/>
                <a:cs typeface="Canva Sans Bold"/>
                <a:sym typeface="Canva Sans Bold"/>
                <a:hlinkClick r:id="rId19" tooltip="https://www.google.com/search?q=Annual+Fund&amp;rlz=1C5CHFA_enUS963US964&amp;oq=how+to+give+to+the+rotary+Foundation%2F+&amp;gs_lcrp=EgZjaHJvbWUyBggAEEUYOTIICAEQABgWGB4yDQgCEAAYhgMYgAQYigUyBwgDEAAY7wUyBwgEEAAY7wUyCggFEAAYgAQYogQyCggGEAAYgAQYogTSAQkxMzg2MGowajSoAgGwAgHxBYkrwSf7mda28QWJK8En-5nWtg&amp;sourceid=chrome&amp;ie=UTF-8&amp;mstk=AUtExfC-neDYne2YAdycQL5i64I5hGo8Xmd-WQ5tfRgTFQ9anyyN0_wxk210H6t6xIEqW99AQPDwU0ZQoHX6coRjL7YWUJAYijQfiQTFqwKDh1-5s8fwQfGb7X85b6RLO7wQ4CUsodn6zLJHI0sACzhpQi0HWpDoq3l_vHIBlHTQmeu7IX7NiB4044zDy0SCBAE1ZlJV&amp;csui=3&amp;ved=2ahUKEwjAgMDly7aRAxWaM0QIHUHKFwwQgK4QegQIBRAB"/>
              </a:rPr>
              <a:t>nd</a:t>
            </a:r>
            <a:r>
              <a:rPr lang="en-US" sz="1800" b="true">
                <a:solidFill>
                  <a:srgbClr val="2B2C30"/>
                </a:solidFill>
                <a:latin typeface="Canva Sans Bold"/>
                <a:ea typeface="Canva Sans Bold"/>
                <a:cs typeface="Canva Sans Bold"/>
                <a:sym typeface="Canva Sans Bold"/>
                <a:hlinkClick r:id="rId20" tooltip="https://www.google.com/search?sca_esv=e2fb2748a0591637&amp;rlz=1C5CHFA_enUS963US964&amp;q=Community+economic+development&amp;sa=X&amp;sqi=2&amp;ved=2ahUKEwjTkLLkwraRAxXsJUQIHfvVCrUQxccNegUIogEQAw&amp;mstk=AUtExfDU_WZObnl9d34n5ScwqmMPupYx3uHMN-9MQxErfKi8a529o0mdEleMLSSpMmtjc51Nlegq_OEzkrCQ3erYJE7I2mz_0eIY-xcWLBIGl1rn5aMGJjhzdwTqN_kr16D8Wdy7nZs2PJgZhh22-S7v1oSL0L9Mb2iLxIP30ZlIbvRYhd5p6lewuxWjRrKu4P3EVpoJ&amp;csui=3"/>
              </a:rPr>
              <a:t>: </a:t>
            </a:r>
            <a:r>
              <a:rPr lang="en-US" sz="1800">
                <a:solidFill>
                  <a:srgbClr val="2B2C30"/>
                </a:solidFill>
                <a:latin typeface="Canva Sans"/>
                <a:ea typeface="Canva Sans"/>
                <a:cs typeface="Canva Sans"/>
                <a:sym typeface="Canva Sans"/>
                <a:hlinkClick r:id="rId21" tooltip="https://www.google.com/search?sca_esv=e2fb2748a0591637&amp;rlz=1C5CHFA_enUS963US964&amp;q=Community+economic+development&amp;sa=X&amp;sqi=2&amp;ved=2ahUKEwjTkLLkwraRAxXsJUQIHfvVCrUQxccNegUIogEQAw&amp;mstk=AUtExfDU_WZObnl9d34n5ScwqmMPupYx3uHMN-9MQxErfKi8a529o0mdEleMLSSpMmtjc51Nlegq_OEzkrCQ3erYJE7I2mz_0eIY-xcWLBIGl1rn5aMGJjhzdwTqN_kr16D8Wdy7nZs2PJgZhh22-S7v1oSL0L9Mb2iLxIP30ZlIbvRYhd5p6lewuxWjRrKu4P3EVpoJ&amp;csui=3"/>
              </a:rPr>
              <a:t>The primary fund for Rotary's programs; become a sustaining member with $100/year.</a:t>
            </a:r>
          </a:p>
          <a:p>
            <a:pPr algn="l">
              <a:lnSpc>
                <a:spcPts val="1800"/>
              </a:lnSpc>
            </a:pPr>
          </a:p>
          <a:p>
            <a:pPr algn="l">
              <a:lnSpc>
                <a:spcPts val="1800"/>
              </a:lnSpc>
            </a:pPr>
            <a:r>
              <a:rPr lang="en-US" sz="1800" b="true">
                <a:solidFill>
                  <a:srgbClr val="2B2C30"/>
                </a:solidFill>
                <a:latin typeface="Canva Sans Bold"/>
                <a:ea typeface="Canva Sans Bold"/>
                <a:cs typeface="Canva Sans Bold"/>
                <a:sym typeface="Canva Sans Bold"/>
                <a:hlinkClick r:id="rId22" tooltip="https://www.google.com/search?q=Endowment&amp;rlz=1C5CHFA_enUS963US964&amp;oq=how+to+give+to+the+rotary+Foundation%2F+&amp;gs_lcrp=EgZjaHJvbWUyBggAEEUYOTIICAEQABgWGB4yDQgCEAAYhgMYgAQYigUyBwgDEAAY7wUyBwgEEAAY7wUyCggFEAAYgAQYogQyCggGEAAYgAQYogTSAQkxMzg2MGowajSoAgGwAgHxBYkrwSf7mda28QWJK8En-5nWtg&amp;sourceid=chrome&amp;ie=UTF-8&amp;mstk=AUtExfC-neDYne2YAdycQL5i64I5hGo8Xmd-WQ5tfRgTFQ9anyyN0_wxk210H6t6xIEqW99AQPDwU0ZQoHX6coRjL7YWUJAYijQfiQTFqwKDh1-5s8fwQfGb7X85b6RLO7wQ4CUsodn6zLJHI0sACzhpQi0HWpDoq3l_vHIBlHTQmeu7IX7NiB4044zDy0SCBAE1ZlJV&amp;csui=3&amp;ved=2ahUKEwjAgMDly7aRAxWaM0QIHUHKFwwQgK4QegQIBRAD"/>
              </a:rPr>
              <a:t>Endowment</a:t>
            </a:r>
            <a:r>
              <a:rPr lang="en-US" sz="1800" b="true">
                <a:solidFill>
                  <a:srgbClr val="2B2C30"/>
                </a:solidFill>
                <a:latin typeface="Canva Sans Bold"/>
                <a:ea typeface="Canva Sans Bold"/>
                <a:cs typeface="Canva Sans Bold"/>
                <a:sym typeface="Canva Sans Bold"/>
                <a:hlinkClick r:id="rId23" tooltip="https://www.google.com/search?sca_esv=e2fb2748a0591637&amp;rlz=1C5CHFA_enUS963US964&amp;q=Community+economic+development&amp;sa=X&amp;sqi=2&amp;ved=2ahUKEwjTkLLkwraRAxXsJUQIHfvVCrUQxccNegUIogEQAw&amp;mstk=AUtExfDU_WZObnl9d34n5ScwqmMPupYx3uHMN-9MQxErfKi8a529o0mdEleMLSSpMmtjc51Nlegq_OEzkrCQ3erYJE7I2mz_0eIY-xcWLBIGl1rn5aMGJjhzdwTqN_kr16D8Wdy7nZs2PJgZhh22-S7v1oSL0L9Mb2iLxIP30ZlIbvRYhd5p6lewuxWjRrKu4P3EVpoJ&amp;csui=3"/>
              </a:rPr>
              <a:t>:</a:t>
            </a:r>
            <a:r>
              <a:rPr lang="en-US" sz="1800">
                <a:solidFill>
                  <a:srgbClr val="2B2C30"/>
                </a:solidFill>
                <a:latin typeface="Canva Sans"/>
                <a:ea typeface="Canva Sans"/>
                <a:cs typeface="Canva Sans"/>
                <a:sym typeface="Canva Sans"/>
                <a:hlinkClick r:id="rId24" tooltip="https://www.google.com/search?sca_esv=e2fb2748a0591637&amp;rlz=1C5CHFA_enUS963US964&amp;q=Community+economic+development&amp;sa=X&amp;sqi=2&amp;ved=2ahUKEwjTkLLkwraRAxXsJUQIHfvVCrUQxccNegUIogEQAw&amp;mstk=AUtExfDU_WZObnl9d34n5ScwqmMPupYx3uHMN-9MQxErfKi8a529o0mdEleMLSSpMmtjc51Nlegq_OEzkrCQ3erYJE7I2mz_0eIY-xcWLBIGl1rn5aMGJjhzdwTqN_kr16D8Wdy7nZs2PJgZhh22-S7v1oSL0L9Mb2iLxIP30ZlIbvRYhd5p6lewuxWjRrKu4P3EVpoJ&amp;csui=3"/>
              </a:rPr>
              <a:t> Grow your gift's impact for future generations.</a:t>
            </a:r>
          </a:p>
          <a:p>
            <a:pPr algn="l">
              <a:lnSpc>
                <a:spcPts val="1800"/>
              </a:lnSpc>
            </a:pPr>
          </a:p>
          <a:p>
            <a:pPr algn="l">
              <a:lnSpc>
                <a:spcPts val="1800"/>
              </a:lnSpc>
            </a:pPr>
            <a:r>
              <a:rPr lang="en-US" sz="1800" b="true">
                <a:solidFill>
                  <a:srgbClr val="2B2C30"/>
                </a:solidFill>
                <a:latin typeface="Canva Sans Bold"/>
                <a:ea typeface="Canva Sans Bold"/>
                <a:cs typeface="Canva Sans Bold"/>
                <a:sym typeface="Canva Sans Bold"/>
                <a:hlinkClick r:id="rId25" tooltip="https://www.google.com/search?q=Planned+Giving&amp;rlz=1C5CHFA_enUS963US964&amp;oq=how+to+give+to+the+rotary+Foundation%2F+&amp;gs_lcrp=EgZjaHJvbWUyBggAEEUYOTIICAEQABgWGB4yDQgCEAAYhgMYgAQYigUyBwgDEAAY7wUyBwgEEAAY7wUyCggFEAAYgAQYogQyCggGEAAYgAQYogTSAQkxMzg2MGowajSoAgGwAgHxBYkrwSf7mda28QWJK8En-5nWtg&amp;sourceid=chrome&amp;ie=UTF-8&amp;mstk=AUtExfC-neDYne2YAdycQL5i64I5hGo8Xmd-WQ5tfRgTFQ9anyyN0_wxk210H6t6xIEqW99AQPDwU0ZQoHX6coRjL7YWUJAYijQfiQTFqwKDh1-5s8fwQfGb7X85b6RLO7wQ4CUsodn6zLJHI0sACzhpQi0HWpDoq3l_vHIBlHTQmeu7IX7NiB4044zDy0SCBAE1ZlJV&amp;csui=3&amp;ved=2ahUKEwjAgMDly7aRAxWaM0QIHUHKFwwQgK4QegQIBRAF"/>
              </a:rPr>
              <a:t>Planned Giving</a:t>
            </a:r>
            <a:r>
              <a:rPr lang="en-US" sz="1800" b="true">
                <a:solidFill>
                  <a:srgbClr val="2B2C30"/>
                </a:solidFill>
                <a:latin typeface="Canva Sans Bold"/>
                <a:ea typeface="Canva Sans Bold"/>
                <a:cs typeface="Canva Sans Bold"/>
                <a:sym typeface="Canva Sans Bold"/>
                <a:hlinkClick r:id="rId26" tooltip="https://www.google.com/search?sca_esv=e2fb2748a0591637&amp;rlz=1C5CHFA_enUS963US964&amp;q=Community+economic+development&amp;sa=X&amp;sqi=2&amp;ved=2ahUKEwjTkLLkwraRAxXsJUQIHfvVCrUQxccNegUIogEQAw&amp;mstk=AUtExfDU_WZObnl9d34n5ScwqmMPupYx3uHMN-9MQxErfKi8a529o0mdEleMLSSpMmtjc51Nlegq_OEzkrCQ3erYJE7I2mz_0eIY-xcWLBIGl1rn5aMGJjhzdwTqN_kr16D8Wdy7nZs2PJgZhh22-S7v1oSL0L9Mb2iLxIP30ZlIbvRYhd5p6lewuxWjRrKu4P3EVpoJ&amp;csui=3"/>
              </a:rPr>
              <a:t>: </a:t>
            </a:r>
            <a:r>
              <a:rPr lang="en-US" sz="1800">
                <a:solidFill>
                  <a:srgbClr val="2B2C30"/>
                </a:solidFill>
                <a:latin typeface="Canva Sans"/>
                <a:ea typeface="Canva Sans"/>
                <a:cs typeface="Canva Sans"/>
                <a:sym typeface="Canva Sans"/>
                <a:hlinkClick r:id="rId27" tooltip="https://www.google.com/search?sca_esv=e2fb2748a0591637&amp;rlz=1C5CHFA_enUS963US964&amp;q=Community+economic+development&amp;sa=X&amp;sqi=2&amp;ved=2ahUKEwjTkLLkwraRAxXsJUQIHfvVCrUQxccNegUIogEQAw&amp;mstk=AUtExfDU_WZObnl9d34n5ScwqmMPupYx3uHMN-9MQxErfKi8a529o0mdEleMLSSpMmtjc51Nlegq_OEzkrCQ3erYJE7I2mz_0eIY-xcWLBIGl1rn5aMGJjhzdwTqN_kr16D8Wdy7nZs2PJgZhh22-S7v1oSL0L9Mb2iLxIP30ZlIbvRYhd5p6lewuxWjRrKu4P3EVpoJ&amp;csui=3"/>
              </a:rPr>
              <a:t>Include Ro</a:t>
            </a:r>
            <a:r>
              <a:rPr lang="en-US" sz="1800">
                <a:solidFill>
                  <a:srgbClr val="2B2C30"/>
                </a:solidFill>
                <a:latin typeface="Canva Sans"/>
                <a:ea typeface="Canva Sans"/>
                <a:cs typeface="Canva Sans"/>
                <a:sym typeface="Canva Sans"/>
                <a:hlinkClick r:id="rId28" tooltip="https://www.google.com/search?sca_esv=e2fb2748a0591637&amp;rlz=1C5CHFA_enUS963US964&amp;q=Community+economic+development&amp;sa=X&amp;sqi=2&amp;ved=2ahUKEwjTkLLkwraRAxXsJUQIHfvVCrUQxccNegUIogEQAw&amp;mstk=AUtExfDU_WZObnl9d34n5ScwqmMPupYx3uHMN-9MQxErfKi8a529o0mdEleMLSSpMmtjc51Nlegq_OEzkrCQ3erYJE7I2mz_0eIY-xcWLBIGl1rn5aMGJjhzdwTqN_kr16D8Wdy7nZs2PJgZhh22-S7v1oSL0L9Mb2iLxIP30ZlIbvRYhd5p6lewuxWjRrKu4P3EVpoJ&amp;csui=3"/>
              </a:rPr>
              <a:t>tary in your will, trust, or estate plan.</a:t>
            </a:r>
          </a:p>
          <a:p>
            <a:pPr algn="l">
              <a:lnSpc>
                <a:spcPts val="1800"/>
              </a:lnSpc>
            </a:pPr>
          </a:p>
          <a:p>
            <a:pPr algn="l">
              <a:lnSpc>
                <a:spcPts val="1800"/>
              </a:lnSpc>
            </a:pPr>
            <a:r>
              <a:rPr lang="en-US" sz="1800" b="true">
                <a:solidFill>
                  <a:srgbClr val="2B2C30"/>
                </a:solidFill>
                <a:latin typeface="Canva Sans Bold"/>
                <a:ea typeface="Canva Sans Bold"/>
                <a:cs typeface="Canva Sans Bold"/>
                <a:sym typeface="Canva Sans Bold"/>
                <a:hlinkClick r:id="rId29" tooltip="https://www.google.com/search?q=Securities&amp;rlz=1C5CHFA_enUS963US964&amp;oq=how+to+give+to+the+rotary+Foundation%2F+&amp;gs_lcrp=EgZjaHJvbWUyBggAEEUYOTIICAEQABgWGB4yDQgCEAAYhgMYgAQYigUyBwgDEAAY7wUyBwgEEAAY7wUyCggFEAAYgAQYogQyCggGEAAYgAQYogTSAQkxMzg2MGowajSoAgGwAgHxBYkrwSf7mda28QWJK8En-5nWtg&amp;sourceid=chrome&amp;ie=UTF-8&amp;mstk=AUtExfC-neDYne2YAdycQL5i64I5hGo8Xmd-WQ5tfRgTFQ9anyyN0_wxk210H6t6xIEqW99AQPDwU0ZQoHX6coRjL7YWUJAYijQfiQTFqwKDh1-5s8fwQfGb7X85b6RLO7wQ4CUsodn6zLJHI0sACzhpQi0HWpDoq3l_vHIBlHTQmeu7IX7NiB4044zDy0SCBAE1ZlJV&amp;csui=3&amp;ved=2ahUKEwjAgMDly7aRAxWaM0QIHUHKFwwQgK4QegQIBRAH"/>
              </a:rPr>
              <a:t>Securities</a:t>
            </a:r>
            <a:r>
              <a:rPr lang="en-US" sz="1800" b="true">
                <a:solidFill>
                  <a:srgbClr val="2B2C30"/>
                </a:solidFill>
                <a:latin typeface="Canva Sans Bold"/>
                <a:ea typeface="Canva Sans Bold"/>
                <a:cs typeface="Canva Sans Bold"/>
                <a:sym typeface="Canva Sans Bold"/>
                <a:hlinkClick r:id="rId30" tooltip="https://www.google.com/search?sca_esv=e2fb2748a0591637&amp;rlz=1C5CHFA_enUS963US964&amp;q=Community+economic+development&amp;sa=X&amp;sqi=2&amp;ved=2ahUKEwjTkLLkwraRAxXsJUQIHfvVCrUQxccNegUIogEQAw&amp;mstk=AUtExfDU_WZObnl9d34n5ScwqmMPupYx3uHMN-9MQxErfKi8a529o0mdEleMLSSpMmtjc51Nlegq_OEzkrCQ3erYJE7I2mz_0eIY-xcWLBIGl1rn5aMGJjhzdwTqN_kr16D8Wdy7nZs2PJgZhh22-S7v1oSL0L9Mb2iLxIP30ZlIbvRYhd5p6lewuxWjRrKu4P3EVpoJ&amp;csui=3"/>
              </a:rPr>
              <a:t>: </a:t>
            </a:r>
            <a:r>
              <a:rPr lang="en-US" sz="1800">
                <a:solidFill>
                  <a:srgbClr val="2B2C30"/>
                </a:solidFill>
                <a:latin typeface="Canva Sans"/>
                <a:ea typeface="Canva Sans"/>
                <a:cs typeface="Canva Sans"/>
                <a:sym typeface="Canva Sans"/>
                <a:hlinkClick r:id="rId31" tooltip="https://www.google.com/search?sca_esv=e2fb2748a0591637&amp;rlz=1C5CHFA_enUS963US964&amp;q=Community+economic+development&amp;sa=X&amp;sqi=2&amp;ved=2ahUKEwjTkLLkwraRAxXsJUQIHfvVCrUQxccNegUIogEQAw&amp;mstk=AUtExfDU_WZObnl9d34n5ScwqmMPupYx3uHMN-9MQxErfKi8a529o0mdEleMLSSpMmtjc51Nlegq_OEzkrCQ3erYJE7I2mz_0eIY-xcWLBIGl1rn5aMGJjhzdwTqN_kr16D8Wdy7nZs2PJgZhh22-S7v1oSL0L9Mb2iLxIP30ZlIbvRYhd5p6lewuxWjRrKu4P3EVpoJ&amp;csui=3"/>
              </a:rPr>
              <a:t>Donate stocks, mutual funds, or other appreciated securities.</a:t>
            </a:r>
          </a:p>
          <a:p>
            <a:pPr algn="l">
              <a:lnSpc>
                <a:spcPts val="1800"/>
              </a:lnSpc>
            </a:pPr>
          </a:p>
          <a:p>
            <a:pPr algn="l">
              <a:lnSpc>
                <a:spcPts val="1800"/>
              </a:lnSpc>
            </a:pPr>
            <a:r>
              <a:rPr lang="en-US" sz="1800" b="true">
                <a:solidFill>
                  <a:srgbClr val="2B2C30"/>
                </a:solidFill>
                <a:latin typeface="Canva Sans Bold"/>
                <a:ea typeface="Canva Sans Bold"/>
                <a:cs typeface="Canva Sans Bold"/>
                <a:sym typeface="Canva Sans Bold"/>
                <a:hlinkClick r:id="rId32" tooltip="https://www.google.com/search?q=Real+Estate&amp;rlz=1C5CHFA_enUS963US964&amp;oq=how+to+give+to+the+rotary+Foundation%2F+&amp;gs_lcrp=EgZjaHJvbWUyBggAEEUYOTIICAEQABgWGB4yDQgCEAAYhgMYgAQYigUyBwgDEAAY7wUyBwgEEAAY7wUyCggFEAAYgAQYogQyCggGEAAYgAQYogTSAQkxMzg2MGowajSoAgGwAgHxBYkrwSf7mda28QWJK8En-5nWtg&amp;sourceid=chrome&amp;ie=UTF-8&amp;mstk=AUtExfC-neDYne2YAdycQL5i64I5hGo8Xmd-WQ5tfRgTFQ9anyyN0_wxk210H6t6xIEqW99AQPDwU0ZQoHX6coRjL7YWUJAYijQfiQTFqwKDh1-5s8fwQfGb7X85b6RLO7wQ4CUsodn6zLJHI0sACzhpQi0HWpDoq3l_vHIBlHTQmeu7IX7NiB4044zDy0SCBAE1ZlJV&amp;csui=3&amp;ved=2ahUKEwjAgMDly7aRAxWaM0QIHUHKFwwQgK4QegQIBRAJ"/>
              </a:rPr>
              <a:t>Re</a:t>
            </a:r>
            <a:r>
              <a:rPr lang="en-US" sz="1800" b="true">
                <a:solidFill>
                  <a:srgbClr val="2B2C30"/>
                </a:solidFill>
                <a:latin typeface="Canva Sans Bold"/>
                <a:ea typeface="Canva Sans Bold"/>
                <a:cs typeface="Canva Sans Bold"/>
                <a:sym typeface="Canva Sans Bold"/>
                <a:hlinkClick r:id="rId33" tooltip="https://www.google.com/search?q=Real+Estate&amp;rlz=1C5CHFA_enUS963US964&amp;oq=how+to+give+to+the+rotary+Foundation%2F+&amp;gs_lcrp=EgZjaHJvbWUyBggAEEUYOTIICAEQABgWGB4yDQgCEAAYhgMYgAQYigUyBwgDEAAY7wUyBwgEEAAY7wUyCggFEAAYgAQYogQyCggGEAAYgAQYogTSAQkxMzg2MGowajSoAgGwAgHxBYkrwSf7mda28QWJK8En-5nWtg&amp;sourceid=chrome&amp;ie=UTF-8&amp;mstk=AUtExfC-neDYne2YAdycQL5i64I5hGo8Xmd-WQ5tfRgTFQ9anyyN0_wxk210H6t6xIEqW99AQPDwU0ZQoHX6coRjL7YWUJAYijQfiQTFqwKDh1-5s8fwQfGb7X85b6RLO7wQ4CUsodn6zLJHI0sACzhpQi0HWpDoq3l_vHIBlHTQmeu7IX7NiB4044zDy0SCBAE1ZlJV&amp;csui=3&amp;ved=2ahUKEwjAgMDly7aRAxWaM0QIHUHKFwwQgK4QegQIBRAJ"/>
              </a:rPr>
              <a:t>al Estate</a:t>
            </a:r>
            <a:r>
              <a:rPr lang="en-US" sz="1800" b="true">
                <a:solidFill>
                  <a:srgbClr val="2B2C30"/>
                </a:solidFill>
                <a:latin typeface="Canva Sans Bold"/>
                <a:ea typeface="Canva Sans Bold"/>
                <a:cs typeface="Canva Sans Bold"/>
                <a:sym typeface="Canva Sans Bold"/>
                <a:hlinkClick r:id="rId34" tooltip="https://www.google.com/search?sca_esv=e2fb2748a0591637&amp;rlz=1C5CHFA_enUS963US964&amp;q=Community+economic+development&amp;sa=X&amp;sqi=2&amp;ved=2ahUKEwjTkLLkwraRAxXsJUQIHfvVCrUQxccNegUIogEQAw&amp;mstk=AUtExfDU_WZObnl9d34n5ScwqmMPupYx3uHMN-9MQxErfKi8a529o0mdEleMLSSpMmtjc51Nlegq_OEzkrCQ3erYJE7I2mz_0eIY-xcWLBIGl1rn5aMGJjhzdwTqN_kr16D8Wdy7nZs2PJgZhh22-S7v1oSL0L9Mb2iLxIP30ZlIbvRYhd5p6lewuxWjRrKu4P3EVpoJ&amp;csui=3"/>
              </a:rPr>
              <a:t>: </a:t>
            </a:r>
            <a:r>
              <a:rPr lang="en-US" sz="1800">
                <a:solidFill>
                  <a:srgbClr val="2B2C30"/>
                </a:solidFill>
                <a:latin typeface="Canva Sans"/>
                <a:ea typeface="Canva Sans"/>
                <a:cs typeface="Canva Sans"/>
                <a:sym typeface="Canva Sans"/>
                <a:hlinkClick r:id="rId35" tooltip="https://www.google.com/search?sca_esv=e2fb2748a0591637&amp;rlz=1C5CHFA_enUS963US964&amp;q=Community+economic+development&amp;sa=X&amp;sqi=2&amp;ved=2ahUKEwjTkLLkwraRAxXsJUQIHfvVCrUQxccNegUIogEQAw&amp;mstk=AUtExfDU_WZObnl9d34n5ScwqmMPupYx3uHMN-9MQxErfKi8a529o0mdEleMLSSpMmtjc51Nlegq_OEzkrCQ3erYJE7I2mz_0eIY-xcWLBIGl1rn5aMGJjhzdwTqN_kr16D8Wdy7nZs2PJgZhh22-S7v1oSL0L9Mb2iLxIP30ZlIbvRYhd5p6lewuxWjRrKu4P3EVpoJ&amp;csui=3"/>
              </a:rPr>
              <a:t>Give land, homes, or farms (with committee approval).</a:t>
            </a:r>
          </a:p>
          <a:p>
            <a:pPr algn="l">
              <a:lnSpc>
                <a:spcPts val="1800"/>
              </a:lnSpc>
            </a:pPr>
          </a:p>
          <a:p>
            <a:pPr algn="l">
              <a:lnSpc>
                <a:spcPts val="1800"/>
              </a:lnSpc>
            </a:pPr>
            <a:r>
              <a:rPr lang="en-US" b="true" sz="1800">
                <a:solidFill>
                  <a:srgbClr val="2B2C30"/>
                </a:solidFill>
                <a:latin typeface="Canva Sans Bold"/>
                <a:ea typeface="Canva Sans Bold"/>
                <a:cs typeface="Canva Sans Bold"/>
                <a:sym typeface="Canva Sans Bold"/>
                <a:hlinkClick r:id="rId36" tooltip="https://www.google.com/search?sca_esv=e2fb2748a0591637&amp;rlz=1C5CHFA_enUS963US964&amp;q=Community+economic+development&amp;sa=X&amp;sqi=2&amp;ved=2ahUKEwjTkLLkwraRAxXsJUQIHfvVCrUQxccNegUIogEQAw&amp;mstk=AUtExfDU_WZObnl9d34n5ScwqmMPupYx3uHMN-9MQxErfKi8a529o0mdEleMLSSpMmtjc51Nlegq_OEzkrCQ3erYJE7I2mz_0eIY-xcWLBIGl1rn5aMGJjhzdwTqN_kr16D8Wdy7nZs2PJgZhh22-S7v1oSL0L9Mb2iLxIP30ZlIbvRYhd5p6lewuxWjRrKu4P3EVpoJ&amp;csui=3"/>
              </a:rPr>
              <a:t>Dono</a:t>
            </a:r>
            <a:r>
              <a:rPr lang="en-US" b="true" sz="1800">
                <a:solidFill>
                  <a:srgbClr val="2B2C30"/>
                </a:solidFill>
                <a:latin typeface="Canva Sans Bold"/>
                <a:ea typeface="Canva Sans Bold"/>
                <a:cs typeface="Canva Sans Bold"/>
                <a:sym typeface="Canva Sans Bold"/>
                <a:hlinkClick r:id="rId37" tooltip="https://www.google.com/search?sca_esv=e2fb2748a0591637&amp;rlz=1C5CHFA_enUS963US964&amp;q=Community+economic+development&amp;sa=X&amp;sqi=2&amp;ved=2ahUKEwjTkLLkwraRAxXsJUQIHfvVCrUQxccNegUIogEQAw&amp;mstk=AUtExfDU_WZObnl9d34n5ScwqmMPupYx3uHMN-9MQxErfKi8a529o0mdEleMLSSpMmtjc51Nlegq_OEzkrCQ3erYJE7I2mz_0eIY-xcWLBIGl1rn5aMGJjhzdwTqN_kr16D8Wdy7nZs2PJgZhh22-S7v1oSL0L9Mb2iLxIP30ZlIbvRYhd5p6lewuxWjRrKu4P3EVpoJ&amp;csui=3"/>
              </a:rPr>
              <a:t>r Advised Funds (DAFs): </a:t>
            </a:r>
            <a:r>
              <a:rPr lang="en-US" sz="1800">
                <a:solidFill>
                  <a:srgbClr val="2B2C30"/>
                </a:solidFill>
                <a:latin typeface="Canva Sans"/>
                <a:ea typeface="Canva Sans"/>
                <a:cs typeface="Canva Sans"/>
                <a:sym typeface="Canva Sans"/>
                <a:hlinkClick r:id="rId38" tooltip="https://www.google.com/search?sca_esv=e2fb2748a0591637&amp;rlz=1C5CHFA_enUS963US964&amp;q=Community+economic+development&amp;sa=X&amp;sqi=2&amp;ved=2ahUKEwjTkLLkwraRAxXsJUQIHfvVCrUQxccNegUIogEQAw&amp;mstk=AUtExfDU_WZObnl9d34n5ScwqmMPupYx3uHMN-9MQxErfKi8a529o0mdEleMLSSpMmtjc51Nlegq_OEzkrCQ3erYJE7I2mz_0eIY-xcWLBIGl1rn5aMGJjhzdwTqN_kr16D8Wdy7nZs2PJgZhh22-S7v1oSL0L9Mb2iLxIP30ZlIbvRYhd5p6lewuxWjRrKu4P3EVpoJ&amp;csui=3"/>
              </a:rPr>
              <a:t>A charitable checking account for flexible giving. </a:t>
            </a:r>
          </a:p>
          <a:p>
            <a:pPr algn="ctr">
              <a:lnSpc>
                <a:spcPts val="2520"/>
              </a:lnSpc>
            </a:pPr>
          </a:p>
        </p:txBody>
      </p:sp>
    </p:spTree>
  </p:cSld>
  <p:clrMapOvr>
    <a:masterClrMapping/>
  </p:clrMapOvr>
  <p:transition spd="med">
    <p:cover dir="rd"/>
  </p:transition>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EFEEE7"/>
        </a:solidFill>
      </p:bgPr>
    </p:bg>
    <p:spTree>
      <p:nvGrpSpPr>
        <p:cNvPr id="1" name=""/>
        <p:cNvGrpSpPr/>
        <p:nvPr/>
      </p:nvGrpSpPr>
      <p:grpSpPr>
        <a:xfrm>
          <a:off x="0" y="0"/>
          <a:ext cx="0" cy="0"/>
          <a:chOff x="0" y="0"/>
          <a:chExt cx="0" cy="0"/>
        </a:xfrm>
      </p:grpSpPr>
      <p:sp>
        <p:nvSpPr>
          <p:cNvPr name="AutoShape 2" id="2"/>
          <p:cNvSpPr/>
          <p:nvPr/>
        </p:nvSpPr>
        <p:spPr>
          <a:xfrm flipV="true">
            <a:off x="-700591" y="1760761"/>
            <a:ext cx="17959879" cy="0"/>
          </a:xfrm>
          <a:prstGeom prst="line">
            <a:avLst/>
          </a:prstGeom>
          <a:ln cap="flat" w="9525">
            <a:solidFill>
              <a:srgbClr val="2B2C30"/>
            </a:solidFill>
            <a:prstDash val="solid"/>
            <a:headEnd type="none" len="sm" w="sm"/>
            <a:tailEnd type="none" len="sm" w="sm"/>
          </a:ln>
        </p:spPr>
      </p:sp>
      <p:sp>
        <p:nvSpPr>
          <p:cNvPr name="Freeform 3" id="3"/>
          <p:cNvSpPr/>
          <p:nvPr/>
        </p:nvSpPr>
        <p:spPr>
          <a:xfrm flipH="false" flipV="false" rot="0">
            <a:off x="15776949" y="8919404"/>
            <a:ext cx="1460522" cy="677793"/>
          </a:xfrm>
          <a:custGeom>
            <a:avLst/>
            <a:gdLst/>
            <a:ahLst/>
            <a:cxnLst/>
            <a:rect r="r" b="b" t="t" l="l"/>
            <a:pathLst>
              <a:path h="677793" w="1460522">
                <a:moveTo>
                  <a:pt x="0" y="0"/>
                </a:moveTo>
                <a:lnTo>
                  <a:pt x="1460522" y="0"/>
                </a:lnTo>
                <a:lnTo>
                  <a:pt x="1460522" y="677792"/>
                </a:lnTo>
                <a:lnTo>
                  <a:pt x="0" y="677792"/>
                </a:lnTo>
                <a:lnTo>
                  <a:pt x="0" y="0"/>
                </a:lnTo>
                <a:close/>
              </a:path>
            </a:pathLst>
          </a:custGeom>
          <a:blipFill>
            <a:blip r:embed="rId2"/>
            <a:stretch>
              <a:fillRect l="0" t="0" r="0" b="0"/>
            </a:stretch>
          </a:blipFill>
        </p:spPr>
      </p:sp>
      <p:sp>
        <p:nvSpPr>
          <p:cNvPr name="Freeform 4" id="4"/>
          <p:cNvSpPr/>
          <p:nvPr/>
        </p:nvSpPr>
        <p:spPr>
          <a:xfrm flipH="false" flipV="false" rot="0">
            <a:off x="1028700" y="8919404"/>
            <a:ext cx="1436804" cy="541196"/>
          </a:xfrm>
          <a:custGeom>
            <a:avLst/>
            <a:gdLst/>
            <a:ahLst/>
            <a:cxnLst/>
            <a:rect r="r" b="b" t="t" l="l"/>
            <a:pathLst>
              <a:path h="541196" w="1436804">
                <a:moveTo>
                  <a:pt x="0" y="0"/>
                </a:moveTo>
                <a:lnTo>
                  <a:pt x="1436804" y="0"/>
                </a:lnTo>
                <a:lnTo>
                  <a:pt x="1436804" y="541196"/>
                </a:lnTo>
                <a:lnTo>
                  <a:pt x="0" y="541196"/>
                </a:lnTo>
                <a:lnTo>
                  <a:pt x="0" y="0"/>
                </a:lnTo>
                <a:close/>
              </a:path>
            </a:pathLst>
          </a:custGeom>
          <a:blipFill>
            <a:blip r:embed="rId3"/>
            <a:stretch>
              <a:fillRect l="0" t="0" r="0" b="0"/>
            </a:stretch>
          </a:blipFill>
        </p:spPr>
      </p:sp>
      <p:sp>
        <p:nvSpPr>
          <p:cNvPr name="Freeform 5" id="5"/>
          <p:cNvSpPr/>
          <p:nvPr/>
        </p:nvSpPr>
        <p:spPr>
          <a:xfrm flipH="false" flipV="false" rot="0">
            <a:off x="2465504" y="2143893"/>
            <a:ext cx="2948538" cy="6409866"/>
          </a:xfrm>
          <a:custGeom>
            <a:avLst/>
            <a:gdLst/>
            <a:ahLst/>
            <a:cxnLst/>
            <a:rect r="r" b="b" t="t" l="l"/>
            <a:pathLst>
              <a:path h="6409866" w="2948538">
                <a:moveTo>
                  <a:pt x="0" y="0"/>
                </a:moveTo>
                <a:lnTo>
                  <a:pt x="2948538" y="0"/>
                </a:lnTo>
                <a:lnTo>
                  <a:pt x="2948538" y="6409865"/>
                </a:lnTo>
                <a:lnTo>
                  <a:pt x="0" y="6409865"/>
                </a:lnTo>
                <a:lnTo>
                  <a:pt x="0" y="0"/>
                </a:lnTo>
                <a:close/>
              </a:path>
            </a:pathLst>
          </a:custGeom>
          <a:blipFill>
            <a:blip r:embed="rId4"/>
            <a:stretch>
              <a:fillRect l="0" t="0" r="0" b="0"/>
            </a:stretch>
          </a:blipFill>
        </p:spPr>
      </p:sp>
      <p:sp>
        <p:nvSpPr>
          <p:cNvPr name="Freeform 6" id="6"/>
          <p:cNvSpPr/>
          <p:nvPr/>
        </p:nvSpPr>
        <p:spPr>
          <a:xfrm flipH="false" flipV="false" rot="0">
            <a:off x="7261892" y="2143893"/>
            <a:ext cx="2985595" cy="6490423"/>
          </a:xfrm>
          <a:custGeom>
            <a:avLst/>
            <a:gdLst/>
            <a:ahLst/>
            <a:cxnLst/>
            <a:rect r="r" b="b" t="t" l="l"/>
            <a:pathLst>
              <a:path h="6490423" w="2985595">
                <a:moveTo>
                  <a:pt x="0" y="0"/>
                </a:moveTo>
                <a:lnTo>
                  <a:pt x="2985595" y="0"/>
                </a:lnTo>
                <a:lnTo>
                  <a:pt x="2985595" y="6490423"/>
                </a:lnTo>
                <a:lnTo>
                  <a:pt x="0" y="6490423"/>
                </a:lnTo>
                <a:lnTo>
                  <a:pt x="0" y="0"/>
                </a:lnTo>
                <a:close/>
              </a:path>
            </a:pathLst>
          </a:custGeom>
          <a:blipFill>
            <a:blip r:embed="rId5"/>
            <a:stretch>
              <a:fillRect l="0" t="0" r="0" b="0"/>
            </a:stretch>
          </a:blipFill>
        </p:spPr>
      </p:sp>
      <p:sp>
        <p:nvSpPr>
          <p:cNvPr name="Freeform 7" id="7"/>
          <p:cNvSpPr/>
          <p:nvPr/>
        </p:nvSpPr>
        <p:spPr>
          <a:xfrm flipH="false" flipV="false" rot="0">
            <a:off x="12095337" y="2143893"/>
            <a:ext cx="2985595" cy="6490423"/>
          </a:xfrm>
          <a:custGeom>
            <a:avLst/>
            <a:gdLst/>
            <a:ahLst/>
            <a:cxnLst/>
            <a:rect r="r" b="b" t="t" l="l"/>
            <a:pathLst>
              <a:path h="6490423" w="2985595">
                <a:moveTo>
                  <a:pt x="0" y="0"/>
                </a:moveTo>
                <a:lnTo>
                  <a:pt x="2985595" y="0"/>
                </a:lnTo>
                <a:lnTo>
                  <a:pt x="2985595" y="6490423"/>
                </a:lnTo>
                <a:lnTo>
                  <a:pt x="0" y="6490423"/>
                </a:lnTo>
                <a:lnTo>
                  <a:pt x="0" y="0"/>
                </a:lnTo>
                <a:close/>
              </a:path>
            </a:pathLst>
          </a:custGeom>
          <a:blipFill>
            <a:blip r:embed="rId6"/>
            <a:stretch>
              <a:fillRect l="0" t="0" r="0" b="0"/>
            </a:stretch>
          </a:blipFill>
        </p:spPr>
      </p:sp>
      <p:sp>
        <p:nvSpPr>
          <p:cNvPr name="TextBox 8" id="8"/>
          <p:cNvSpPr txBox="true"/>
          <p:nvPr/>
        </p:nvSpPr>
        <p:spPr>
          <a:xfrm rot="0">
            <a:off x="1006871" y="942975"/>
            <a:ext cx="16230600" cy="651099"/>
          </a:xfrm>
          <a:prstGeom prst="rect">
            <a:avLst/>
          </a:prstGeom>
        </p:spPr>
        <p:txBody>
          <a:bodyPr anchor="t" rtlCol="false" tIns="0" lIns="0" bIns="0" rIns="0">
            <a:spAutoFit/>
          </a:bodyPr>
          <a:lstStyle/>
          <a:p>
            <a:pPr algn="l">
              <a:lnSpc>
                <a:spcPts val="5200"/>
              </a:lnSpc>
              <a:spcBef>
                <a:spcPct val="0"/>
              </a:spcBef>
            </a:pPr>
            <a:r>
              <a:rPr lang="en-US" b="true" sz="3714" spc="843">
                <a:solidFill>
                  <a:srgbClr val="2B2C30"/>
                </a:solidFill>
                <a:latin typeface="Public Sans Bold"/>
                <a:ea typeface="Public Sans Bold"/>
                <a:cs typeface="Public Sans Bold"/>
                <a:sym typeface="Public Sans Bold"/>
              </a:rPr>
              <a:t>HOW TO GIVE THROUGH IGNITE</a:t>
            </a:r>
          </a:p>
        </p:txBody>
      </p:sp>
    </p:spTree>
  </p:cSld>
  <p:clrMapOvr>
    <a:masterClrMapping/>
  </p:clrMapOvr>
  <p:transition spd="med">
    <p:cover dir="ru"/>
  </p:transition>
</p:sld>
</file>

<file path=ppt/slides/slide24.xml><?xml version="1.0" encoding="utf-8"?>
<p:sld xmlns:p="http://schemas.openxmlformats.org/presentationml/2006/main" xmlns:a="http://schemas.openxmlformats.org/drawingml/2006/main" xmlns:r="http://schemas.openxmlformats.org/officeDocument/2006/relationships">
  <p:cSld>
    <p:bg>
      <p:bgPr>
        <a:solidFill>
          <a:srgbClr val="EFEEE7"/>
        </a:solidFill>
      </p:bgPr>
    </p:bg>
    <p:spTree>
      <p:nvGrpSpPr>
        <p:cNvPr id="1" name=""/>
        <p:cNvGrpSpPr/>
        <p:nvPr/>
      </p:nvGrpSpPr>
      <p:grpSpPr>
        <a:xfrm>
          <a:off x="0" y="0"/>
          <a:ext cx="0" cy="0"/>
          <a:chOff x="0" y="0"/>
          <a:chExt cx="0" cy="0"/>
        </a:xfrm>
      </p:grpSpPr>
      <p:sp>
        <p:nvSpPr>
          <p:cNvPr name="AutoShape 2" id="2"/>
          <p:cNvSpPr/>
          <p:nvPr/>
        </p:nvSpPr>
        <p:spPr>
          <a:xfrm flipV="true">
            <a:off x="-700591" y="1760761"/>
            <a:ext cx="17959879" cy="0"/>
          </a:xfrm>
          <a:prstGeom prst="line">
            <a:avLst/>
          </a:prstGeom>
          <a:ln cap="flat" w="9525">
            <a:solidFill>
              <a:srgbClr val="2B2C30"/>
            </a:solidFill>
            <a:prstDash val="solid"/>
            <a:headEnd type="none" len="sm" w="sm"/>
            <a:tailEnd type="none" len="sm" w="sm"/>
          </a:ln>
        </p:spPr>
      </p:sp>
      <p:sp>
        <p:nvSpPr>
          <p:cNvPr name="Freeform 3" id="3"/>
          <p:cNvSpPr/>
          <p:nvPr/>
        </p:nvSpPr>
        <p:spPr>
          <a:xfrm flipH="false" flipV="false" rot="0">
            <a:off x="14521165" y="709041"/>
            <a:ext cx="1907089" cy="885033"/>
          </a:xfrm>
          <a:custGeom>
            <a:avLst/>
            <a:gdLst/>
            <a:ahLst/>
            <a:cxnLst/>
            <a:rect r="r" b="b" t="t" l="l"/>
            <a:pathLst>
              <a:path h="885033" w="1907089">
                <a:moveTo>
                  <a:pt x="0" y="0"/>
                </a:moveTo>
                <a:lnTo>
                  <a:pt x="1907090" y="0"/>
                </a:lnTo>
                <a:lnTo>
                  <a:pt x="1907090" y="885033"/>
                </a:lnTo>
                <a:lnTo>
                  <a:pt x="0" y="885033"/>
                </a:lnTo>
                <a:lnTo>
                  <a:pt x="0" y="0"/>
                </a:lnTo>
                <a:close/>
              </a:path>
            </a:pathLst>
          </a:custGeom>
          <a:blipFill>
            <a:blip r:embed="rId2"/>
            <a:stretch>
              <a:fillRect l="0" t="0" r="0" b="0"/>
            </a:stretch>
          </a:blipFill>
        </p:spPr>
      </p:sp>
      <p:sp>
        <p:nvSpPr>
          <p:cNvPr name="Freeform 4" id="4"/>
          <p:cNvSpPr/>
          <p:nvPr/>
        </p:nvSpPr>
        <p:spPr>
          <a:xfrm flipH="false" flipV="false" rot="0">
            <a:off x="12210443" y="792676"/>
            <a:ext cx="1905563" cy="717762"/>
          </a:xfrm>
          <a:custGeom>
            <a:avLst/>
            <a:gdLst/>
            <a:ahLst/>
            <a:cxnLst/>
            <a:rect r="r" b="b" t="t" l="l"/>
            <a:pathLst>
              <a:path h="717762" w="1905563">
                <a:moveTo>
                  <a:pt x="0" y="0"/>
                </a:moveTo>
                <a:lnTo>
                  <a:pt x="1905563" y="0"/>
                </a:lnTo>
                <a:lnTo>
                  <a:pt x="1905563" y="717762"/>
                </a:lnTo>
                <a:lnTo>
                  <a:pt x="0" y="717762"/>
                </a:lnTo>
                <a:lnTo>
                  <a:pt x="0" y="0"/>
                </a:lnTo>
                <a:close/>
              </a:path>
            </a:pathLst>
          </a:custGeom>
          <a:blipFill>
            <a:blip r:embed="rId3"/>
            <a:stretch>
              <a:fillRect l="0" t="0" r="0" b="0"/>
            </a:stretch>
          </a:blipFill>
        </p:spPr>
      </p:sp>
      <p:sp>
        <p:nvSpPr>
          <p:cNvPr name="Freeform 5" id="5"/>
          <p:cNvSpPr/>
          <p:nvPr/>
        </p:nvSpPr>
        <p:spPr>
          <a:xfrm flipH="false" flipV="false" rot="0">
            <a:off x="13146830" y="2836809"/>
            <a:ext cx="4090641" cy="5522365"/>
          </a:xfrm>
          <a:custGeom>
            <a:avLst/>
            <a:gdLst/>
            <a:ahLst/>
            <a:cxnLst/>
            <a:rect r="r" b="b" t="t" l="l"/>
            <a:pathLst>
              <a:path h="5522365" w="4090641">
                <a:moveTo>
                  <a:pt x="0" y="0"/>
                </a:moveTo>
                <a:lnTo>
                  <a:pt x="4090641" y="0"/>
                </a:lnTo>
                <a:lnTo>
                  <a:pt x="4090641" y="5522365"/>
                </a:lnTo>
                <a:lnTo>
                  <a:pt x="0" y="5522365"/>
                </a:lnTo>
                <a:lnTo>
                  <a:pt x="0" y="0"/>
                </a:lnTo>
                <a:close/>
              </a:path>
            </a:pathLst>
          </a:custGeom>
          <a:blipFill>
            <a:blip r:embed="rId4"/>
            <a:stretch>
              <a:fillRect l="0" t="0" r="0" b="0"/>
            </a:stretch>
          </a:blipFill>
        </p:spPr>
      </p:sp>
      <p:sp>
        <p:nvSpPr>
          <p:cNvPr name="Freeform 6" id="6"/>
          <p:cNvSpPr/>
          <p:nvPr/>
        </p:nvSpPr>
        <p:spPr>
          <a:xfrm flipH="false" flipV="false" rot="0">
            <a:off x="10031705" y="2196520"/>
            <a:ext cx="4357476" cy="3268107"/>
          </a:xfrm>
          <a:custGeom>
            <a:avLst/>
            <a:gdLst/>
            <a:ahLst/>
            <a:cxnLst/>
            <a:rect r="r" b="b" t="t" l="l"/>
            <a:pathLst>
              <a:path h="3268107" w="4357476">
                <a:moveTo>
                  <a:pt x="0" y="0"/>
                </a:moveTo>
                <a:lnTo>
                  <a:pt x="4357475" y="0"/>
                </a:lnTo>
                <a:lnTo>
                  <a:pt x="4357475" y="3268107"/>
                </a:lnTo>
                <a:lnTo>
                  <a:pt x="0" y="3268107"/>
                </a:lnTo>
                <a:lnTo>
                  <a:pt x="0" y="0"/>
                </a:lnTo>
                <a:close/>
              </a:path>
            </a:pathLst>
          </a:custGeom>
          <a:blipFill>
            <a:blip r:embed="rId5"/>
            <a:stretch>
              <a:fillRect l="0" t="0" r="0" b="0"/>
            </a:stretch>
          </a:blipFill>
        </p:spPr>
      </p:sp>
      <p:sp>
        <p:nvSpPr>
          <p:cNvPr name="Freeform 7" id="7"/>
          <p:cNvSpPr/>
          <p:nvPr/>
        </p:nvSpPr>
        <p:spPr>
          <a:xfrm flipH="false" flipV="false" rot="0">
            <a:off x="10031705" y="6631962"/>
            <a:ext cx="3809227" cy="3034684"/>
          </a:xfrm>
          <a:custGeom>
            <a:avLst/>
            <a:gdLst/>
            <a:ahLst/>
            <a:cxnLst/>
            <a:rect r="r" b="b" t="t" l="l"/>
            <a:pathLst>
              <a:path h="3034684" w="3809227">
                <a:moveTo>
                  <a:pt x="0" y="0"/>
                </a:moveTo>
                <a:lnTo>
                  <a:pt x="3809226" y="0"/>
                </a:lnTo>
                <a:lnTo>
                  <a:pt x="3809226" y="3034684"/>
                </a:lnTo>
                <a:lnTo>
                  <a:pt x="0" y="3034684"/>
                </a:lnTo>
                <a:lnTo>
                  <a:pt x="0" y="0"/>
                </a:lnTo>
                <a:close/>
              </a:path>
            </a:pathLst>
          </a:custGeom>
          <a:blipFill>
            <a:blip r:embed="rId6"/>
            <a:stretch>
              <a:fillRect l="0" t="0" r="0" b="0"/>
            </a:stretch>
          </a:blipFill>
        </p:spPr>
      </p:sp>
      <p:sp>
        <p:nvSpPr>
          <p:cNvPr name="TextBox 8" id="8"/>
          <p:cNvSpPr txBox="true"/>
          <p:nvPr/>
        </p:nvSpPr>
        <p:spPr>
          <a:xfrm rot="0">
            <a:off x="1006871" y="942975"/>
            <a:ext cx="16230600" cy="651099"/>
          </a:xfrm>
          <a:prstGeom prst="rect">
            <a:avLst/>
          </a:prstGeom>
        </p:spPr>
        <p:txBody>
          <a:bodyPr anchor="t" rtlCol="false" tIns="0" lIns="0" bIns="0" rIns="0">
            <a:spAutoFit/>
          </a:bodyPr>
          <a:lstStyle/>
          <a:p>
            <a:pPr algn="l">
              <a:lnSpc>
                <a:spcPts val="5200"/>
              </a:lnSpc>
              <a:spcBef>
                <a:spcPct val="0"/>
              </a:spcBef>
            </a:pPr>
            <a:r>
              <a:rPr lang="en-US" b="true" sz="3714" spc="843">
                <a:solidFill>
                  <a:srgbClr val="2B2C30"/>
                </a:solidFill>
                <a:latin typeface="Public Sans Bold"/>
                <a:ea typeface="Public Sans Bold"/>
                <a:cs typeface="Public Sans Bold"/>
                <a:sym typeface="Public Sans Bold"/>
              </a:rPr>
              <a:t>DISTRICT GRANTS</a:t>
            </a:r>
          </a:p>
        </p:txBody>
      </p:sp>
      <p:sp>
        <p:nvSpPr>
          <p:cNvPr name="TextBox 9" id="9"/>
          <p:cNvSpPr txBox="true"/>
          <p:nvPr/>
        </p:nvSpPr>
        <p:spPr>
          <a:xfrm rot="0">
            <a:off x="1006871" y="2364313"/>
            <a:ext cx="7868307" cy="6665595"/>
          </a:xfrm>
          <a:prstGeom prst="rect">
            <a:avLst/>
          </a:prstGeom>
        </p:spPr>
        <p:txBody>
          <a:bodyPr anchor="t" rtlCol="false" tIns="0" lIns="0" bIns="0" rIns="0">
            <a:spAutoFit/>
          </a:bodyPr>
          <a:lstStyle/>
          <a:p>
            <a:pPr algn="l">
              <a:lnSpc>
                <a:spcPts val="2420"/>
              </a:lnSpc>
            </a:pPr>
            <a:r>
              <a:rPr lang="en-US" sz="2200" b="true">
                <a:solidFill>
                  <a:srgbClr val="2B2C30"/>
                </a:solidFill>
                <a:latin typeface="Canva Sans Bold"/>
                <a:ea typeface="Canva Sans Bold"/>
                <a:cs typeface="Canva Sans Bold"/>
                <a:sym typeface="Canva Sans Bold"/>
              </a:rPr>
              <a:t>Key Aspects of District</a:t>
            </a:r>
            <a:r>
              <a:rPr lang="en-US" b="true" sz="2200">
                <a:solidFill>
                  <a:srgbClr val="2B2C30"/>
                </a:solidFill>
                <a:latin typeface="Canva Sans Bold"/>
                <a:ea typeface="Canva Sans Bold"/>
                <a:cs typeface="Canva Sans Bold"/>
                <a:sym typeface="Canva Sans Bold"/>
              </a:rPr>
              <a:t> Grants:</a:t>
            </a:r>
          </a:p>
          <a:p>
            <a:pPr algn="l">
              <a:lnSpc>
                <a:spcPts val="2200"/>
              </a:lnSpc>
            </a:pPr>
          </a:p>
          <a:p>
            <a:pPr algn="l" marL="431807" indent="-215904" lvl="1">
              <a:lnSpc>
                <a:spcPts val="2200"/>
              </a:lnSpc>
              <a:buFont typeface="Arial"/>
              <a:buChar char="•"/>
            </a:pPr>
            <a:r>
              <a:rPr lang="en-US" sz="2000">
                <a:solidFill>
                  <a:srgbClr val="2B2C30"/>
                </a:solidFill>
                <a:latin typeface="Canva Sans"/>
                <a:ea typeface="Canva Sans"/>
                <a:cs typeface="Canva Sans"/>
                <a:sym typeface="Canva Sans"/>
              </a:rPr>
              <a:t>Purpose: Fund short-term projects (local or international) focusing on Rotary's Seven Areas of Focus (e.g., clean water, education, health).</a:t>
            </a:r>
          </a:p>
          <a:p>
            <a:pPr algn="l">
              <a:lnSpc>
                <a:spcPts val="2200"/>
              </a:lnSpc>
            </a:pPr>
          </a:p>
          <a:p>
            <a:pPr algn="l" marL="431807" indent="-215904" lvl="1">
              <a:lnSpc>
                <a:spcPts val="2200"/>
              </a:lnSpc>
              <a:buFont typeface="Arial"/>
              <a:buChar char="•"/>
            </a:pPr>
            <a:r>
              <a:rPr lang="en-US" b="true" sz="2000">
                <a:solidFill>
                  <a:srgbClr val="2B2C30"/>
                </a:solidFill>
                <a:latin typeface="Canva Sans Bold"/>
                <a:ea typeface="Canva Sans Bold"/>
                <a:cs typeface="Canva Sans Bold"/>
                <a:sym typeface="Canva Sans Bold"/>
              </a:rPr>
              <a:t>Funding Source:</a:t>
            </a:r>
            <a:r>
              <a:rPr lang="en-US" sz="2000">
                <a:solidFill>
                  <a:srgbClr val="2B2C30"/>
                </a:solidFill>
                <a:latin typeface="Canva Sans"/>
                <a:ea typeface="Canva Sans"/>
                <a:cs typeface="Canva Sans"/>
                <a:sym typeface="Canva Sans"/>
              </a:rPr>
              <a:t> Derived from a district's District Designated Funds (DDF) from Rotary Foundation contributions.</a:t>
            </a:r>
          </a:p>
          <a:p>
            <a:pPr algn="l">
              <a:lnSpc>
                <a:spcPts val="2200"/>
              </a:lnSpc>
            </a:pPr>
          </a:p>
          <a:p>
            <a:pPr algn="l" marL="431807" indent="-215904" lvl="1">
              <a:lnSpc>
                <a:spcPts val="2200"/>
              </a:lnSpc>
              <a:buFont typeface="Arial"/>
              <a:buChar char="•"/>
            </a:pPr>
            <a:r>
              <a:rPr lang="en-US" b="true" sz="2000">
                <a:solidFill>
                  <a:srgbClr val="2B2C30"/>
                </a:solidFill>
                <a:latin typeface="Canva Sans Bold"/>
                <a:ea typeface="Canva Sans Bold"/>
                <a:cs typeface="Canva Sans Bold"/>
                <a:sym typeface="Canva Sans Bold"/>
              </a:rPr>
              <a:t>Administration:</a:t>
            </a:r>
            <a:r>
              <a:rPr lang="en-US" sz="2000">
                <a:solidFill>
                  <a:srgbClr val="2B2C30"/>
                </a:solidFill>
                <a:latin typeface="Canva Sans"/>
                <a:ea typeface="Canva Sans"/>
                <a:cs typeface="Canva Sans"/>
                <a:sym typeface="Canva Sans"/>
              </a:rPr>
              <a:t> Managed by the District's Foundation Committee, which distributes funds to qualifying clubs.</a:t>
            </a:r>
          </a:p>
          <a:p>
            <a:pPr algn="l">
              <a:lnSpc>
                <a:spcPts val="2200"/>
              </a:lnSpc>
            </a:pPr>
          </a:p>
          <a:p>
            <a:pPr algn="l" marL="431807" indent="-215904" lvl="1">
              <a:lnSpc>
                <a:spcPts val="2200"/>
              </a:lnSpc>
              <a:buFont typeface="Arial"/>
              <a:buChar char="•"/>
            </a:pPr>
            <a:r>
              <a:rPr lang="en-US" b="true" sz="2000">
                <a:solidFill>
                  <a:srgbClr val="2B2C30"/>
                </a:solidFill>
                <a:latin typeface="Canva Sans Bold"/>
                <a:ea typeface="Canva Sans Bold"/>
                <a:cs typeface="Canva Sans Bold"/>
                <a:sym typeface="Canva Sans Bold"/>
              </a:rPr>
              <a:t>Club Eligibility:</a:t>
            </a:r>
            <a:r>
              <a:rPr lang="en-US" sz="2000">
                <a:solidFill>
                  <a:srgbClr val="2B2C30"/>
                </a:solidFill>
                <a:latin typeface="Canva Sans"/>
                <a:ea typeface="Canva Sans"/>
                <a:cs typeface="Canva Sans"/>
                <a:sym typeface="Canva Sans"/>
              </a:rPr>
              <a:t> Often tiered based on a club's per capita contribution to the Annual Fund (e.g., higher giving gets more funding).</a:t>
            </a:r>
          </a:p>
          <a:p>
            <a:pPr algn="l">
              <a:lnSpc>
                <a:spcPts val="2200"/>
              </a:lnSpc>
            </a:pPr>
          </a:p>
          <a:p>
            <a:pPr algn="l" marL="431807" indent="-215904" lvl="1">
              <a:lnSpc>
                <a:spcPts val="2200"/>
              </a:lnSpc>
              <a:buFont typeface="Arial"/>
              <a:buChar char="•"/>
            </a:pPr>
            <a:r>
              <a:rPr lang="en-US" b="true" sz="2000">
                <a:solidFill>
                  <a:srgbClr val="2B2C30"/>
                </a:solidFill>
                <a:latin typeface="Canva Sans Bold"/>
                <a:ea typeface="Canva Sans Bold"/>
                <a:cs typeface="Canva Sans Bold"/>
                <a:sym typeface="Canva Sans Bold"/>
              </a:rPr>
              <a:t>Project Scope:</a:t>
            </a:r>
            <a:r>
              <a:rPr lang="en-US" sz="2000">
                <a:solidFill>
                  <a:srgbClr val="2B2C30"/>
                </a:solidFill>
                <a:latin typeface="Canva Sans"/>
                <a:ea typeface="Canva Sans"/>
                <a:cs typeface="Canva Sans"/>
                <a:sym typeface="Canva Sans"/>
              </a:rPr>
              <a:t> Generally smaller, quicker projects than Global Grants, with fewer restrictions and no</a:t>
            </a:r>
            <a:r>
              <a:rPr lang="en-US" sz="2000">
                <a:solidFill>
                  <a:srgbClr val="2B2C30"/>
                </a:solidFill>
                <a:latin typeface="Canva Sans"/>
                <a:ea typeface="Canva Sans"/>
                <a:cs typeface="Canva Sans"/>
                <a:sym typeface="Canva Sans"/>
              </a:rPr>
              <a:t> matching funds n</a:t>
            </a:r>
            <a:r>
              <a:rPr lang="en-US" sz="2000">
                <a:solidFill>
                  <a:srgbClr val="2B2C30"/>
                </a:solidFill>
                <a:latin typeface="Canva Sans"/>
                <a:ea typeface="Canva Sans"/>
                <a:cs typeface="Canva Sans"/>
                <a:sym typeface="Canva Sans"/>
              </a:rPr>
              <a:t>eeded.</a:t>
            </a:r>
          </a:p>
          <a:p>
            <a:pPr algn="l">
              <a:lnSpc>
                <a:spcPts val="2200"/>
              </a:lnSpc>
            </a:pPr>
          </a:p>
          <a:p>
            <a:pPr algn="l" marL="431807" indent="-215904" lvl="1">
              <a:lnSpc>
                <a:spcPts val="2200"/>
              </a:lnSpc>
              <a:buFont typeface="Arial"/>
              <a:buChar char="•"/>
            </a:pPr>
            <a:r>
              <a:rPr lang="en-US" b="true" sz="2000">
                <a:solidFill>
                  <a:srgbClr val="2B2C30"/>
                </a:solidFill>
                <a:latin typeface="Canva Sans Bold"/>
                <a:ea typeface="Canva Sans Bold"/>
                <a:cs typeface="Canva Sans Bold"/>
                <a:sym typeface="Canva Sans Bold"/>
              </a:rPr>
              <a:t>Requirements:</a:t>
            </a:r>
            <a:r>
              <a:rPr lang="en-US" sz="2000">
                <a:solidFill>
                  <a:srgbClr val="2B2C30"/>
                </a:solidFill>
                <a:latin typeface="Canva Sans"/>
                <a:ea typeface="Canva Sans"/>
                <a:cs typeface="Canva Sans"/>
                <a:sym typeface="Canva Sans"/>
              </a:rPr>
              <a:t> Clubs must attend a Grants Management Seminar,</a:t>
            </a:r>
            <a:r>
              <a:rPr lang="en-US" sz="2000" u="none">
                <a:solidFill>
                  <a:srgbClr val="2B2C30"/>
                </a:solidFill>
                <a:latin typeface="Canva Sans"/>
                <a:ea typeface="Canva Sans"/>
                <a:cs typeface="Canva Sans"/>
                <a:sym typeface="Canva Sans"/>
              </a:rPr>
              <a:t> and </a:t>
            </a:r>
            <a:r>
              <a:rPr lang="en-US" sz="2000">
                <a:solidFill>
                  <a:srgbClr val="2B2C30"/>
                </a:solidFill>
                <a:latin typeface="Canva Sans"/>
                <a:ea typeface="Canva Sans"/>
                <a:cs typeface="Canva Sans"/>
                <a:sym typeface="Canva Sans"/>
              </a:rPr>
              <a:t>foll</a:t>
            </a:r>
            <a:r>
              <a:rPr lang="en-US" sz="2000" u="none">
                <a:solidFill>
                  <a:srgbClr val="2B2C30"/>
                </a:solidFill>
                <a:latin typeface="Canva Sans"/>
                <a:ea typeface="Canva Sans"/>
                <a:cs typeface="Canva Sans"/>
                <a:sym typeface="Canva Sans"/>
              </a:rPr>
              <a:t>o</a:t>
            </a:r>
            <a:r>
              <a:rPr lang="en-US" sz="2000">
                <a:solidFill>
                  <a:srgbClr val="2B2C30"/>
                </a:solidFill>
                <a:latin typeface="Canva Sans"/>
                <a:ea typeface="Canva Sans"/>
                <a:cs typeface="Canva Sans"/>
                <a:sym typeface="Canva Sans"/>
              </a:rPr>
              <a:t>w reporti</a:t>
            </a:r>
            <a:r>
              <a:rPr lang="en-US" sz="2000" u="none">
                <a:solidFill>
                  <a:srgbClr val="2B2C30"/>
                </a:solidFill>
                <a:latin typeface="Canva Sans"/>
                <a:ea typeface="Canva Sans"/>
                <a:cs typeface="Canva Sans"/>
                <a:sym typeface="Canva Sans"/>
              </a:rPr>
              <a:t>n</a:t>
            </a:r>
            <a:r>
              <a:rPr lang="en-US" sz="2000">
                <a:solidFill>
                  <a:srgbClr val="2B2C30"/>
                </a:solidFill>
                <a:latin typeface="Canva Sans"/>
                <a:ea typeface="Canva Sans"/>
                <a:cs typeface="Canva Sans"/>
                <a:sym typeface="Canva Sans"/>
              </a:rPr>
              <a:t>g gu</a:t>
            </a:r>
            <a:r>
              <a:rPr lang="en-US" sz="2000" u="none">
                <a:solidFill>
                  <a:srgbClr val="2B2C30"/>
                </a:solidFill>
                <a:latin typeface="Canva Sans"/>
                <a:ea typeface="Canva Sans"/>
                <a:cs typeface="Canva Sans"/>
                <a:sym typeface="Canva Sans"/>
              </a:rPr>
              <a:t>i</a:t>
            </a:r>
            <a:r>
              <a:rPr lang="en-US" sz="2000">
                <a:solidFill>
                  <a:srgbClr val="2B2C30"/>
                </a:solidFill>
                <a:latin typeface="Canva Sans"/>
                <a:ea typeface="Canva Sans"/>
                <a:cs typeface="Canva Sans"/>
                <a:sym typeface="Canva Sans"/>
              </a:rPr>
              <a:t>del</a:t>
            </a:r>
            <a:r>
              <a:rPr lang="en-US" sz="2000" u="none">
                <a:solidFill>
                  <a:srgbClr val="2B2C30"/>
                </a:solidFill>
                <a:latin typeface="Canva Sans"/>
                <a:ea typeface="Canva Sans"/>
                <a:cs typeface="Canva Sans"/>
                <a:sym typeface="Canva Sans"/>
              </a:rPr>
              <a:t>in</a:t>
            </a:r>
            <a:r>
              <a:rPr lang="en-US" sz="2000">
                <a:solidFill>
                  <a:srgbClr val="2B2C30"/>
                </a:solidFill>
                <a:latin typeface="Canva Sans"/>
                <a:ea typeface="Canva Sans"/>
                <a:cs typeface="Canva Sans"/>
                <a:sym typeface="Canva Sans"/>
              </a:rPr>
              <a:t>e</a:t>
            </a:r>
            <a:r>
              <a:rPr lang="en-US" sz="2000" u="none">
                <a:solidFill>
                  <a:srgbClr val="2B2C30"/>
                </a:solidFill>
                <a:latin typeface="Canva Sans"/>
                <a:ea typeface="Canva Sans"/>
                <a:cs typeface="Canva Sans"/>
                <a:sym typeface="Canva Sans"/>
              </a:rPr>
              <a:t>s</a:t>
            </a:r>
            <a:r>
              <a:rPr lang="en-US" sz="2000">
                <a:solidFill>
                  <a:srgbClr val="2B2C30"/>
                </a:solidFill>
                <a:latin typeface="Canva Sans"/>
                <a:ea typeface="Canva Sans"/>
                <a:cs typeface="Canva Sans"/>
                <a:sym typeface="Canva Sans"/>
              </a:rPr>
              <a:t>. </a:t>
            </a:r>
          </a:p>
          <a:p>
            <a:pPr algn="l">
              <a:lnSpc>
                <a:spcPts val="2200"/>
              </a:lnSpc>
            </a:pPr>
          </a:p>
          <a:p>
            <a:pPr algn="l">
              <a:lnSpc>
                <a:spcPts val="2200"/>
              </a:lnSpc>
            </a:pPr>
          </a:p>
        </p:txBody>
      </p:sp>
    </p:spTree>
  </p:cSld>
  <p:clrMapOvr>
    <a:masterClrMapping/>
  </p:clrMapOvr>
  <p:transition spd="med">
    <p:cover dir="ru"/>
  </p:transition>
</p:sld>
</file>

<file path=ppt/slides/slide25.xml><?xml version="1.0" encoding="utf-8"?>
<p:sld xmlns:p="http://schemas.openxmlformats.org/presentationml/2006/main" xmlns:a="http://schemas.openxmlformats.org/drawingml/2006/main" xmlns:r="http://schemas.openxmlformats.org/officeDocument/2006/relationships">
  <p:cSld>
    <p:bg>
      <p:bgPr>
        <a:solidFill>
          <a:srgbClr val="EFEEE7"/>
        </a:solidFill>
      </p:bgPr>
    </p:bg>
    <p:spTree>
      <p:nvGrpSpPr>
        <p:cNvPr id="1" name=""/>
        <p:cNvGrpSpPr/>
        <p:nvPr/>
      </p:nvGrpSpPr>
      <p:grpSpPr>
        <a:xfrm>
          <a:off x="0" y="0"/>
          <a:ext cx="0" cy="0"/>
          <a:chOff x="0" y="0"/>
          <a:chExt cx="0" cy="0"/>
        </a:xfrm>
      </p:grpSpPr>
      <p:sp>
        <p:nvSpPr>
          <p:cNvPr name="AutoShape 2" id="2"/>
          <p:cNvSpPr/>
          <p:nvPr/>
        </p:nvSpPr>
        <p:spPr>
          <a:xfrm flipV="true">
            <a:off x="-700591" y="1760761"/>
            <a:ext cx="17959879" cy="0"/>
          </a:xfrm>
          <a:prstGeom prst="line">
            <a:avLst/>
          </a:prstGeom>
          <a:ln cap="flat" w="9525">
            <a:solidFill>
              <a:srgbClr val="2B2C30"/>
            </a:solidFill>
            <a:prstDash val="solid"/>
            <a:headEnd type="none" len="sm" w="sm"/>
            <a:tailEnd type="none" len="sm" w="sm"/>
          </a:ln>
        </p:spPr>
      </p:sp>
      <p:sp>
        <p:nvSpPr>
          <p:cNvPr name="Freeform 3" id="3"/>
          <p:cNvSpPr/>
          <p:nvPr/>
        </p:nvSpPr>
        <p:spPr>
          <a:xfrm flipH="false" flipV="false" rot="0">
            <a:off x="14521165" y="709041"/>
            <a:ext cx="1907089" cy="885033"/>
          </a:xfrm>
          <a:custGeom>
            <a:avLst/>
            <a:gdLst/>
            <a:ahLst/>
            <a:cxnLst/>
            <a:rect r="r" b="b" t="t" l="l"/>
            <a:pathLst>
              <a:path h="885033" w="1907089">
                <a:moveTo>
                  <a:pt x="0" y="0"/>
                </a:moveTo>
                <a:lnTo>
                  <a:pt x="1907090" y="0"/>
                </a:lnTo>
                <a:lnTo>
                  <a:pt x="1907090" y="885033"/>
                </a:lnTo>
                <a:lnTo>
                  <a:pt x="0" y="885033"/>
                </a:lnTo>
                <a:lnTo>
                  <a:pt x="0" y="0"/>
                </a:lnTo>
                <a:close/>
              </a:path>
            </a:pathLst>
          </a:custGeom>
          <a:blipFill>
            <a:blip r:embed="rId2"/>
            <a:stretch>
              <a:fillRect l="0" t="0" r="0" b="0"/>
            </a:stretch>
          </a:blipFill>
        </p:spPr>
      </p:sp>
      <p:sp>
        <p:nvSpPr>
          <p:cNvPr name="Freeform 4" id="4"/>
          <p:cNvSpPr/>
          <p:nvPr/>
        </p:nvSpPr>
        <p:spPr>
          <a:xfrm flipH="false" flipV="false" rot="0">
            <a:off x="12210443" y="792676"/>
            <a:ext cx="1905563" cy="717762"/>
          </a:xfrm>
          <a:custGeom>
            <a:avLst/>
            <a:gdLst/>
            <a:ahLst/>
            <a:cxnLst/>
            <a:rect r="r" b="b" t="t" l="l"/>
            <a:pathLst>
              <a:path h="717762" w="1905563">
                <a:moveTo>
                  <a:pt x="0" y="0"/>
                </a:moveTo>
                <a:lnTo>
                  <a:pt x="1905563" y="0"/>
                </a:lnTo>
                <a:lnTo>
                  <a:pt x="1905563" y="717762"/>
                </a:lnTo>
                <a:lnTo>
                  <a:pt x="0" y="717762"/>
                </a:lnTo>
                <a:lnTo>
                  <a:pt x="0" y="0"/>
                </a:lnTo>
                <a:close/>
              </a:path>
            </a:pathLst>
          </a:custGeom>
          <a:blipFill>
            <a:blip r:embed="rId3"/>
            <a:stretch>
              <a:fillRect l="0" t="0" r="0" b="0"/>
            </a:stretch>
          </a:blipFill>
        </p:spPr>
      </p:sp>
      <p:sp>
        <p:nvSpPr>
          <p:cNvPr name="Freeform 5" id="5"/>
          <p:cNvSpPr/>
          <p:nvPr/>
        </p:nvSpPr>
        <p:spPr>
          <a:xfrm flipH="false" flipV="false" rot="0">
            <a:off x="2057419" y="2086226"/>
            <a:ext cx="14129504" cy="7859537"/>
          </a:xfrm>
          <a:custGeom>
            <a:avLst/>
            <a:gdLst/>
            <a:ahLst/>
            <a:cxnLst/>
            <a:rect r="r" b="b" t="t" l="l"/>
            <a:pathLst>
              <a:path h="7859537" w="14129504">
                <a:moveTo>
                  <a:pt x="0" y="0"/>
                </a:moveTo>
                <a:lnTo>
                  <a:pt x="14129504" y="0"/>
                </a:lnTo>
                <a:lnTo>
                  <a:pt x="14129504" y="7859537"/>
                </a:lnTo>
                <a:lnTo>
                  <a:pt x="0" y="7859537"/>
                </a:lnTo>
                <a:lnTo>
                  <a:pt x="0" y="0"/>
                </a:lnTo>
                <a:close/>
              </a:path>
            </a:pathLst>
          </a:custGeom>
          <a:blipFill>
            <a:blip r:embed="rId4"/>
            <a:stretch>
              <a:fillRect l="0" t="0" r="0" b="0"/>
            </a:stretch>
          </a:blipFill>
        </p:spPr>
      </p:sp>
      <p:sp>
        <p:nvSpPr>
          <p:cNvPr name="TextBox 6" id="6"/>
          <p:cNvSpPr txBox="true"/>
          <p:nvPr/>
        </p:nvSpPr>
        <p:spPr>
          <a:xfrm rot="0">
            <a:off x="1006871" y="942975"/>
            <a:ext cx="16230600" cy="651099"/>
          </a:xfrm>
          <a:prstGeom prst="rect">
            <a:avLst/>
          </a:prstGeom>
        </p:spPr>
        <p:txBody>
          <a:bodyPr anchor="t" rtlCol="false" tIns="0" lIns="0" bIns="0" rIns="0">
            <a:spAutoFit/>
          </a:bodyPr>
          <a:lstStyle/>
          <a:p>
            <a:pPr algn="l">
              <a:lnSpc>
                <a:spcPts val="5200"/>
              </a:lnSpc>
              <a:spcBef>
                <a:spcPct val="0"/>
              </a:spcBef>
            </a:pPr>
            <a:r>
              <a:rPr lang="en-US" b="true" sz="3714" spc="843">
                <a:solidFill>
                  <a:srgbClr val="2B2C30"/>
                </a:solidFill>
                <a:latin typeface="Public Sans Bold"/>
                <a:ea typeface="Public Sans Bold"/>
                <a:cs typeface="Public Sans Bold"/>
                <a:sym typeface="Public Sans Bold"/>
              </a:rPr>
              <a:t>GLOBAL GRANTS</a:t>
            </a:r>
          </a:p>
        </p:txBody>
      </p:sp>
    </p:spTree>
  </p:cSld>
  <p:clrMapOvr>
    <a:masterClrMapping/>
  </p:clrMapOvr>
  <p:transition spd="med">
    <p:cover dir="rd"/>
  </p:transition>
</p:sld>
</file>

<file path=ppt/slides/slide26.xml><?xml version="1.0" encoding="utf-8"?>
<p:sld xmlns:p="http://schemas.openxmlformats.org/presentationml/2006/main" xmlns:a="http://schemas.openxmlformats.org/drawingml/2006/main" xmlns:r="http://schemas.openxmlformats.org/officeDocument/2006/relationships">
  <p:cSld>
    <p:bg>
      <p:bgPr>
        <a:solidFill>
          <a:srgbClr val="EFEEE7"/>
        </a:solidFill>
      </p:bgPr>
    </p:bg>
    <p:spTree>
      <p:nvGrpSpPr>
        <p:cNvPr id="1" name=""/>
        <p:cNvGrpSpPr/>
        <p:nvPr/>
      </p:nvGrpSpPr>
      <p:grpSpPr>
        <a:xfrm>
          <a:off x="0" y="0"/>
          <a:ext cx="0" cy="0"/>
          <a:chOff x="0" y="0"/>
          <a:chExt cx="0" cy="0"/>
        </a:xfrm>
      </p:grpSpPr>
      <p:sp>
        <p:nvSpPr>
          <p:cNvPr name="AutoShape 2" id="2"/>
          <p:cNvSpPr/>
          <p:nvPr/>
        </p:nvSpPr>
        <p:spPr>
          <a:xfrm flipV="true">
            <a:off x="-700591" y="1760761"/>
            <a:ext cx="17959879" cy="0"/>
          </a:xfrm>
          <a:prstGeom prst="line">
            <a:avLst/>
          </a:prstGeom>
          <a:ln cap="flat" w="9525">
            <a:solidFill>
              <a:srgbClr val="2B2C30"/>
            </a:solidFill>
            <a:prstDash val="solid"/>
            <a:headEnd type="none" len="sm" w="sm"/>
            <a:tailEnd type="none" len="sm" w="sm"/>
          </a:ln>
        </p:spPr>
      </p:sp>
      <p:sp>
        <p:nvSpPr>
          <p:cNvPr name="Freeform 3" id="3"/>
          <p:cNvSpPr/>
          <p:nvPr/>
        </p:nvSpPr>
        <p:spPr>
          <a:xfrm flipH="false" flipV="false" rot="0">
            <a:off x="14521165" y="709041"/>
            <a:ext cx="1907089" cy="885033"/>
          </a:xfrm>
          <a:custGeom>
            <a:avLst/>
            <a:gdLst/>
            <a:ahLst/>
            <a:cxnLst/>
            <a:rect r="r" b="b" t="t" l="l"/>
            <a:pathLst>
              <a:path h="885033" w="1907089">
                <a:moveTo>
                  <a:pt x="0" y="0"/>
                </a:moveTo>
                <a:lnTo>
                  <a:pt x="1907090" y="0"/>
                </a:lnTo>
                <a:lnTo>
                  <a:pt x="1907090" y="885033"/>
                </a:lnTo>
                <a:lnTo>
                  <a:pt x="0" y="885033"/>
                </a:lnTo>
                <a:lnTo>
                  <a:pt x="0" y="0"/>
                </a:lnTo>
                <a:close/>
              </a:path>
            </a:pathLst>
          </a:custGeom>
          <a:blipFill>
            <a:blip r:embed="rId2"/>
            <a:stretch>
              <a:fillRect l="0" t="0" r="0" b="0"/>
            </a:stretch>
          </a:blipFill>
        </p:spPr>
      </p:sp>
      <p:sp>
        <p:nvSpPr>
          <p:cNvPr name="Freeform 4" id="4"/>
          <p:cNvSpPr/>
          <p:nvPr/>
        </p:nvSpPr>
        <p:spPr>
          <a:xfrm flipH="false" flipV="false" rot="0">
            <a:off x="12210443" y="792676"/>
            <a:ext cx="1905563" cy="717762"/>
          </a:xfrm>
          <a:custGeom>
            <a:avLst/>
            <a:gdLst/>
            <a:ahLst/>
            <a:cxnLst/>
            <a:rect r="r" b="b" t="t" l="l"/>
            <a:pathLst>
              <a:path h="717762" w="1905563">
                <a:moveTo>
                  <a:pt x="0" y="0"/>
                </a:moveTo>
                <a:lnTo>
                  <a:pt x="1905563" y="0"/>
                </a:lnTo>
                <a:lnTo>
                  <a:pt x="1905563" y="717762"/>
                </a:lnTo>
                <a:lnTo>
                  <a:pt x="0" y="717762"/>
                </a:lnTo>
                <a:lnTo>
                  <a:pt x="0" y="0"/>
                </a:lnTo>
                <a:close/>
              </a:path>
            </a:pathLst>
          </a:custGeom>
          <a:blipFill>
            <a:blip r:embed="rId3"/>
            <a:stretch>
              <a:fillRect l="0" t="0" r="0" b="0"/>
            </a:stretch>
          </a:blipFill>
        </p:spPr>
      </p:sp>
      <p:sp>
        <p:nvSpPr>
          <p:cNvPr name="Freeform 5" id="5"/>
          <p:cNvSpPr/>
          <p:nvPr/>
        </p:nvSpPr>
        <p:spPr>
          <a:xfrm flipH="false" flipV="false" rot="0">
            <a:off x="12210443" y="7182169"/>
            <a:ext cx="2554900" cy="2506235"/>
          </a:xfrm>
          <a:custGeom>
            <a:avLst/>
            <a:gdLst/>
            <a:ahLst/>
            <a:cxnLst/>
            <a:rect r="r" b="b" t="t" l="l"/>
            <a:pathLst>
              <a:path h="2506235" w="2554900">
                <a:moveTo>
                  <a:pt x="0" y="0"/>
                </a:moveTo>
                <a:lnTo>
                  <a:pt x="2554899" y="0"/>
                </a:lnTo>
                <a:lnTo>
                  <a:pt x="2554899" y="2506235"/>
                </a:lnTo>
                <a:lnTo>
                  <a:pt x="0" y="2506235"/>
                </a:lnTo>
                <a:lnTo>
                  <a:pt x="0" y="0"/>
                </a:lnTo>
                <a:close/>
              </a:path>
            </a:pathLst>
          </a:custGeom>
          <a:blipFill>
            <a:blip r:embed="rId4"/>
            <a:stretch>
              <a:fillRect l="0" t="0" r="0" b="0"/>
            </a:stretch>
          </a:blipFill>
        </p:spPr>
      </p:sp>
      <p:sp>
        <p:nvSpPr>
          <p:cNvPr name="TextBox 6" id="6"/>
          <p:cNvSpPr txBox="true"/>
          <p:nvPr/>
        </p:nvSpPr>
        <p:spPr>
          <a:xfrm rot="0">
            <a:off x="1006871" y="942975"/>
            <a:ext cx="16230600" cy="651099"/>
          </a:xfrm>
          <a:prstGeom prst="rect">
            <a:avLst/>
          </a:prstGeom>
        </p:spPr>
        <p:txBody>
          <a:bodyPr anchor="t" rtlCol="false" tIns="0" lIns="0" bIns="0" rIns="0">
            <a:spAutoFit/>
          </a:bodyPr>
          <a:lstStyle/>
          <a:p>
            <a:pPr algn="l">
              <a:lnSpc>
                <a:spcPts val="5200"/>
              </a:lnSpc>
              <a:spcBef>
                <a:spcPct val="0"/>
              </a:spcBef>
            </a:pPr>
            <a:r>
              <a:rPr lang="en-US" b="true" sz="3714" spc="843">
                <a:solidFill>
                  <a:srgbClr val="2B2C30"/>
                </a:solidFill>
                <a:latin typeface="Public Sans Bold"/>
                <a:ea typeface="Public Sans Bold"/>
                <a:cs typeface="Public Sans Bold"/>
                <a:sym typeface="Public Sans Bold"/>
              </a:rPr>
              <a:t>GLOBAL GRANTS</a:t>
            </a:r>
          </a:p>
        </p:txBody>
      </p:sp>
      <p:sp>
        <p:nvSpPr>
          <p:cNvPr name="TextBox 7" id="7"/>
          <p:cNvSpPr txBox="true"/>
          <p:nvPr/>
        </p:nvSpPr>
        <p:spPr>
          <a:xfrm rot="0">
            <a:off x="1006871" y="2364313"/>
            <a:ext cx="7868307" cy="7324090"/>
          </a:xfrm>
          <a:prstGeom prst="rect">
            <a:avLst/>
          </a:prstGeom>
        </p:spPr>
        <p:txBody>
          <a:bodyPr anchor="t" rtlCol="false" tIns="0" lIns="0" bIns="0" rIns="0">
            <a:spAutoFit/>
          </a:bodyPr>
          <a:lstStyle/>
          <a:p>
            <a:pPr algn="l">
              <a:lnSpc>
                <a:spcPts val="2420"/>
              </a:lnSpc>
            </a:pPr>
            <a:r>
              <a:rPr lang="en-US" sz="2200" b="true">
                <a:solidFill>
                  <a:srgbClr val="2B2C30"/>
                </a:solidFill>
                <a:latin typeface="Canva Sans Bold"/>
                <a:ea typeface="Canva Sans Bold"/>
                <a:cs typeface="Canva Sans Bold"/>
                <a:sym typeface="Canva Sans Bold"/>
              </a:rPr>
              <a:t>Basic global grants requirement </a:t>
            </a:r>
          </a:p>
          <a:p>
            <a:pPr algn="l">
              <a:lnSpc>
                <a:spcPts val="2420"/>
              </a:lnSpc>
            </a:pPr>
          </a:p>
          <a:p>
            <a:pPr algn="l" marL="474986" indent="-237493" lvl="1">
              <a:lnSpc>
                <a:spcPts val="2420"/>
              </a:lnSpc>
              <a:buFont typeface="Arial"/>
              <a:buChar char="•"/>
            </a:pPr>
            <a:r>
              <a:rPr lang="en-US" sz="2200">
                <a:solidFill>
                  <a:srgbClr val="2B2C30"/>
                </a:solidFill>
                <a:latin typeface="Canva Sans"/>
                <a:ea typeface="Canva Sans"/>
                <a:cs typeface="Canva Sans"/>
                <a:sym typeface="Canva Sans"/>
              </a:rPr>
              <a:t>I</a:t>
            </a:r>
            <a:r>
              <a:rPr lang="en-US" sz="2200">
                <a:solidFill>
                  <a:srgbClr val="2B2C30"/>
                </a:solidFill>
                <a:latin typeface="Canva Sans"/>
                <a:ea typeface="Canva Sans"/>
                <a:cs typeface="Canva Sans"/>
                <a:sym typeface="Canva Sans"/>
              </a:rPr>
              <a:t>t has to be a minimum of $30,000.</a:t>
            </a:r>
          </a:p>
          <a:p>
            <a:pPr algn="l">
              <a:lnSpc>
                <a:spcPts val="2420"/>
              </a:lnSpc>
            </a:pPr>
          </a:p>
          <a:p>
            <a:pPr algn="l" marL="474986" indent="-237493" lvl="1">
              <a:lnSpc>
                <a:spcPts val="2420"/>
              </a:lnSpc>
              <a:buFont typeface="Arial"/>
              <a:buChar char="•"/>
            </a:pPr>
            <a:r>
              <a:rPr lang="en-US" sz="2200">
                <a:solidFill>
                  <a:srgbClr val="2B2C30"/>
                </a:solidFill>
                <a:latin typeface="Canva Sans"/>
                <a:ea typeface="Canva Sans"/>
                <a:cs typeface="Canva Sans"/>
                <a:sym typeface="Canva Sans"/>
              </a:rPr>
              <a:t>It has to be between a club and another club or club in a district or Rotaract and a club. </a:t>
            </a:r>
          </a:p>
          <a:p>
            <a:pPr algn="l">
              <a:lnSpc>
                <a:spcPts val="2420"/>
              </a:lnSpc>
            </a:pPr>
          </a:p>
          <a:p>
            <a:pPr algn="l" marL="474986" indent="-237493" lvl="1">
              <a:lnSpc>
                <a:spcPts val="2420"/>
              </a:lnSpc>
              <a:buFont typeface="Arial"/>
              <a:buChar char="•"/>
            </a:pPr>
            <a:r>
              <a:rPr lang="en-US" sz="2200">
                <a:solidFill>
                  <a:srgbClr val="2B2C30"/>
                </a:solidFill>
                <a:latin typeface="Canva Sans"/>
                <a:ea typeface="Canva Sans"/>
                <a:cs typeface="Canva Sans"/>
                <a:sym typeface="Canva Sans"/>
              </a:rPr>
              <a:t>You have to have 15% minimum from the international partner.</a:t>
            </a:r>
          </a:p>
          <a:p>
            <a:pPr algn="l">
              <a:lnSpc>
                <a:spcPts val="2420"/>
              </a:lnSpc>
            </a:pPr>
          </a:p>
          <a:p>
            <a:pPr algn="l" marL="474986" indent="-237493" lvl="1">
              <a:lnSpc>
                <a:spcPts val="2420"/>
              </a:lnSpc>
              <a:buFont typeface="Arial"/>
              <a:buChar char="•"/>
            </a:pPr>
            <a:r>
              <a:rPr lang="en-US" sz="2200">
                <a:solidFill>
                  <a:srgbClr val="2B2C30"/>
                </a:solidFill>
                <a:latin typeface="Canva Sans"/>
                <a:ea typeface="Canva Sans"/>
                <a:cs typeface="Canva Sans"/>
                <a:sym typeface="Canva Sans"/>
              </a:rPr>
              <a:t>You have to have a community assessment</a:t>
            </a:r>
          </a:p>
          <a:p>
            <a:pPr algn="l">
              <a:lnSpc>
                <a:spcPts val="2420"/>
              </a:lnSpc>
            </a:pPr>
          </a:p>
          <a:p>
            <a:pPr algn="l" marL="474986" indent="-237493" lvl="1">
              <a:lnSpc>
                <a:spcPts val="2420"/>
              </a:lnSpc>
              <a:buFont typeface="Arial"/>
              <a:buChar char="•"/>
            </a:pPr>
            <a:r>
              <a:rPr lang="en-US" sz="2200">
                <a:solidFill>
                  <a:srgbClr val="2B2C30"/>
                </a:solidFill>
                <a:latin typeface="Canva Sans"/>
                <a:ea typeface="Canva Sans"/>
                <a:cs typeface="Canva Sans"/>
                <a:sym typeface="Canva Sans"/>
              </a:rPr>
              <a:t>It has to be sustainable</a:t>
            </a:r>
          </a:p>
          <a:p>
            <a:pPr algn="l">
              <a:lnSpc>
                <a:spcPts val="2420"/>
              </a:lnSpc>
            </a:pPr>
          </a:p>
          <a:p>
            <a:pPr algn="l" marL="474986" indent="-237493" lvl="1">
              <a:lnSpc>
                <a:spcPts val="2420"/>
              </a:lnSpc>
              <a:buFont typeface="Arial"/>
              <a:buChar char="•"/>
            </a:pPr>
            <a:r>
              <a:rPr lang="en-US" sz="2200">
                <a:solidFill>
                  <a:srgbClr val="2B2C30"/>
                </a:solidFill>
                <a:latin typeface="Canva Sans"/>
                <a:ea typeface="Canva Sans"/>
                <a:cs typeface="Canva Sans"/>
                <a:sym typeface="Canva Sans"/>
              </a:rPr>
              <a:t>It has to be in one of the areas of focus</a:t>
            </a:r>
          </a:p>
          <a:p>
            <a:pPr algn="l">
              <a:lnSpc>
                <a:spcPts val="2420"/>
              </a:lnSpc>
            </a:pPr>
          </a:p>
          <a:p>
            <a:pPr algn="l" marL="474986" indent="-237493" lvl="1">
              <a:lnSpc>
                <a:spcPts val="2420"/>
              </a:lnSpc>
              <a:buFont typeface="Arial"/>
              <a:buChar char="•"/>
            </a:pPr>
            <a:r>
              <a:rPr lang="en-US" sz="2200">
                <a:solidFill>
                  <a:srgbClr val="2B2C30"/>
                </a:solidFill>
                <a:latin typeface="Canva Sans"/>
                <a:ea typeface="Canva Sans"/>
                <a:cs typeface="Canva Sans"/>
                <a:sym typeface="Canva Sans"/>
              </a:rPr>
              <a:t>You should have Rotaract and Rotary members involved</a:t>
            </a:r>
          </a:p>
          <a:p>
            <a:pPr algn="l">
              <a:lnSpc>
                <a:spcPts val="2420"/>
              </a:lnSpc>
            </a:pPr>
          </a:p>
          <a:p>
            <a:pPr algn="l" marL="474986" indent="-237493" lvl="1">
              <a:lnSpc>
                <a:spcPts val="2420"/>
              </a:lnSpc>
              <a:buFont typeface="Arial"/>
              <a:buChar char="•"/>
            </a:pPr>
            <a:r>
              <a:rPr lang="en-US" sz="2200">
                <a:solidFill>
                  <a:srgbClr val="2B2C30"/>
                </a:solidFill>
                <a:latin typeface="Canva Sans"/>
                <a:ea typeface="Canva Sans"/>
                <a:cs typeface="Canva Sans"/>
                <a:sym typeface="Canva Sans"/>
              </a:rPr>
              <a:t>Our district will match up to 15,000 in DDF</a:t>
            </a:r>
          </a:p>
          <a:p>
            <a:pPr algn="l">
              <a:lnSpc>
                <a:spcPts val="2420"/>
              </a:lnSpc>
            </a:pPr>
          </a:p>
          <a:p>
            <a:pPr algn="l" marL="474986" indent="-237493" lvl="1">
              <a:lnSpc>
                <a:spcPts val="2420"/>
              </a:lnSpc>
              <a:buFont typeface="Arial"/>
              <a:buChar char="•"/>
            </a:pPr>
            <a:r>
              <a:rPr lang="en-US" sz="2200">
                <a:solidFill>
                  <a:srgbClr val="2B2C30"/>
                </a:solidFill>
                <a:latin typeface="Canva Sans"/>
                <a:ea typeface="Canva Sans"/>
                <a:cs typeface="Canva Sans"/>
                <a:sym typeface="Canva Sans"/>
              </a:rPr>
              <a:t>You have to have one primary and three secondaries for each Global Grant</a:t>
            </a:r>
          </a:p>
          <a:p>
            <a:pPr algn="l">
              <a:lnSpc>
                <a:spcPts val="2420"/>
              </a:lnSpc>
            </a:pPr>
          </a:p>
        </p:txBody>
      </p:sp>
      <p:sp>
        <p:nvSpPr>
          <p:cNvPr name="TextBox 8" id="8"/>
          <p:cNvSpPr txBox="true"/>
          <p:nvPr/>
        </p:nvSpPr>
        <p:spPr>
          <a:xfrm rot="0">
            <a:off x="9369164" y="3040508"/>
            <a:ext cx="7868307" cy="3666490"/>
          </a:xfrm>
          <a:prstGeom prst="rect">
            <a:avLst/>
          </a:prstGeom>
        </p:spPr>
        <p:txBody>
          <a:bodyPr anchor="t" rtlCol="false" tIns="0" lIns="0" bIns="0" rIns="0">
            <a:spAutoFit/>
          </a:bodyPr>
          <a:lstStyle/>
          <a:p>
            <a:pPr algn="l" marL="474986" indent="-237493" lvl="1">
              <a:lnSpc>
                <a:spcPts val="2420"/>
              </a:lnSpc>
              <a:buFont typeface="Arial"/>
              <a:buChar char="•"/>
            </a:pPr>
            <a:r>
              <a:rPr lang="en-US" sz="2200">
                <a:solidFill>
                  <a:srgbClr val="2B2C30"/>
                </a:solidFill>
                <a:latin typeface="Canva Sans"/>
                <a:ea typeface="Canva Sans"/>
                <a:cs typeface="Canva Sans"/>
                <a:sym typeface="Canva Sans"/>
              </a:rPr>
              <a:t>You have to have a separate bank account for each global grant with two signatures on the account</a:t>
            </a:r>
          </a:p>
          <a:p>
            <a:pPr algn="l">
              <a:lnSpc>
                <a:spcPts val="2420"/>
              </a:lnSpc>
            </a:pPr>
          </a:p>
          <a:p>
            <a:pPr algn="l" marL="474986" indent="-237493" lvl="1">
              <a:lnSpc>
                <a:spcPts val="2420"/>
              </a:lnSpc>
              <a:buFont typeface="Arial"/>
              <a:buChar char="•"/>
            </a:pPr>
            <a:r>
              <a:rPr lang="en-US" sz="2200">
                <a:solidFill>
                  <a:srgbClr val="2B2C30"/>
                </a:solidFill>
                <a:latin typeface="Canva Sans"/>
                <a:ea typeface="Canva Sans"/>
                <a:cs typeface="Canva Sans"/>
                <a:sym typeface="Canva Sans"/>
              </a:rPr>
              <a:t>You have to file a progress report if the Grand is going to take over six months to finish</a:t>
            </a:r>
          </a:p>
          <a:p>
            <a:pPr algn="l">
              <a:lnSpc>
                <a:spcPts val="2420"/>
              </a:lnSpc>
            </a:pPr>
          </a:p>
          <a:p>
            <a:pPr algn="l" marL="474986" indent="-237493" lvl="1">
              <a:lnSpc>
                <a:spcPts val="2420"/>
              </a:lnSpc>
              <a:buFont typeface="Arial"/>
              <a:buChar char="•"/>
            </a:pPr>
            <a:r>
              <a:rPr lang="en-US" sz="2200">
                <a:solidFill>
                  <a:srgbClr val="2B2C30"/>
                </a:solidFill>
                <a:latin typeface="Canva Sans"/>
                <a:ea typeface="Canva Sans"/>
                <a:cs typeface="Canva Sans"/>
                <a:sym typeface="Canva Sans"/>
              </a:rPr>
              <a:t>You can find a Global grant to participate in at matchinggrants.org</a:t>
            </a:r>
          </a:p>
          <a:p>
            <a:pPr algn="l">
              <a:lnSpc>
                <a:spcPts val="2420"/>
              </a:lnSpc>
            </a:pPr>
          </a:p>
          <a:p>
            <a:pPr algn="l">
              <a:lnSpc>
                <a:spcPts val="2420"/>
              </a:lnSpc>
            </a:pPr>
            <a:r>
              <a:rPr lang="en-US" sz="2200" b="true">
                <a:solidFill>
                  <a:srgbClr val="2B2C30"/>
                </a:solidFill>
                <a:latin typeface="Canva Sans Bold"/>
                <a:ea typeface="Canva Sans Bold"/>
                <a:cs typeface="Canva Sans Bold"/>
                <a:sym typeface="Canva Sans Bold"/>
              </a:rPr>
              <a:t>Contact Shab Elawar at 951-295-7358 </a:t>
            </a:r>
            <a:r>
              <a:rPr lang="en-US" b="true" sz="2200" u="sng">
                <a:solidFill>
                  <a:srgbClr val="2B2C30"/>
                </a:solidFill>
                <a:latin typeface="Canva Sans Bold"/>
                <a:ea typeface="Canva Sans Bold"/>
                <a:cs typeface="Canva Sans Bold"/>
                <a:sym typeface="Canva Sans Bold"/>
                <a:hlinkClick r:id="rId5" tooltip="mailto:You%20have%20to%20have%20a%20separate%20bank%20account%20for%20each%20global%20grant%20with%20two%20signatures%20on%20the%20account%20You%20have%20to%20file%20a%20progress%20report%20if%20the%20Grand%20is%20going%20to%20take%20over%20six%20months%20to%20finish%20You%20can%20find%20a%20Global%20grant%20to%20participate%20in%20at%20matchinggrants.org%20Contact%20Shab%20Elawar%20at%20951-295-7358%20shabdg201415@gmail.com"/>
              </a:rPr>
              <a:t>shabdg201415@gmail.com</a:t>
            </a:r>
          </a:p>
          <a:p>
            <a:pPr algn="l">
              <a:lnSpc>
                <a:spcPts val="2420"/>
              </a:lnSpc>
            </a:pPr>
          </a:p>
        </p:txBody>
      </p:sp>
    </p:spTree>
  </p:cSld>
  <p:clrMapOvr>
    <a:masterClrMapping/>
  </p:clrMapOvr>
  <p:transition spd="med">
    <p:cover dir="ru"/>
  </p:transition>
</p:sld>
</file>

<file path=ppt/slides/slide27.xml><?xml version="1.0" encoding="utf-8"?>
<p:sld xmlns:p="http://schemas.openxmlformats.org/presentationml/2006/main" xmlns:a="http://schemas.openxmlformats.org/drawingml/2006/main" xmlns:r="http://schemas.openxmlformats.org/officeDocument/2006/relationships">
  <p:cSld>
    <p:bg>
      <p:bgPr>
        <a:solidFill>
          <a:srgbClr val="EFEEE7"/>
        </a:solidFill>
      </p:bgPr>
    </p:bg>
    <p:spTree>
      <p:nvGrpSpPr>
        <p:cNvPr id="1" name=""/>
        <p:cNvGrpSpPr/>
        <p:nvPr/>
      </p:nvGrpSpPr>
      <p:grpSpPr>
        <a:xfrm>
          <a:off x="0" y="0"/>
          <a:ext cx="0" cy="0"/>
          <a:chOff x="0" y="0"/>
          <a:chExt cx="0" cy="0"/>
        </a:xfrm>
      </p:grpSpPr>
      <p:sp>
        <p:nvSpPr>
          <p:cNvPr name="AutoShape 2" id="2"/>
          <p:cNvSpPr/>
          <p:nvPr/>
        </p:nvSpPr>
        <p:spPr>
          <a:xfrm flipV="true">
            <a:off x="-700591" y="1760761"/>
            <a:ext cx="17959879" cy="0"/>
          </a:xfrm>
          <a:prstGeom prst="line">
            <a:avLst/>
          </a:prstGeom>
          <a:ln cap="flat" w="9525">
            <a:solidFill>
              <a:srgbClr val="2B2C30"/>
            </a:solidFill>
            <a:prstDash val="solid"/>
            <a:headEnd type="none" len="sm" w="sm"/>
            <a:tailEnd type="none" len="sm" w="sm"/>
          </a:ln>
        </p:spPr>
      </p:sp>
      <p:sp>
        <p:nvSpPr>
          <p:cNvPr name="Freeform 3" id="3"/>
          <p:cNvSpPr/>
          <p:nvPr/>
        </p:nvSpPr>
        <p:spPr>
          <a:xfrm flipH="false" flipV="false" rot="0">
            <a:off x="14444880" y="768114"/>
            <a:ext cx="1905778" cy="884425"/>
          </a:xfrm>
          <a:custGeom>
            <a:avLst/>
            <a:gdLst/>
            <a:ahLst/>
            <a:cxnLst/>
            <a:rect r="r" b="b" t="t" l="l"/>
            <a:pathLst>
              <a:path h="884425" w="1905778">
                <a:moveTo>
                  <a:pt x="0" y="0"/>
                </a:moveTo>
                <a:lnTo>
                  <a:pt x="1905778" y="0"/>
                </a:lnTo>
                <a:lnTo>
                  <a:pt x="1905778" y="884425"/>
                </a:lnTo>
                <a:lnTo>
                  <a:pt x="0" y="884425"/>
                </a:lnTo>
                <a:lnTo>
                  <a:pt x="0" y="0"/>
                </a:lnTo>
                <a:close/>
              </a:path>
            </a:pathLst>
          </a:custGeom>
          <a:blipFill>
            <a:blip r:embed="rId2"/>
            <a:stretch>
              <a:fillRect l="0" t="0" r="0" b="0"/>
            </a:stretch>
          </a:blipFill>
        </p:spPr>
      </p:sp>
      <p:sp>
        <p:nvSpPr>
          <p:cNvPr name="Freeform 4" id="4"/>
          <p:cNvSpPr/>
          <p:nvPr/>
        </p:nvSpPr>
        <p:spPr>
          <a:xfrm flipH="false" flipV="false" rot="0">
            <a:off x="11464080" y="850757"/>
            <a:ext cx="1909220" cy="719139"/>
          </a:xfrm>
          <a:custGeom>
            <a:avLst/>
            <a:gdLst/>
            <a:ahLst/>
            <a:cxnLst/>
            <a:rect r="r" b="b" t="t" l="l"/>
            <a:pathLst>
              <a:path h="719139" w="1909220">
                <a:moveTo>
                  <a:pt x="0" y="0"/>
                </a:moveTo>
                <a:lnTo>
                  <a:pt x="1909220" y="0"/>
                </a:lnTo>
                <a:lnTo>
                  <a:pt x="1909220" y="719139"/>
                </a:lnTo>
                <a:lnTo>
                  <a:pt x="0" y="719139"/>
                </a:lnTo>
                <a:lnTo>
                  <a:pt x="0" y="0"/>
                </a:lnTo>
                <a:close/>
              </a:path>
            </a:pathLst>
          </a:custGeom>
          <a:blipFill>
            <a:blip r:embed="rId3"/>
            <a:stretch>
              <a:fillRect l="0" t="0" r="0" b="0"/>
            </a:stretch>
          </a:blipFill>
        </p:spPr>
      </p:sp>
      <p:sp>
        <p:nvSpPr>
          <p:cNvPr name="TextBox 5" id="5"/>
          <p:cNvSpPr txBox="true"/>
          <p:nvPr/>
        </p:nvSpPr>
        <p:spPr>
          <a:xfrm rot="0">
            <a:off x="1006871" y="942975"/>
            <a:ext cx="16230600" cy="651099"/>
          </a:xfrm>
          <a:prstGeom prst="rect">
            <a:avLst/>
          </a:prstGeom>
        </p:spPr>
        <p:txBody>
          <a:bodyPr anchor="t" rtlCol="false" tIns="0" lIns="0" bIns="0" rIns="0">
            <a:spAutoFit/>
          </a:bodyPr>
          <a:lstStyle/>
          <a:p>
            <a:pPr algn="l">
              <a:lnSpc>
                <a:spcPts val="5200"/>
              </a:lnSpc>
              <a:spcBef>
                <a:spcPct val="0"/>
              </a:spcBef>
            </a:pPr>
            <a:r>
              <a:rPr lang="en-US" b="true" sz="3714" spc="843">
                <a:solidFill>
                  <a:srgbClr val="2B2C30"/>
                </a:solidFill>
                <a:latin typeface="Public Sans Bold"/>
                <a:ea typeface="Public Sans Bold"/>
                <a:cs typeface="Public Sans Bold"/>
                <a:sym typeface="Public Sans Bold"/>
              </a:rPr>
              <a:t>THANK YOU </a:t>
            </a:r>
          </a:p>
        </p:txBody>
      </p:sp>
      <p:pic>
        <p:nvPicPr>
          <p:cNvPr name="Picture 6" id="6"/>
          <p:cNvPicPr>
            <a:picLocks noChangeAspect="true"/>
          </p:cNvPicPr>
          <p:nvPr>
            <a:videoFile r:link="rId5"/>
          </p:nvPr>
        </p:nvPicPr>
        <p:blipFill>
          <a:blip r:embed="rId4"/>
          <a:stretch>
            <a:fillRect/>
          </a:stretch>
        </p:blipFill>
        <p:spPr>
          <a:xfrm rot="0">
            <a:off x="3631485" y="2543503"/>
            <a:ext cx="10981372" cy="6172200"/>
          </a:xfrm>
          <a:prstGeom prst="rect">
            <a:avLst/>
          </a:prstGeom>
        </p:spPr>
      </p:pic>
    </p:spTree>
  </p:cSld>
  <p:clrMapOvr>
    <a:masterClrMapping/>
  </p:clrMapOvr>
  <p:transition spd="med">
    <p:cover dir="ru"/>
  </p:transition>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EFEEE7"/>
        </a:solidFill>
      </p:bgPr>
    </p:bg>
    <p:spTree>
      <p:nvGrpSpPr>
        <p:cNvPr id="1" name=""/>
        <p:cNvGrpSpPr/>
        <p:nvPr/>
      </p:nvGrpSpPr>
      <p:grpSpPr>
        <a:xfrm>
          <a:off x="0" y="0"/>
          <a:ext cx="0" cy="0"/>
          <a:chOff x="0" y="0"/>
          <a:chExt cx="0" cy="0"/>
        </a:xfrm>
      </p:grpSpPr>
      <p:sp>
        <p:nvSpPr>
          <p:cNvPr name="AutoShape 2" id="2"/>
          <p:cNvSpPr/>
          <p:nvPr/>
        </p:nvSpPr>
        <p:spPr>
          <a:xfrm flipV="true">
            <a:off x="-955556" y="1760761"/>
            <a:ext cx="18214845" cy="0"/>
          </a:xfrm>
          <a:prstGeom prst="line">
            <a:avLst/>
          </a:prstGeom>
          <a:ln cap="flat" w="9525">
            <a:solidFill>
              <a:srgbClr val="2B2C30"/>
            </a:solidFill>
            <a:prstDash val="solid"/>
            <a:headEnd type="none" len="sm" w="sm"/>
            <a:tailEnd type="none" len="sm" w="sm"/>
          </a:ln>
        </p:spPr>
      </p:sp>
      <p:sp>
        <p:nvSpPr>
          <p:cNvPr name="Freeform 3" id="3"/>
          <p:cNvSpPr/>
          <p:nvPr/>
        </p:nvSpPr>
        <p:spPr>
          <a:xfrm flipH="false" flipV="false" rot="0">
            <a:off x="14462831" y="570776"/>
            <a:ext cx="2481598" cy="1155531"/>
          </a:xfrm>
          <a:custGeom>
            <a:avLst/>
            <a:gdLst/>
            <a:ahLst/>
            <a:cxnLst/>
            <a:rect r="r" b="b" t="t" l="l"/>
            <a:pathLst>
              <a:path h="1155531" w="2481598">
                <a:moveTo>
                  <a:pt x="0" y="0"/>
                </a:moveTo>
                <a:lnTo>
                  <a:pt x="2481598" y="0"/>
                </a:lnTo>
                <a:lnTo>
                  <a:pt x="2481598" y="1155530"/>
                </a:lnTo>
                <a:lnTo>
                  <a:pt x="0" y="1155530"/>
                </a:lnTo>
                <a:lnTo>
                  <a:pt x="0" y="0"/>
                </a:lnTo>
                <a:close/>
              </a:path>
            </a:pathLst>
          </a:custGeom>
          <a:blipFill>
            <a:blip r:embed="rId2"/>
            <a:stretch>
              <a:fillRect l="0" t="0" r="0" b="0"/>
            </a:stretch>
          </a:blipFill>
        </p:spPr>
      </p:sp>
      <p:sp>
        <p:nvSpPr>
          <p:cNvPr name="Freeform 4" id="4"/>
          <p:cNvSpPr/>
          <p:nvPr/>
        </p:nvSpPr>
        <p:spPr>
          <a:xfrm flipH="false" flipV="false" rot="0">
            <a:off x="11057242" y="703008"/>
            <a:ext cx="2365660" cy="891065"/>
          </a:xfrm>
          <a:custGeom>
            <a:avLst/>
            <a:gdLst/>
            <a:ahLst/>
            <a:cxnLst/>
            <a:rect r="r" b="b" t="t" l="l"/>
            <a:pathLst>
              <a:path h="891065" w="2365660">
                <a:moveTo>
                  <a:pt x="0" y="0"/>
                </a:moveTo>
                <a:lnTo>
                  <a:pt x="2365660" y="0"/>
                </a:lnTo>
                <a:lnTo>
                  <a:pt x="2365660" y="891066"/>
                </a:lnTo>
                <a:lnTo>
                  <a:pt x="0" y="891066"/>
                </a:lnTo>
                <a:lnTo>
                  <a:pt x="0" y="0"/>
                </a:lnTo>
                <a:close/>
              </a:path>
            </a:pathLst>
          </a:custGeom>
          <a:blipFill>
            <a:blip r:embed="rId3"/>
            <a:stretch>
              <a:fillRect l="0" t="0" r="0" b="0"/>
            </a:stretch>
          </a:blipFill>
        </p:spPr>
      </p:sp>
      <p:sp>
        <p:nvSpPr>
          <p:cNvPr name="TextBox 5" id="5"/>
          <p:cNvSpPr txBox="true"/>
          <p:nvPr/>
        </p:nvSpPr>
        <p:spPr>
          <a:xfrm rot="0">
            <a:off x="1006871" y="942975"/>
            <a:ext cx="16230600" cy="651099"/>
          </a:xfrm>
          <a:prstGeom prst="rect">
            <a:avLst/>
          </a:prstGeom>
        </p:spPr>
        <p:txBody>
          <a:bodyPr anchor="t" rtlCol="false" tIns="0" lIns="0" bIns="0" rIns="0">
            <a:spAutoFit/>
          </a:bodyPr>
          <a:lstStyle/>
          <a:p>
            <a:pPr algn="l">
              <a:lnSpc>
                <a:spcPts val="5200"/>
              </a:lnSpc>
              <a:spcBef>
                <a:spcPct val="0"/>
              </a:spcBef>
            </a:pPr>
            <a:r>
              <a:rPr lang="en-US" b="true" sz="3714" spc="843">
                <a:solidFill>
                  <a:srgbClr val="2B2C30"/>
                </a:solidFill>
                <a:latin typeface="Public Sans Bold"/>
                <a:ea typeface="Public Sans Bold"/>
                <a:cs typeface="Public Sans Bold"/>
                <a:sym typeface="Public Sans Bold"/>
              </a:rPr>
              <a:t>AGENDA</a:t>
            </a:r>
          </a:p>
        </p:txBody>
      </p:sp>
      <p:sp>
        <p:nvSpPr>
          <p:cNvPr name="TextBox 6" id="6"/>
          <p:cNvSpPr txBox="true"/>
          <p:nvPr/>
        </p:nvSpPr>
        <p:spPr>
          <a:xfrm rot="0">
            <a:off x="1028700" y="2095627"/>
            <a:ext cx="10457382" cy="7635875"/>
          </a:xfrm>
          <a:prstGeom prst="rect">
            <a:avLst/>
          </a:prstGeom>
        </p:spPr>
        <p:txBody>
          <a:bodyPr anchor="t" rtlCol="false" tIns="0" lIns="0" bIns="0" rIns="0">
            <a:spAutoFit/>
          </a:bodyPr>
          <a:lstStyle/>
          <a:p>
            <a:pPr algn="l" marL="539751" indent="-269876" lvl="1">
              <a:lnSpc>
                <a:spcPts val="4675"/>
              </a:lnSpc>
              <a:buFont typeface="Arial"/>
              <a:buChar char="•"/>
            </a:pPr>
            <a:r>
              <a:rPr lang="en-US" sz="2500">
                <a:solidFill>
                  <a:srgbClr val="2B2C30"/>
                </a:solidFill>
                <a:latin typeface="Public Sans"/>
                <a:ea typeface="Public Sans"/>
                <a:cs typeface="Public Sans"/>
                <a:sym typeface="Public Sans"/>
              </a:rPr>
              <a:t>Our Presenter</a:t>
            </a:r>
            <a:r>
              <a:rPr lang="en-US" sz="2500">
                <a:solidFill>
                  <a:srgbClr val="2B2C30"/>
                </a:solidFill>
                <a:latin typeface="Public Sans"/>
                <a:ea typeface="Public Sans"/>
                <a:cs typeface="Public Sans"/>
                <a:sym typeface="Public Sans"/>
              </a:rPr>
              <a:t> Team</a:t>
            </a:r>
          </a:p>
          <a:p>
            <a:pPr algn="l" marL="539751" indent="-269876" lvl="1">
              <a:lnSpc>
                <a:spcPts val="4675"/>
              </a:lnSpc>
              <a:buFont typeface="Arial"/>
              <a:buChar char="•"/>
            </a:pPr>
            <a:r>
              <a:rPr lang="en-US" sz="2500">
                <a:solidFill>
                  <a:srgbClr val="2B2C30"/>
                </a:solidFill>
                <a:latin typeface="Public Sans"/>
                <a:ea typeface="Public Sans"/>
                <a:cs typeface="Public Sans"/>
                <a:sym typeface="Public Sans"/>
              </a:rPr>
              <a:t>Why supporting th</a:t>
            </a:r>
            <a:r>
              <a:rPr lang="en-US" sz="2500">
                <a:solidFill>
                  <a:srgbClr val="2B2C30"/>
                </a:solidFill>
                <a:latin typeface="Public Sans"/>
                <a:ea typeface="Public Sans"/>
                <a:cs typeface="Public Sans"/>
                <a:sym typeface="Public Sans"/>
              </a:rPr>
              <a:t>e Rotary Foundation matters</a:t>
            </a:r>
          </a:p>
          <a:p>
            <a:pPr algn="l" marL="539751" indent="-269876" lvl="1">
              <a:lnSpc>
                <a:spcPts val="4675"/>
              </a:lnSpc>
              <a:buFont typeface="Arial"/>
              <a:buChar char="•"/>
            </a:pPr>
            <a:r>
              <a:rPr lang="en-US" sz="2500">
                <a:solidFill>
                  <a:srgbClr val="2B2C30"/>
                </a:solidFill>
                <a:latin typeface="Public Sans"/>
                <a:ea typeface="Public Sans"/>
                <a:cs typeface="Public Sans"/>
                <a:sym typeface="Public Sans"/>
              </a:rPr>
              <a:t>Rotary’s global fight to end Polio</a:t>
            </a:r>
          </a:p>
          <a:p>
            <a:pPr algn="l" marL="539751" indent="-269876" lvl="1">
              <a:lnSpc>
                <a:spcPts val="4675"/>
              </a:lnSpc>
              <a:buFont typeface="Arial"/>
              <a:buChar char="•"/>
            </a:pPr>
            <a:r>
              <a:rPr lang="en-US" sz="2500">
                <a:solidFill>
                  <a:srgbClr val="2B2C30"/>
                </a:solidFill>
                <a:latin typeface="Public Sans"/>
                <a:ea typeface="Public Sans"/>
                <a:cs typeface="Public Sans"/>
                <a:sym typeface="Public Sans"/>
              </a:rPr>
              <a:t>Annual Fund Share</a:t>
            </a:r>
          </a:p>
          <a:p>
            <a:pPr algn="l" marL="539751" indent="-269876" lvl="1">
              <a:lnSpc>
                <a:spcPts val="4675"/>
              </a:lnSpc>
              <a:buFont typeface="Arial"/>
              <a:buChar char="•"/>
            </a:pPr>
            <a:r>
              <a:rPr lang="en-US" sz="2500">
                <a:solidFill>
                  <a:srgbClr val="2B2C30"/>
                </a:solidFill>
                <a:latin typeface="Public Sans"/>
                <a:ea typeface="Public Sans"/>
                <a:cs typeface="Public Sans"/>
                <a:sym typeface="Public Sans"/>
              </a:rPr>
              <a:t>Major Donors and Benefactors </a:t>
            </a:r>
          </a:p>
          <a:p>
            <a:pPr algn="l" marL="539751" indent="-269876" lvl="1">
              <a:lnSpc>
                <a:spcPts val="4675"/>
              </a:lnSpc>
              <a:buFont typeface="Arial"/>
              <a:buChar char="•"/>
            </a:pPr>
            <a:r>
              <a:rPr lang="en-US" sz="2500">
                <a:solidFill>
                  <a:srgbClr val="2B2C30"/>
                </a:solidFill>
                <a:latin typeface="Public Sans"/>
                <a:ea typeface="Public Sans"/>
                <a:cs typeface="Public Sans"/>
                <a:sym typeface="Public Sans"/>
              </a:rPr>
              <a:t>The Paul Harris Fellow program</a:t>
            </a:r>
          </a:p>
          <a:p>
            <a:pPr algn="l" marL="539751" indent="-269876" lvl="1">
              <a:lnSpc>
                <a:spcPts val="4675"/>
              </a:lnSpc>
              <a:buFont typeface="Arial"/>
              <a:buChar char="•"/>
            </a:pPr>
            <a:r>
              <a:rPr lang="en-US" sz="2500">
                <a:solidFill>
                  <a:srgbClr val="2B2C30"/>
                </a:solidFill>
                <a:latin typeface="Public Sans"/>
                <a:ea typeface="Public Sans"/>
                <a:cs typeface="Public Sans"/>
                <a:sym typeface="Public Sans"/>
              </a:rPr>
              <a:t>Global Grant Scholarships</a:t>
            </a:r>
          </a:p>
          <a:p>
            <a:pPr algn="l" marL="539751" indent="-269876" lvl="1">
              <a:lnSpc>
                <a:spcPts val="4675"/>
              </a:lnSpc>
              <a:buFont typeface="Arial"/>
              <a:buChar char="•"/>
            </a:pPr>
            <a:r>
              <a:rPr lang="en-US" sz="2500">
                <a:solidFill>
                  <a:srgbClr val="2B2C30"/>
                </a:solidFill>
                <a:latin typeface="Public Sans"/>
                <a:ea typeface="Public Sans"/>
                <a:cs typeface="Public Sans"/>
                <a:sym typeface="Public Sans"/>
              </a:rPr>
              <a:t>Rotary Vocational Training Team</a:t>
            </a:r>
          </a:p>
          <a:p>
            <a:pPr algn="l" marL="539751" indent="-269876" lvl="1">
              <a:lnSpc>
                <a:spcPts val="4675"/>
              </a:lnSpc>
              <a:buFont typeface="Arial"/>
              <a:buChar char="•"/>
            </a:pPr>
            <a:r>
              <a:rPr lang="en-US" sz="2500">
                <a:solidFill>
                  <a:srgbClr val="2B2C30"/>
                </a:solidFill>
                <a:latin typeface="Public Sans"/>
                <a:ea typeface="Public Sans"/>
                <a:cs typeface="Public Sans"/>
                <a:sym typeface="Public Sans"/>
              </a:rPr>
              <a:t>International Service initiatives</a:t>
            </a:r>
          </a:p>
          <a:p>
            <a:pPr algn="l" marL="539751" indent="-269876" lvl="1">
              <a:lnSpc>
                <a:spcPts val="4675"/>
              </a:lnSpc>
              <a:buFont typeface="Arial"/>
              <a:buChar char="•"/>
            </a:pPr>
            <a:r>
              <a:rPr lang="en-US" sz="2500">
                <a:solidFill>
                  <a:srgbClr val="2B2C30"/>
                </a:solidFill>
                <a:latin typeface="Public Sans"/>
                <a:ea typeface="Public Sans"/>
                <a:cs typeface="Public Sans"/>
                <a:sym typeface="Public Sans"/>
              </a:rPr>
              <a:t>The Seven areas of Focus</a:t>
            </a:r>
          </a:p>
          <a:p>
            <a:pPr algn="l" marL="539751" indent="-269876" lvl="1">
              <a:lnSpc>
                <a:spcPts val="4675"/>
              </a:lnSpc>
              <a:buFont typeface="Arial"/>
              <a:buChar char="•"/>
            </a:pPr>
            <a:r>
              <a:rPr lang="en-US" sz="2500">
                <a:solidFill>
                  <a:srgbClr val="2B2C30"/>
                </a:solidFill>
                <a:latin typeface="Public Sans"/>
                <a:ea typeface="Public Sans"/>
                <a:cs typeface="Public Sans"/>
                <a:sym typeface="Public Sans"/>
              </a:rPr>
              <a:t>Ways to Give to the Foundation </a:t>
            </a:r>
          </a:p>
          <a:p>
            <a:pPr algn="l" marL="539751" indent="-269876" lvl="1">
              <a:lnSpc>
                <a:spcPts val="4675"/>
              </a:lnSpc>
              <a:buFont typeface="Arial"/>
              <a:buChar char="•"/>
            </a:pPr>
            <a:r>
              <a:rPr lang="en-US" sz="2500">
                <a:solidFill>
                  <a:srgbClr val="2B2C30"/>
                </a:solidFill>
                <a:latin typeface="Public Sans"/>
                <a:ea typeface="Public Sans"/>
                <a:cs typeface="Public Sans"/>
                <a:sym typeface="Public Sans"/>
              </a:rPr>
              <a:t>District Grant Process </a:t>
            </a:r>
          </a:p>
          <a:p>
            <a:pPr algn="l" marL="539751" indent="-269876" lvl="1">
              <a:lnSpc>
                <a:spcPts val="4675"/>
              </a:lnSpc>
              <a:buFont typeface="Arial"/>
              <a:buChar char="•"/>
            </a:pPr>
            <a:r>
              <a:rPr lang="en-US" sz="2500">
                <a:solidFill>
                  <a:srgbClr val="2B2C30"/>
                </a:solidFill>
                <a:latin typeface="Public Sans"/>
                <a:ea typeface="Public Sans"/>
                <a:cs typeface="Public Sans"/>
                <a:sym typeface="Public Sans"/>
              </a:rPr>
              <a:t>Global Grant Process</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EFEEE7"/>
        </a:solidFill>
      </p:bgPr>
    </p:bg>
    <p:spTree>
      <p:nvGrpSpPr>
        <p:cNvPr id="1" name=""/>
        <p:cNvGrpSpPr/>
        <p:nvPr/>
      </p:nvGrpSpPr>
      <p:grpSpPr>
        <a:xfrm>
          <a:off x="0" y="0"/>
          <a:ext cx="0" cy="0"/>
          <a:chOff x="0" y="0"/>
          <a:chExt cx="0" cy="0"/>
        </a:xfrm>
      </p:grpSpPr>
      <p:sp>
        <p:nvSpPr>
          <p:cNvPr name="AutoShape 2" id="2"/>
          <p:cNvSpPr/>
          <p:nvPr/>
        </p:nvSpPr>
        <p:spPr>
          <a:xfrm>
            <a:off x="-811463" y="1760761"/>
            <a:ext cx="18070752" cy="0"/>
          </a:xfrm>
          <a:prstGeom prst="line">
            <a:avLst/>
          </a:prstGeom>
          <a:ln cap="flat" w="9525">
            <a:solidFill>
              <a:srgbClr val="2B2C30"/>
            </a:solidFill>
            <a:prstDash val="solid"/>
            <a:headEnd type="none" len="sm" w="sm"/>
            <a:tailEnd type="none" len="sm" w="sm"/>
          </a:ln>
        </p:spPr>
      </p:sp>
      <p:grpSp>
        <p:nvGrpSpPr>
          <p:cNvPr name="Group 3" id="3"/>
          <p:cNvGrpSpPr/>
          <p:nvPr/>
        </p:nvGrpSpPr>
        <p:grpSpPr>
          <a:xfrm rot="0">
            <a:off x="5987636" y="2163170"/>
            <a:ext cx="2383983" cy="2383983"/>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2"/>
              <a:stretch>
                <a:fillRect l="0" t="-12666" r="0" b="-12666"/>
              </a:stretch>
            </a:blipFill>
          </p:spPr>
        </p:sp>
      </p:grpSp>
      <p:grpSp>
        <p:nvGrpSpPr>
          <p:cNvPr name="Group 5" id="5"/>
          <p:cNvGrpSpPr/>
          <p:nvPr/>
        </p:nvGrpSpPr>
        <p:grpSpPr>
          <a:xfrm rot="0">
            <a:off x="10337640" y="2234939"/>
            <a:ext cx="2357149" cy="2357149"/>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l="0" t="-19999" r="0" b="-19999"/>
              </a:stretch>
            </a:blipFill>
          </p:spPr>
        </p:sp>
      </p:grpSp>
      <p:grpSp>
        <p:nvGrpSpPr>
          <p:cNvPr name="Group 7" id="7"/>
          <p:cNvGrpSpPr/>
          <p:nvPr/>
        </p:nvGrpSpPr>
        <p:grpSpPr>
          <a:xfrm rot="0">
            <a:off x="14656939" y="2208105"/>
            <a:ext cx="2383983" cy="2383983"/>
            <a:chOff x="0" y="0"/>
            <a:chExt cx="812800" cy="812800"/>
          </a:xfrm>
        </p:grpSpPr>
        <p:sp>
          <p:nvSpPr>
            <p:cNvPr name="Freeform 8" id="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l="0" t="0" r="0" b="0"/>
              </a:stretch>
            </a:blipFill>
          </p:spPr>
        </p:sp>
      </p:grpSp>
      <p:grpSp>
        <p:nvGrpSpPr>
          <p:cNvPr name="Group 9" id="9"/>
          <p:cNvGrpSpPr/>
          <p:nvPr/>
        </p:nvGrpSpPr>
        <p:grpSpPr>
          <a:xfrm rot="0">
            <a:off x="1852486" y="6242095"/>
            <a:ext cx="2383983" cy="2383983"/>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l="0" t="-12500" r="0" b="-12500"/>
              </a:stretch>
            </a:blipFill>
          </p:spPr>
        </p:sp>
      </p:grpSp>
      <p:sp>
        <p:nvSpPr>
          <p:cNvPr name="Freeform 11" id="11"/>
          <p:cNvSpPr/>
          <p:nvPr/>
        </p:nvSpPr>
        <p:spPr>
          <a:xfrm flipH="false" flipV="false" rot="0">
            <a:off x="11745180" y="878702"/>
            <a:ext cx="1899217" cy="715372"/>
          </a:xfrm>
          <a:custGeom>
            <a:avLst/>
            <a:gdLst/>
            <a:ahLst/>
            <a:cxnLst/>
            <a:rect r="r" b="b" t="t" l="l"/>
            <a:pathLst>
              <a:path h="715372" w="1899217">
                <a:moveTo>
                  <a:pt x="0" y="0"/>
                </a:moveTo>
                <a:lnTo>
                  <a:pt x="1899217" y="0"/>
                </a:lnTo>
                <a:lnTo>
                  <a:pt x="1899217" y="715372"/>
                </a:lnTo>
                <a:lnTo>
                  <a:pt x="0" y="715372"/>
                </a:lnTo>
                <a:lnTo>
                  <a:pt x="0" y="0"/>
                </a:lnTo>
                <a:close/>
              </a:path>
            </a:pathLst>
          </a:custGeom>
          <a:blipFill>
            <a:blip r:embed="rId6"/>
            <a:stretch>
              <a:fillRect l="0" t="0" r="0" b="0"/>
            </a:stretch>
          </a:blipFill>
        </p:spPr>
      </p:sp>
      <p:sp>
        <p:nvSpPr>
          <p:cNvPr name="Freeform 12" id="12"/>
          <p:cNvSpPr/>
          <p:nvPr/>
        </p:nvSpPr>
        <p:spPr>
          <a:xfrm flipH="false" flipV="false" rot="0">
            <a:off x="14724149" y="767957"/>
            <a:ext cx="1901256" cy="882326"/>
          </a:xfrm>
          <a:custGeom>
            <a:avLst/>
            <a:gdLst/>
            <a:ahLst/>
            <a:cxnLst/>
            <a:rect r="r" b="b" t="t" l="l"/>
            <a:pathLst>
              <a:path h="882326" w="1901256">
                <a:moveTo>
                  <a:pt x="0" y="0"/>
                </a:moveTo>
                <a:lnTo>
                  <a:pt x="1901256" y="0"/>
                </a:lnTo>
                <a:lnTo>
                  <a:pt x="1901256" y="882326"/>
                </a:lnTo>
                <a:lnTo>
                  <a:pt x="0" y="882326"/>
                </a:lnTo>
                <a:lnTo>
                  <a:pt x="0" y="0"/>
                </a:lnTo>
                <a:close/>
              </a:path>
            </a:pathLst>
          </a:custGeom>
          <a:blipFill>
            <a:blip r:embed="rId7"/>
            <a:stretch>
              <a:fillRect l="0" t="0" r="0" b="0"/>
            </a:stretch>
          </a:blipFill>
        </p:spPr>
      </p:sp>
      <p:grpSp>
        <p:nvGrpSpPr>
          <p:cNvPr name="Group 13" id="13"/>
          <p:cNvGrpSpPr/>
          <p:nvPr/>
        </p:nvGrpSpPr>
        <p:grpSpPr>
          <a:xfrm rot="0">
            <a:off x="10121228" y="4963822"/>
            <a:ext cx="2996020" cy="940562"/>
            <a:chOff x="0" y="0"/>
            <a:chExt cx="3994693" cy="1254083"/>
          </a:xfrm>
        </p:grpSpPr>
        <p:sp>
          <p:nvSpPr>
            <p:cNvPr name="TextBox 14" id="14"/>
            <p:cNvSpPr txBox="true"/>
            <p:nvPr/>
          </p:nvSpPr>
          <p:spPr>
            <a:xfrm rot="0">
              <a:off x="0" y="85725"/>
              <a:ext cx="3981682" cy="501184"/>
            </a:xfrm>
            <a:prstGeom prst="rect">
              <a:avLst/>
            </a:prstGeom>
          </p:spPr>
          <p:txBody>
            <a:bodyPr anchor="t" rtlCol="false" tIns="0" lIns="0" bIns="0" rIns="0">
              <a:spAutoFit/>
            </a:bodyPr>
            <a:lstStyle/>
            <a:p>
              <a:pPr algn="l">
                <a:lnSpc>
                  <a:spcPts val="2638"/>
                </a:lnSpc>
              </a:pPr>
              <a:r>
                <a:rPr lang="en-US" sz="2899" i="true" spc="14">
                  <a:solidFill>
                    <a:srgbClr val="2B2C30"/>
                  </a:solidFill>
                  <a:latin typeface="Playfair Display Italics"/>
                  <a:ea typeface="Playfair Display Italics"/>
                  <a:cs typeface="Playfair Display Italics"/>
                  <a:sym typeface="Playfair Display Italics"/>
                </a:rPr>
                <a:t>Global Grants</a:t>
              </a:r>
            </a:p>
          </p:txBody>
        </p:sp>
        <p:sp>
          <p:nvSpPr>
            <p:cNvPr name="TextBox 15" id="15"/>
            <p:cNvSpPr txBox="true"/>
            <p:nvPr/>
          </p:nvSpPr>
          <p:spPr>
            <a:xfrm rot="0">
              <a:off x="0" y="621834"/>
              <a:ext cx="3994693" cy="632249"/>
            </a:xfrm>
            <a:prstGeom prst="rect">
              <a:avLst/>
            </a:prstGeom>
          </p:spPr>
          <p:txBody>
            <a:bodyPr anchor="t" rtlCol="false" tIns="0" lIns="0" bIns="0" rIns="0">
              <a:spAutoFit/>
            </a:bodyPr>
            <a:lstStyle/>
            <a:p>
              <a:pPr algn="l">
                <a:lnSpc>
                  <a:spcPts val="3919"/>
                </a:lnSpc>
              </a:pPr>
              <a:r>
                <a:rPr lang="en-US" sz="2799" b="true">
                  <a:solidFill>
                    <a:srgbClr val="2B2C30"/>
                  </a:solidFill>
                  <a:latin typeface="Public Sans Bold"/>
                  <a:ea typeface="Public Sans Bold"/>
                  <a:cs typeface="Public Sans Bold"/>
                  <a:sym typeface="Public Sans Bold"/>
                </a:rPr>
                <a:t>Chehab El Awar</a:t>
              </a:r>
            </a:p>
          </p:txBody>
        </p:sp>
      </p:grpSp>
      <p:grpSp>
        <p:nvGrpSpPr>
          <p:cNvPr name="Group 16" id="16"/>
          <p:cNvGrpSpPr/>
          <p:nvPr/>
        </p:nvGrpSpPr>
        <p:grpSpPr>
          <a:xfrm rot="0">
            <a:off x="5987636" y="4849296"/>
            <a:ext cx="3773952" cy="1371092"/>
            <a:chOff x="0" y="0"/>
            <a:chExt cx="5031935" cy="1828123"/>
          </a:xfrm>
        </p:grpSpPr>
        <p:sp>
          <p:nvSpPr>
            <p:cNvPr name="TextBox 17" id="17"/>
            <p:cNvSpPr txBox="true"/>
            <p:nvPr/>
          </p:nvSpPr>
          <p:spPr>
            <a:xfrm rot="0">
              <a:off x="0" y="85725"/>
              <a:ext cx="5015545" cy="501184"/>
            </a:xfrm>
            <a:prstGeom prst="rect">
              <a:avLst/>
            </a:prstGeom>
          </p:spPr>
          <p:txBody>
            <a:bodyPr anchor="t" rtlCol="false" tIns="0" lIns="0" bIns="0" rIns="0">
              <a:spAutoFit/>
            </a:bodyPr>
            <a:lstStyle/>
            <a:p>
              <a:pPr algn="l">
                <a:lnSpc>
                  <a:spcPts val="2638"/>
                </a:lnSpc>
              </a:pPr>
              <a:r>
                <a:rPr lang="en-US" sz="2899" i="true" spc="14">
                  <a:solidFill>
                    <a:srgbClr val="2B2C30"/>
                  </a:solidFill>
                  <a:latin typeface="Playfair Display Italics"/>
                  <a:ea typeface="Playfair Display Italics"/>
                  <a:cs typeface="Playfair Display Italics"/>
                  <a:sym typeface="Playfair Display Italics"/>
                </a:rPr>
                <a:t>DRFCC</a:t>
              </a:r>
            </a:p>
          </p:txBody>
        </p:sp>
        <p:sp>
          <p:nvSpPr>
            <p:cNvPr name="TextBox 18" id="18"/>
            <p:cNvSpPr txBox="true"/>
            <p:nvPr/>
          </p:nvSpPr>
          <p:spPr>
            <a:xfrm rot="0">
              <a:off x="0" y="621834"/>
              <a:ext cx="5031935" cy="632249"/>
            </a:xfrm>
            <a:prstGeom prst="rect">
              <a:avLst/>
            </a:prstGeom>
          </p:spPr>
          <p:txBody>
            <a:bodyPr anchor="t" rtlCol="false" tIns="0" lIns="0" bIns="0" rIns="0">
              <a:spAutoFit/>
            </a:bodyPr>
            <a:lstStyle/>
            <a:p>
              <a:pPr algn="l">
                <a:lnSpc>
                  <a:spcPts val="3919"/>
                </a:lnSpc>
              </a:pPr>
              <a:r>
                <a:rPr lang="en-US" sz="2799" b="true">
                  <a:solidFill>
                    <a:srgbClr val="2B2C30"/>
                  </a:solidFill>
                  <a:latin typeface="Public Sans Bold"/>
                  <a:ea typeface="Public Sans Bold"/>
                  <a:cs typeface="Public Sans Bold"/>
                  <a:sym typeface="Public Sans Bold"/>
                </a:rPr>
                <a:t>Michael Soden</a:t>
              </a:r>
            </a:p>
          </p:txBody>
        </p:sp>
        <p:sp>
          <p:nvSpPr>
            <p:cNvPr name="TextBox 19" id="19"/>
            <p:cNvSpPr txBox="true"/>
            <p:nvPr/>
          </p:nvSpPr>
          <p:spPr>
            <a:xfrm rot="0">
              <a:off x="0" y="1431883"/>
              <a:ext cx="5031935" cy="396240"/>
            </a:xfrm>
            <a:prstGeom prst="rect">
              <a:avLst/>
            </a:prstGeom>
          </p:spPr>
          <p:txBody>
            <a:bodyPr anchor="t" rtlCol="false" tIns="0" lIns="0" bIns="0" rIns="0">
              <a:spAutoFit/>
            </a:bodyPr>
            <a:lstStyle/>
            <a:p>
              <a:pPr algn="l">
                <a:lnSpc>
                  <a:spcPts val="2520"/>
                </a:lnSpc>
              </a:pPr>
            </a:p>
          </p:txBody>
        </p:sp>
      </p:grpSp>
      <p:grpSp>
        <p:nvGrpSpPr>
          <p:cNvPr name="Group 20" id="20"/>
          <p:cNvGrpSpPr/>
          <p:nvPr/>
        </p:nvGrpSpPr>
        <p:grpSpPr>
          <a:xfrm rot="0">
            <a:off x="6092900" y="6220388"/>
            <a:ext cx="2405690" cy="2405690"/>
            <a:chOff x="0" y="0"/>
            <a:chExt cx="812800" cy="812800"/>
          </a:xfrm>
        </p:grpSpPr>
        <p:sp>
          <p:nvSpPr>
            <p:cNvPr name="Freeform 21" id="2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8"/>
              <a:stretch>
                <a:fillRect l="0" t="-19666" r="0" b="-19666"/>
              </a:stretch>
            </a:blipFill>
          </p:spPr>
        </p:sp>
      </p:grpSp>
      <p:grpSp>
        <p:nvGrpSpPr>
          <p:cNvPr name="Group 22" id="22"/>
          <p:cNvGrpSpPr/>
          <p:nvPr/>
        </p:nvGrpSpPr>
        <p:grpSpPr>
          <a:xfrm rot="0">
            <a:off x="1971188" y="2208105"/>
            <a:ext cx="2383983" cy="2383983"/>
            <a:chOff x="0" y="0"/>
            <a:chExt cx="812800" cy="812800"/>
          </a:xfrm>
        </p:grpSpPr>
        <p:sp>
          <p:nvSpPr>
            <p:cNvPr name="Freeform 23" id="2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9"/>
              <a:stretch>
                <a:fillRect l="0" t="0" r="0" b="0"/>
              </a:stretch>
            </a:blipFill>
          </p:spPr>
        </p:sp>
      </p:grpSp>
      <p:sp>
        <p:nvSpPr>
          <p:cNvPr name="TextBox 24" id="24"/>
          <p:cNvSpPr txBox="true"/>
          <p:nvPr/>
        </p:nvSpPr>
        <p:spPr>
          <a:xfrm rot="0">
            <a:off x="1006871" y="942975"/>
            <a:ext cx="16230600" cy="651099"/>
          </a:xfrm>
          <a:prstGeom prst="rect">
            <a:avLst/>
          </a:prstGeom>
        </p:spPr>
        <p:txBody>
          <a:bodyPr anchor="t" rtlCol="false" tIns="0" lIns="0" bIns="0" rIns="0">
            <a:spAutoFit/>
          </a:bodyPr>
          <a:lstStyle/>
          <a:p>
            <a:pPr algn="l">
              <a:lnSpc>
                <a:spcPts val="5200"/>
              </a:lnSpc>
              <a:spcBef>
                <a:spcPct val="0"/>
              </a:spcBef>
            </a:pPr>
            <a:r>
              <a:rPr lang="en-US" b="true" sz="3714" spc="843">
                <a:solidFill>
                  <a:srgbClr val="2B2C30"/>
                </a:solidFill>
                <a:latin typeface="Public Sans Bold"/>
                <a:ea typeface="Public Sans Bold"/>
                <a:cs typeface="Public Sans Bold"/>
                <a:sym typeface="Public Sans Bold"/>
              </a:rPr>
              <a:t>MEET OUR PRESENTERS</a:t>
            </a:r>
          </a:p>
        </p:txBody>
      </p:sp>
      <p:grpSp>
        <p:nvGrpSpPr>
          <p:cNvPr name="Group 25" id="25"/>
          <p:cNvGrpSpPr/>
          <p:nvPr/>
        </p:nvGrpSpPr>
        <p:grpSpPr>
          <a:xfrm rot="0">
            <a:off x="13961954" y="4963822"/>
            <a:ext cx="3773952" cy="1371092"/>
            <a:chOff x="0" y="0"/>
            <a:chExt cx="5031935" cy="1828123"/>
          </a:xfrm>
        </p:grpSpPr>
        <p:sp>
          <p:nvSpPr>
            <p:cNvPr name="TextBox 26" id="26"/>
            <p:cNvSpPr txBox="true"/>
            <p:nvPr/>
          </p:nvSpPr>
          <p:spPr>
            <a:xfrm rot="0">
              <a:off x="0" y="85725"/>
              <a:ext cx="5015545" cy="501184"/>
            </a:xfrm>
            <a:prstGeom prst="rect">
              <a:avLst/>
            </a:prstGeom>
          </p:spPr>
          <p:txBody>
            <a:bodyPr anchor="t" rtlCol="false" tIns="0" lIns="0" bIns="0" rIns="0">
              <a:spAutoFit/>
            </a:bodyPr>
            <a:lstStyle/>
            <a:p>
              <a:pPr algn="l">
                <a:lnSpc>
                  <a:spcPts val="2638"/>
                </a:lnSpc>
              </a:pPr>
              <a:r>
                <a:rPr lang="en-US" sz="2899" i="true" spc="14">
                  <a:solidFill>
                    <a:srgbClr val="2B2C30"/>
                  </a:solidFill>
                  <a:latin typeface="Playfair Display Italics"/>
                  <a:ea typeface="Playfair Display Italics"/>
                  <a:cs typeface="Playfair Display Italics"/>
                  <a:sym typeface="Playfair Display Italics"/>
                </a:rPr>
                <a:t>International Service</a:t>
              </a:r>
            </a:p>
          </p:txBody>
        </p:sp>
        <p:sp>
          <p:nvSpPr>
            <p:cNvPr name="TextBox 27" id="27"/>
            <p:cNvSpPr txBox="true"/>
            <p:nvPr/>
          </p:nvSpPr>
          <p:spPr>
            <a:xfrm rot="0">
              <a:off x="0" y="621834"/>
              <a:ext cx="5031935" cy="632249"/>
            </a:xfrm>
            <a:prstGeom prst="rect">
              <a:avLst/>
            </a:prstGeom>
          </p:spPr>
          <p:txBody>
            <a:bodyPr anchor="t" rtlCol="false" tIns="0" lIns="0" bIns="0" rIns="0">
              <a:spAutoFit/>
            </a:bodyPr>
            <a:lstStyle/>
            <a:p>
              <a:pPr algn="l">
                <a:lnSpc>
                  <a:spcPts val="3919"/>
                </a:lnSpc>
              </a:pPr>
              <a:r>
                <a:rPr lang="en-US" sz="2799" b="true">
                  <a:solidFill>
                    <a:srgbClr val="2B2C30"/>
                  </a:solidFill>
                  <a:latin typeface="Public Sans Bold"/>
                  <a:ea typeface="Public Sans Bold"/>
                  <a:cs typeface="Public Sans Bold"/>
                  <a:sym typeface="Public Sans Bold"/>
                </a:rPr>
                <a:t>John Tulac</a:t>
              </a:r>
            </a:p>
          </p:txBody>
        </p:sp>
        <p:sp>
          <p:nvSpPr>
            <p:cNvPr name="TextBox 28" id="28"/>
            <p:cNvSpPr txBox="true"/>
            <p:nvPr/>
          </p:nvSpPr>
          <p:spPr>
            <a:xfrm rot="0">
              <a:off x="0" y="1431883"/>
              <a:ext cx="5031935" cy="396240"/>
            </a:xfrm>
            <a:prstGeom prst="rect">
              <a:avLst/>
            </a:prstGeom>
          </p:spPr>
          <p:txBody>
            <a:bodyPr anchor="t" rtlCol="false" tIns="0" lIns="0" bIns="0" rIns="0">
              <a:spAutoFit/>
            </a:bodyPr>
            <a:lstStyle/>
            <a:p>
              <a:pPr algn="l">
                <a:lnSpc>
                  <a:spcPts val="2520"/>
                </a:lnSpc>
              </a:pPr>
            </a:p>
          </p:txBody>
        </p:sp>
      </p:grpSp>
      <p:grpSp>
        <p:nvGrpSpPr>
          <p:cNvPr name="Group 29" id="29"/>
          <p:cNvGrpSpPr/>
          <p:nvPr/>
        </p:nvGrpSpPr>
        <p:grpSpPr>
          <a:xfrm rot="0">
            <a:off x="1276203" y="8788003"/>
            <a:ext cx="3773952" cy="1371092"/>
            <a:chOff x="0" y="0"/>
            <a:chExt cx="5031935" cy="1828123"/>
          </a:xfrm>
        </p:grpSpPr>
        <p:sp>
          <p:nvSpPr>
            <p:cNvPr name="TextBox 30" id="30"/>
            <p:cNvSpPr txBox="true"/>
            <p:nvPr/>
          </p:nvSpPr>
          <p:spPr>
            <a:xfrm rot="0">
              <a:off x="0" y="85725"/>
              <a:ext cx="5015545" cy="501184"/>
            </a:xfrm>
            <a:prstGeom prst="rect">
              <a:avLst/>
            </a:prstGeom>
          </p:spPr>
          <p:txBody>
            <a:bodyPr anchor="t" rtlCol="false" tIns="0" lIns="0" bIns="0" rIns="0">
              <a:spAutoFit/>
            </a:bodyPr>
            <a:lstStyle/>
            <a:p>
              <a:pPr algn="l">
                <a:lnSpc>
                  <a:spcPts val="2638"/>
                </a:lnSpc>
              </a:pPr>
              <a:r>
                <a:rPr lang="en-US" sz="2899" i="true" spc="14">
                  <a:solidFill>
                    <a:srgbClr val="2B2C30"/>
                  </a:solidFill>
                  <a:latin typeface="Playfair Display Italics"/>
                  <a:ea typeface="Playfair Display Italics"/>
                  <a:cs typeface="Playfair Display Italics"/>
                  <a:sym typeface="Playfair Display Italics"/>
                </a:rPr>
                <a:t>Paul Harris Fellow</a:t>
              </a:r>
            </a:p>
          </p:txBody>
        </p:sp>
        <p:sp>
          <p:nvSpPr>
            <p:cNvPr name="TextBox 31" id="31"/>
            <p:cNvSpPr txBox="true"/>
            <p:nvPr/>
          </p:nvSpPr>
          <p:spPr>
            <a:xfrm rot="0">
              <a:off x="0" y="621834"/>
              <a:ext cx="5031935" cy="632249"/>
            </a:xfrm>
            <a:prstGeom prst="rect">
              <a:avLst/>
            </a:prstGeom>
          </p:spPr>
          <p:txBody>
            <a:bodyPr anchor="t" rtlCol="false" tIns="0" lIns="0" bIns="0" rIns="0">
              <a:spAutoFit/>
            </a:bodyPr>
            <a:lstStyle/>
            <a:p>
              <a:pPr algn="l">
                <a:lnSpc>
                  <a:spcPts val="3919"/>
                </a:lnSpc>
              </a:pPr>
              <a:r>
                <a:rPr lang="en-US" sz="2799" b="true">
                  <a:solidFill>
                    <a:srgbClr val="2B2C30"/>
                  </a:solidFill>
                  <a:latin typeface="Public Sans Bold"/>
                  <a:ea typeface="Public Sans Bold"/>
                  <a:cs typeface="Public Sans Bold"/>
                  <a:sym typeface="Public Sans Bold"/>
                </a:rPr>
                <a:t>Josh Konrad</a:t>
              </a:r>
            </a:p>
          </p:txBody>
        </p:sp>
        <p:sp>
          <p:nvSpPr>
            <p:cNvPr name="TextBox 32" id="32"/>
            <p:cNvSpPr txBox="true"/>
            <p:nvPr/>
          </p:nvSpPr>
          <p:spPr>
            <a:xfrm rot="0">
              <a:off x="0" y="1431883"/>
              <a:ext cx="5031935" cy="396240"/>
            </a:xfrm>
            <a:prstGeom prst="rect">
              <a:avLst/>
            </a:prstGeom>
          </p:spPr>
          <p:txBody>
            <a:bodyPr anchor="t" rtlCol="false" tIns="0" lIns="0" bIns="0" rIns="0">
              <a:spAutoFit/>
            </a:bodyPr>
            <a:lstStyle/>
            <a:p>
              <a:pPr algn="l">
                <a:lnSpc>
                  <a:spcPts val="2520"/>
                </a:lnSpc>
              </a:pPr>
            </a:p>
          </p:txBody>
        </p:sp>
      </p:grpSp>
      <p:grpSp>
        <p:nvGrpSpPr>
          <p:cNvPr name="Group 33" id="33"/>
          <p:cNvGrpSpPr/>
          <p:nvPr/>
        </p:nvGrpSpPr>
        <p:grpSpPr>
          <a:xfrm rot="0">
            <a:off x="5897880" y="8788003"/>
            <a:ext cx="3773952" cy="1371092"/>
            <a:chOff x="0" y="0"/>
            <a:chExt cx="5031935" cy="1828123"/>
          </a:xfrm>
        </p:grpSpPr>
        <p:sp>
          <p:nvSpPr>
            <p:cNvPr name="TextBox 34" id="34"/>
            <p:cNvSpPr txBox="true"/>
            <p:nvPr/>
          </p:nvSpPr>
          <p:spPr>
            <a:xfrm rot="0">
              <a:off x="0" y="85725"/>
              <a:ext cx="5015545" cy="501184"/>
            </a:xfrm>
            <a:prstGeom prst="rect">
              <a:avLst/>
            </a:prstGeom>
          </p:spPr>
          <p:txBody>
            <a:bodyPr anchor="t" rtlCol="false" tIns="0" lIns="0" bIns="0" rIns="0">
              <a:spAutoFit/>
            </a:bodyPr>
            <a:lstStyle/>
            <a:p>
              <a:pPr algn="l">
                <a:lnSpc>
                  <a:spcPts val="2638"/>
                </a:lnSpc>
              </a:pPr>
              <a:r>
                <a:rPr lang="en-US" sz="2899" i="true" spc="14">
                  <a:solidFill>
                    <a:srgbClr val="2B2C30"/>
                  </a:solidFill>
                  <a:latin typeface="Playfair Display Italics"/>
                  <a:ea typeface="Playfair Display Italics"/>
                  <a:cs typeface="Playfair Display Italics"/>
                  <a:sym typeface="Playfair Display Italics"/>
                </a:rPr>
                <a:t>Global Grant </a:t>
              </a:r>
            </a:p>
          </p:txBody>
        </p:sp>
        <p:sp>
          <p:nvSpPr>
            <p:cNvPr name="TextBox 35" id="35"/>
            <p:cNvSpPr txBox="true"/>
            <p:nvPr/>
          </p:nvSpPr>
          <p:spPr>
            <a:xfrm rot="0">
              <a:off x="0" y="621834"/>
              <a:ext cx="5031935" cy="632249"/>
            </a:xfrm>
            <a:prstGeom prst="rect">
              <a:avLst/>
            </a:prstGeom>
          </p:spPr>
          <p:txBody>
            <a:bodyPr anchor="t" rtlCol="false" tIns="0" lIns="0" bIns="0" rIns="0">
              <a:spAutoFit/>
            </a:bodyPr>
            <a:lstStyle/>
            <a:p>
              <a:pPr algn="l">
                <a:lnSpc>
                  <a:spcPts val="3919"/>
                </a:lnSpc>
              </a:pPr>
              <a:r>
                <a:rPr lang="en-US" sz="2799" b="true">
                  <a:solidFill>
                    <a:srgbClr val="2B2C30"/>
                  </a:solidFill>
                  <a:latin typeface="Public Sans Bold"/>
                  <a:ea typeface="Public Sans Bold"/>
                  <a:cs typeface="Public Sans Bold"/>
                  <a:sym typeface="Public Sans Bold"/>
                </a:rPr>
                <a:t>Bill Payne</a:t>
              </a:r>
            </a:p>
          </p:txBody>
        </p:sp>
        <p:sp>
          <p:nvSpPr>
            <p:cNvPr name="TextBox 36" id="36"/>
            <p:cNvSpPr txBox="true"/>
            <p:nvPr/>
          </p:nvSpPr>
          <p:spPr>
            <a:xfrm rot="0">
              <a:off x="0" y="1431883"/>
              <a:ext cx="5031935" cy="396240"/>
            </a:xfrm>
            <a:prstGeom prst="rect">
              <a:avLst/>
            </a:prstGeom>
          </p:spPr>
          <p:txBody>
            <a:bodyPr anchor="t" rtlCol="false" tIns="0" lIns="0" bIns="0" rIns="0">
              <a:spAutoFit/>
            </a:bodyPr>
            <a:lstStyle/>
            <a:p>
              <a:pPr algn="l">
                <a:lnSpc>
                  <a:spcPts val="2520"/>
                </a:lnSpc>
              </a:pPr>
            </a:p>
          </p:txBody>
        </p:sp>
      </p:grpSp>
      <p:grpSp>
        <p:nvGrpSpPr>
          <p:cNvPr name="Group 37" id="37"/>
          <p:cNvGrpSpPr/>
          <p:nvPr/>
        </p:nvGrpSpPr>
        <p:grpSpPr>
          <a:xfrm rot="0">
            <a:off x="1276203" y="4785278"/>
            <a:ext cx="3773952" cy="1371092"/>
            <a:chOff x="0" y="0"/>
            <a:chExt cx="5031935" cy="1828123"/>
          </a:xfrm>
        </p:grpSpPr>
        <p:sp>
          <p:nvSpPr>
            <p:cNvPr name="TextBox 38" id="38"/>
            <p:cNvSpPr txBox="true"/>
            <p:nvPr/>
          </p:nvSpPr>
          <p:spPr>
            <a:xfrm rot="0">
              <a:off x="0" y="85725"/>
              <a:ext cx="5015545" cy="501184"/>
            </a:xfrm>
            <a:prstGeom prst="rect">
              <a:avLst/>
            </a:prstGeom>
          </p:spPr>
          <p:txBody>
            <a:bodyPr anchor="t" rtlCol="false" tIns="0" lIns="0" bIns="0" rIns="0">
              <a:spAutoFit/>
            </a:bodyPr>
            <a:lstStyle/>
            <a:p>
              <a:pPr algn="l">
                <a:lnSpc>
                  <a:spcPts val="2638"/>
                </a:lnSpc>
              </a:pPr>
              <a:r>
                <a:rPr lang="en-US" sz="2899" i="true" spc="14">
                  <a:solidFill>
                    <a:srgbClr val="2B2C30"/>
                  </a:solidFill>
                  <a:latin typeface="Playfair Display Italics"/>
                  <a:ea typeface="Playfair Display Italics"/>
                  <a:cs typeface="Playfair Display Italics"/>
                  <a:sym typeface="Playfair Display Italics"/>
                </a:rPr>
                <a:t>District Governor</a:t>
              </a:r>
            </a:p>
          </p:txBody>
        </p:sp>
        <p:sp>
          <p:nvSpPr>
            <p:cNvPr name="TextBox 39" id="39"/>
            <p:cNvSpPr txBox="true"/>
            <p:nvPr/>
          </p:nvSpPr>
          <p:spPr>
            <a:xfrm rot="0">
              <a:off x="0" y="621834"/>
              <a:ext cx="5031935" cy="632249"/>
            </a:xfrm>
            <a:prstGeom prst="rect">
              <a:avLst/>
            </a:prstGeom>
          </p:spPr>
          <p:txBody>
            <a:bodyPr anchor="t" rtlCol="false" tIns="0" lIns="0" bIns="0" rIns="0">
              <a:spAutoFit/>
            </a:bodyPr>
            <a:lstStyle/>
            <a:p>
              <a:pPr algn="l">
                <a:lnSpc>
                  <a:spcPts val="3919"/>
                </a:lnSpc>
              </a:pPr>
              <a:r>
                <a:rPr lang="en-US" sz="2799" b="true">
                  <a:solidFill>
                    <a:srgbClr val="2B2C30"/>
                  </a:solidFill>
                  <a:latin typeface="Public Sans Bold"/>
                  <a:ea typeface="Public Sans Bold"/>
                  <a:cs typeface="Public Sans Bold"/>
                  <a:sym typeface="Public Sans Bold"/>
                </a:rPr>
                <a:t>Gilda Moshir</a:t>
              </a:r>
            </a:p>
          </p:txBody>
        </p:sp>
        <p:sp>
          <p:nvSpPr>
            <p:cNvPr name="TextBox 40" id="40"/>
            <p:cNvSpPr txBox="true"/>
            <p:nvPr/>
          </p:nvSpPr>
          <p:spPr>
            <a:xfrm rot="0">
              <a:off x="0" y="1431883"/>
              <a:ext cx="5031935" cy="396240"/>
            </a:xfrm>
            <a:prstGeom prst="rect">
              <a:avLst/>
            </a:prstGeom>
          </p:spPr>
          <p:txBody>
            <a:bodyPr anchor="t" rtlCol="false" tIns="0" lIns="0" bIns="0" rIns="0">
              <a:spAutoFit/>
            </a:bodyPr>
            <a:lstStyle/>
            <a:p>
              <a:pPr algn="l">
                <a:lnSpc>
                  <a:spcPts val="2520"/>
                </a:lnSpc>
              </a:pPr>
            </a:p>
          </p:txBody>
        </p:sp>
      </p:grpSp>
      <p:grpSp>
        <p:nvGrpSpPr>
          <p:cNvPr name="Group 41" id="41"/>
          <p:cNvGrpSpPr/>
          <p:nvPr/>
        </p:nvGrpSpPr>
        <p:grpSpPr>
          <a:xfrm rot="0">
            <a:off x="10355965" y="6334914"/>
            <a:ext cx="2405690" cy="2405690"/>
            <a:chOff x="0" y="0"/>
            <a:chExt cx="812800" cy="812800"/>
          </a:xfrm>
        </p:grpSpPr>
        <p:sp>
          <p:nvSpPr>
            <p:cNvPr name="Freeform 42" id="4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10"/>
              <a:stretch>
                <a:fillRect l="0" t="-2356" r="0" b="-2356"/>
              </a:stretch>
            </a:blipFill>
          </p:spPr>
        </p:sp>
      </p:grpSp>
      <p:grpSp>
        <p:nvGrpSpPr>
          <p:cNvPr name="Group 43" id="43"/>
          <p:cNvGrpSpPr/>
          <p:nvPr/>
        </p:nvGrpSpPr>
        <p:grpSpPr>
          <a:xfrm rot="0">
            <a:off x="10188003" y="8788003"/>
            <a:ext cx="3773952" cy="1371092"/>
            <a:chOff x="0" y="0"/>
            <a:chExt cx="5031935" cy="1828123"/>
          </a:xfrm>
        </p:grpSpPr>
        <p:sp>
          <p:nvSpPr>
            <p:cNvPr name="TextBox 44" id="44"/>
            <p:cNvSpPr txBox="true"/>
            <p:nvPr/>
          </p:nvSpPr>
          <p:spPr>
            <a:xfrm rot="0">
              <a:off x="0" y="85725"/>
              <a:ext cx="5015545" cy="501184"/>
            </a:xfrm>
            <a:prstGeom prst="rect">
              <a:avLst/>
            </a:prstGeom>
          </p:spPr>
          <p:txBody>
            <a:bodyPr anchor="t" rtlCol="false" tIns="0" lIns="0" bIns="0" rIns="0">
              <a:spAutoFit/>
            </a:bodyPr>
            <a:lstStyle/>
            <a:p>
              <a:pPr algn="l">
                <a:lnSpc>
                  <a:spcPts val="2638"/>
                </a:lnSpc>
              </a:pPr>
              <a:r>
                <a:rPr lang="en-US" sz="2899" i="true" spc="14">
                  <a:solidFill>
                    <a:srgbClr val="2B2C30"/>
                  </a:solidFill>
                  <a:latin typeface="Playfair Display Italics"/>
                  <a:ea typeface="Playfair Display Italics"/>
                  <a:cs typeface="Playfair Display Italics"/>
                  <a:sym typeface="Playfair Display Italics"/>
                </a:rPr>
                <a:t>Polio Plus Event So NV</a:t>
              </a:r>
            </a:p>
          </p:txBody>
        </p:sp>
        <p:sp>
          <p:nvSpPr>
            <p:cNvPr name="TextBox 45" id="45"/>
            <p:cNvSpPr txBox="true"/>
            <p:nvPr/>
          </p:nvSpPr>
          <p:spPr>
            <a:xfrm rot="0">
              <a:off x="0" y="621834"/>
              <a:ext cx="5031935" cy="632249"/>
            </a:xfrm>
            <a:prstGeom prst="rect">
              <a:avLst/>
            </a:prstGeom>
          </p:spPr>
          <p:txBody>
            <a:bodyPr anchor="t" rtlCol="false" tIns="0" lIns="0" bIns="0" rIns="0">
              <a:spAutoFit/>
            </a:bodyPr>
            <a:lstStyle/>
            <a:p>
              <a:pPr algn="l">
                <a:lnSpc>
                  <a:spcPts val="3919"/>
                </a:lnSpc>
              </a:pPr>
              <a:r>
                <a:rPr lang="en-US" sz="2799" b="true">
                  <a:solidFill>
                    <a:srgbClr val="2B2C30"/>
                  </a:solidFill>
                  <a:latin typeface="Public Sans Bold"/>
                  <a:ea typeface="Public Sans Bold"/>
                  <a:cs typeface="Public Sans Bold"/>
                  <a:sym typeface="Public Sans Bold"/>
                </a:rPr>
                <a:t>Janice Lemcke</a:t>
              </a:r>
            </a:p>
          </p:txBody>
        </p:sp>
        <p:sp>
          <p:nvSpPr>
            <p:cNvPr name="TextBox 46" id="46"/>
            <p:cNvSpPr txBox="true"/>
            <p:nvPr/>
          </p:nvSpPr>
          <p:spPr>
            <a:xfrm rot="0">
              <a:off x="0" y="1431883"/>
              <a:ext cx="5031935" cy="396240"/>
            </a:xfrm>
            <a:prstGeom prst="rect">
              <a:avLst/>
            </a:prstGeom>
          </p:spPr>
          <p:txBody>
            <a:bodyPr anchor="t" rtlCol="false" tIns="0" lIns="0" bIns="0" rIns="0">
              <a:spAutoFit/>
            </a:bodyPr>
            <a:lstStyle/>
            <a:p>
              <a:pPr algn="l">
                <a:lnSpc>
                  <a:spcPts val="2520"/>
                </a:lnSpc>
              </a:pPr>
            </a:p>
          </p:txBody>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EFEEE7"/>
        </a:solidFill>
      </p:bgPr>
    </p:bg>
    <p:spTree>
      <p:nvGrpSpPr>
        <p:cNvPr id="1" name=""/>
        <p:cNvGrpSpPr/>
        <p:nvPr/>
      </p:nvGrpSpPr>
      <p:grpSpPr>
        <a:xfrm>
          <a:off x="0" y="0"/>
          <a:ext cx="0" cy="0"/>
          <a:chOff x="0" y="0"/>
          <a:chExt cx="0" cy="0"/>
        </a:xfrm>
      </p:grpSpPr>
      <p:sp>
        <p:nvSpPr>
          <p:cNvPr name="TextBox 2" id="2"/>
          <p:cNvSpPr txBox="true"/>
          <p:nvPr/>
        </p:nvSpPr>
        <p:spPr>
          <a:xfrm rot="0">
            <a:off x="1006871" y="942975"/>
            <a:ext cx="16230600" cy="651099"/>
          </a:xfrm>
          <a:prstGeom prst="rect">
            <a:avLst/>
          </a:prstGeom>
        </p:spPr>
        <p:txBody>
          <a:bodyPr anchor="t" rtlCol="false" tIns="0" lIns="0" bIns="0" rIns="0">
            <a:spAutoFit/>
          </a:bodyPr>
          <a:lstStyle/>
          <a:p>
            <a:pPr algn="l">
              <a:lnSpc>
                <a:spcPts val="5200"/>
              </a:lnSpc>
              <a:spcBef>
                <a:spcPct val="0"/>
              </a:spcBef>
            </a:pPr>
            <a:r>
              <a:rPr lang="en-US" b="true" sz="3714" spc="843">
                <a:solidFill>
                  <a:srgbClr val="2B2C30"/>
                </a:solidFill>
                <a:latin typeface="Public Sans Bold"/>
                <a:ea typeface="Public Sans Bold"/>
                <a:cs typeface="Public Sans Bold"/>
                <a:sym typeface="Public Sans Bold"/>
              </a:rPr>
              <a:t>Why supporting the RI Foundation matters</a:t>
            </a:r>
          </a:p>
        </p:txBody>
      </p:sp>
      <p:sp>
        <p:nvSpPr>
          <p:cNvPr name="AutoShape 3" id="3"/>
          <p:cNvSpPr/>
          <p:nvPr/>
        </p:nvSpPr>
        <p:spPr>
          <a:xfrm flipV="true">
            <a:off x="-1587442" y="1760761"/>
            <a:ext cx="18846730" cy="0"/>
          </a:xfrm>
          <a:prstGeom prst="line">
            <a:avLst/>
          </a:prstGeom>
          <a:ln cap="flat" w="9525">
            <a:solidFill>
              <a:srgbClr val="2B2C30"/>
            </a:solidFill>
            <a:prstDash val="solid"/>
            <a:headEnd type="none" len="sm" w="sm"/>
            <a:tailEnd type="none" len="sm" w="sm"/>
          </a:ln>
        </p:spPr>
      </p:sp>
      <p:sp>
        <p:nvSpPr>
          <p:cNvPr name="Freeform 4" id="4"/>
          <p:cNvSpPr/>
          <p:nvPr/>
        </p:nvSpPr>
        <p:spPr>
          <a:xfrm flipH="false" flipV="false" rot="0">
            <a:off x="15798778" y="9104935"/>
            <a:ext cx="1460522" cy="677793"/>
          </a:xfrm>
          <a:custGeom>
            <a:avLst/>
            <a:gdLst/>
            <a:ahLst/>
            <a:cxnLst/>
            <a:rect r="r" b="b" t="t" l="l"/>
            <a:pathLst>
              <a:path h="677793" w="1460522">
                <a:moveTo>
                  <a:pt x="0" y="0"/>
                </a:moveTo>
                <a:lnTo>
                  <a:pt x="1460522" y="0"/>
                </a:lnTo>
                <a:lnTo>
                  <a:pt x="1460522" y="677792"/>
                </a:lnTo>
                <a:lnTo>
                  <a:pt x="0" y="677792"/>
                </a:lnTo>
                <a:lnTo>
                  <a:pt x="0" y="0"/>
                </a:lnTo>
                <a:close/>
              </a:path>
            </a:pathLst>
          </a:custGeom>
          <a:blipFill>
            <a:blip r:embed="rId2"/>
            <a:stretch>
              <a:fillRect l="0" t="0" r="0" b="0"/>
            </a:stretch>
          </a:blipFill>
        </p:spPr>
      </p:sp>
      <p:sp>
        <p:nvSpPr>
          <p:cNvPr name="Freeform 5" id="5"/>
          <p:cNvSpPr/>
          <p:nvPr/>
        </p:nvSpPr>
        <p:spPr>
          <a:xfrm flipH="false" flipV="false" rot="0">
            <a:off x="1028700" y="9173233"/>
            <a:ext cx="1436804" cy="541196"/>
          </a:xfrm>
          <a:custGeom>
            <a:avLst/>
            <a:gdLst/>
            <a:ahLst/>
            <a:cxnLst/>
            <a:rect r="r" b="b" t="t" l="l"/>
            <a:pathLst>
              <a:path h="541196" w="1436804">
                <a:moveTo>
                  <a:pt x="0" y="0"/>
                </a:moveTo>
                <a:lnTo>
                  <a:pt x="1436804" y="0"/>
                </a:lnTo>
                <a:lnTo>
                  <a:pt x="1436804" y="541196"/>
                </a:lnTo>
                <a:lnTo>
                  <a:pt x="0" y="541196"/>
                </a:lnTo>
                <a:lnTo>
                  <a:pt x="0" y="0"/>
                </a:lnTo>
                <a:close/>
              </a:path>
            </a:pathLst>
          </a:custGeom>
          <a:blipFill>
            <a:blip r:embed="rId3"/>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EFEEE7"/>
        </a:solidFill>
      </p:bgPr>
    </p:bg>
    <p:spTree>
      <p:nvGrpSpPr>
        <p:cNvPr id="1" name=""/>
        <p:cNvGrpSpPr/>
        <p:nvPr/>
      </p:nvGrpSpPr>
      <p:grpSpPr>
        <a:xfrm>
          <a:off x="0" y="0"/>
          <a:ext cx="0" cy="0"/>
          <a:chOff x="0" y="0"/>
          <a:chExt cx="0" cy="0"/>
        </a:xfrm>
      </p:grpSpPr>
      <p:sp>
        <p:nvSpPr>
          <p:cNvPr name="TextBox 2" id="2"/>
          <p:cNvSpPr txBox="true"/>
          <p:nvPr/>
        </p:nvSpPr>
        <p:spPr>
          <a:xfrm rot="0">
            <a:off x="1006871" y="942975"/>
            <a:ext cx="16230600" cy="651099"/>
          </a:xfrm>
          <a:prstGeom prst="rect">
            <a:avLst/>
          </a:prstGeom>
        </p:spPr>
        <p:txBody>
          <a:bodyPr anchor="t" rtlCol="false" tIns="0" lIns="0" bIns="0" rIns="0">
            <a:spAutoFit/>
          </a:bodyPr>
          <a:lstStyle/>
          <a:p>
            <a:pPr algn="l">
              <a:lnSpc>
                <a:spcPts val="5200"/>
              </a:lnSpc>
              <a:spcBef>
                <a:spcPct val="0"/>
              </a:spcBef>
            </a:pPr>
            <a:r>
              <a:rPr lang="en-US" b="true" sz="3714" spc="843">
                <a:solidFill>
                  <a:srgbClr val="2B2C30"/>
                </a:solidFill>
                <a:latin typeface="Public Sans Bold"/>
                <a:ea typeface="Public Sans Bold"/>
                <a:cs typeface="Public Sans Bold"/>
                <a:sym typeface="Public Sans Bold"/>
              </a:rPr>
              <a:t>Why supporting the RI Foundation matters</a:t>
            </a:r>
          </a:p>
        </p:txBody>
      </p:sp>
      <p:sp>
        <p:nvSpPr>
          <p:cNvPr name="AutoShape 3" id="3"/>
          <p:cNvSpPr/>
          <p:nvPr/>
        </p:nvSpPr>
        <p:spPr>
          <a:xfrm flipV="true">
            <a:off x="-1587442" y="1760761"/>
            <a:ext cx="18846730" cy="0"/>
          </a:xfrm>
          <a:prstGeom prst="line">
            <a:avLst/>
          </a:prstGeom>
          <a:ln cap="flat" w="9525">
            <a:solidFill>
              <a:srgbClr val="2B2C30"/>
            </a:solidFill>
            <a:prstDash val="solid"/>
            <a:headEnd type="none" len="sm" w="sm"/>
            <a:tailEnd type="none" len="sm" w="sm"/>
          </a:ln>
        </p:spPr>
      </p:sp>
      <p:sp>
        <p:nvSpPr>
          <p:cNvPr name="Freeform 4" id="4"/>
          <p:cNvSpPr/>
          <p:nvPr/>
        </p:nvSpPr>
        <p:spPr>
          <a:xfrm flipH="false" flipV="false" rot="0">
            <a:off x="15798778" y="9104935"/>
            <a:ext cx="1460522" cy="677793"/>
          </a:xfrm>
          <a:custGeom>
            <a:avLst/>
            <a:gdLst/>
            <a:ahLst/>
            <a:cxnLst/>
            <a:rect r="r" b="b" t="t" l="l"/>
            <a:pathLst>
              <a:path h="677793" w="1460522">
                <a:moveTo>
                  <a:pt x="0" y="0"/>
                </a:moveTo>
                <a:lnTo>
                  <a:pt x="1460522" y="0"/>
                </a:lnTo>
                <a:lnTo>
                  <a:pt x="1460522" y="677792"/>
                </a:lnTo>
                <a:lnTo>
                  <a:pt x="0" y="677792"/>
                </a:lnTo>
                <a:lnTo>
                  <a:pt x="0" y="0"/>
                </a:lnTo>
                <a:close/>
              </a:path>
            </a:pathLst>
          </a:custGeom>
          <a:blipFill>
            <a:blip r:embed="rId2"/>
            <a:stretch>
              <a:fillRect l="0" t="0" r="0" b="0"/>
            </a:stretch>
          </a:blipFill>
        </p:spPr>
      </p:sp>
      <p:sp>
        <p:nvSpPr>
          <p:cNvPr name="Freeform 5" id="5"/>
          <p:cNvSpPr/>
          <p:nvPr/>
        </p:nvSpPr>
        <p:spPr>
          <a:xfrm flipH="false" flipV="false" rot="0">
            <a:off x="1028700" y="9173233"/>
            <a:ext cx="1436804" cy="541196"/>
          </a:xfrm>
          <a:custGeom>
            <a:avLst/>
            <a:gdLst/>
            <a:ahLst/>
            <a:cxnLst/>
            <a:rect r="r" b="b" t="t" l="l"/>
            <a:pathLst>
              <a:path h="541196" w="1436804">
                <a:moveTo>
                  <a:pt x="0" y="0"/>
                </a:moveTo>
                <a:lnTo>
                  <a:pt x="1436804" y="0"/>
                </a:lnTo>
                <a:lnTo>
                  <a:pt x="1436804" y="541196"/>
                </a:lnTo>
                <a:lnTo>
                  <a:pt x="0" y="541196"/>
                </a:lnTo>
                <a:lnTo>
                  <a:pt x="0" y="0"/>
                </a:lnTo>
                <a:close/>
              </a:path>
            </a:pathLst>
          </a:custGeom>
          <a:blipFill>
            <a:blip r:embed="rId3"/>
            <a:stretch>
              <a:fillRect l="0" t="0" r="0" b="0"/>
            </a:stretch>
          </a:blipFill>
        </p:spPr>
      </p:sp>
      <p:sp>
        <p:nvSpPr>
          <p:cNvPr name="TextBox 6" id="6"/>
          <p:cNvSpPr txBox="true"/>
          <p:nvPr/>
        </p:nvSpPr>
        <p:spPr>
          <a:xfrm rot="0">
            <a:off x="1028695" y="2524060"/>
            <a:ext cx="7877184" cy="5365750"/>
          </a:xfrm>
          <a:prstGeom prst="rect">
            <a:avLst/>
          </a:prstGeom>
        </p:spPr>
        <p:txBody>
          <a:bodyPr anchor="t" rtlCol="false" tIns="0" lIns="0" bIns="0" rIns="0">
            <a:spAutoFit/>
          </a:bodyPr>
          <a:lstStyle/>
          <a:p>
            <a:pPr algn="l">
              <a:lnSpc>
                <a:spcPts val="4759"/>
              </a:lnSpc>
            </a:pPr>
            <a:r>
              <a:rPr lang="en-US" sz="2799">
                <a:solidFill>
                  <a:srgbClr val="2B2C30"/>
                </a:solidFill>
                <a:latin typeface="Public Sans"/>
                <a:ea typeface="Public Sans"/>
                <a:cs typeface="Public Sans"/>
                <a:sym typeface="Public Sans"/>
              </a:rPr>
              <a:t>It effectively funds sustainable, local solutions to global problems like disease, poverty, and illiteracy, leveraging Rotarians' expertise and a strong financial reputation (high Charity Navigator ratings) to make lasting impacts in peace, health, education, environment, and economic development, turning donations into real-world change for vulnerable communities worldwide. </a:t>
            </a:r>
          </a:p>
        </p:txBody>
      </p:sp>
      <p:sp>
        <p:nvSpPr>
          <p:cNvPr name="TextBox 7" id="7"/>
          <p:cNvSpPr txBox="true"/>
          <p:nvPr/>
        </p:nvSpPr>
        <p:spPr>
          <a:xfrm rot="0">
            <a:off x="9382116" y="2628983"/>
            <a:ext cx="7877184" cy="6351270"/>
          </a:xfrm>
          <a:prstGeom prst="rect">
            <a:avLst/>
          </a:prstGeom>
        </p:spPr>
        <p:txBody>
          <a:bodyPr anchor="t" rtlCol="false" tIns="0" lIns="0" bIns="0" rIns="0">
            <a:spAutoFit/>
          </a:bodyPr>
          <a:lstStyle/>
          <a:p>
            <a:pPr algn="l">
              <a:lnSpc>
                <a:spcPts val="4199"/>
              </a:lnSpc>
            </a:pPr>
            <a:r>
              <a:rPr lang="en-US" sz="2799" b="true">
                <a:solidFill>
                  <a:srgbClr val="2B2C30"/>
                </a:solidFill>
                <a:latin typeface="Public Sans Bold"/>
                <a:ea typeface="Public Sans Bold"/>
                <a:cs typeface="Public Sans Bold"/>
                <a:sym typeface="Public Sans Bold"/>
              </a:rPr>
              <a:t>Key Reasons Why it Matters:</a:t>
            </a:r>
          </a:p>
          <a:p>
            <a:pPr algn="l" marL="604519" indent="-302260" lvl="1">
              <a:lnSpc>
                <a:spcPts val="4759"/>
              </a:lnSpc>
              <a:buAutoNum type="arabicPeriod" startAt="1"/>
            </a:pPr>
            <a:r>
              <a:rPr lang="en-US" sz="2799">
                <a:solidFill>
                  <a:srgbClr val="2B2C30"/>
                </a:solidFill>
                <a:latin typeface="Public Sans"/>
                <a:ea typeface="Public Sans"/>
                <a:cs typeface="Public Sans"/>
                <a:sym typeface="Public Sans"/>
              </a:rPr>
              <a:t>Proven Effectiveness: The Foundation consistently receives top ratings (4 stars from Charity Navigator) </a:t>
            </a:r>
          </a:p>
          <a:p>
            <a:pPr algn="l" marL="604519" indent="-302260" lvl="1">
              <a:lnSpc>
                <a:spcPts val="4759"/>
              </a:lnSpc>
              <a:buAutoNum type="arabicPeriod" startAt="1"/>
            </a:pPr>
            <a:r>
              <a:rPr lang="en-US" sz="2799">
                <a:solidFill>
                  <a:srgbClr val="2B2C30"/>
                </a:solidFill>
                <a:latin typeface="Public Sans"/>
                <a:ea typeface="Public Sans"/>
                <a:cs typeface="Public Sans"/>
                <a:sym typeface="Public Sans"/>
              </a:rPr>
              <a:t>Global Reach, </a:t>
            </a:r>
          </a:p>
          <a:p>
            <a:pPr algn="l" marL="604519" indent="-302260" lvl="1">
              <a:lnSpc>
                <a:spcPts val="4759"/>
              </a:lnSpc>
              <a:buAutoNum type="arabicPeriod" startAt="1"/>
            </a:pPr>
            <a:r>
              <a:rPr lang="en-US" sz="2799">
                <a:solidFill>
                  <a:srgbClr val="2B2C30"/>
                </a:solidFill>
                <a:latin typeface="Public Sans"/>
                <a:ea typeface="Public Sans"/>
                <a:cs typeface="Public Sans"/>
                <a:sym typeface="Public Sans"/>
              </a:rPr>
              <a:t>Focus on Sustainable Solutions: </a:t>
            </a:r>
          </a:p>
          <a:p>
            <a:pPr algn="l" marL="604519" indent="-302260" lvl="1">
              <a:lnSpc>
                <a:spcPts val="4759"/>
              </a:lnSpc>
              <a:buAutoNum type="arabicPeriod" startAt="1"/>
            </a:pPr>
            <a:r>
              <a:rPr lang="en-US" sz="2799">
                <a:solidFill>
                  <a:srgbClr val="2B2C30"/>
                </a:solidFill>
                <a:latin typeface="Public Sans"/>
                <a:ea typeface="Public Sans"/>
                <a:cs typeface="Public Sans"/>
                <a:sym typeface="Public Sans"/>
              </a:rPr>
              <a:t>Addresses Core Global Issues: </a:t>
            </a:r>
          </a:p>
          <a:p>
            <a:pPr algn="l" marL="604519" indent="-302260" lvl="1">
              <a:lnSpc>
                <a:spcPts val="4759"/>
              </a:lnSpc>
              <a:buAutoNum type="arabicPeriod" startAt="1"/>
            </a:pPr>
            <a:r>
              <a:rPr lang="en-US" sz="2799">
                <a:solidFill>
                  <a:srgbClr val="2B2C30"/>
                </a:solidFill>
                <a:latin typeface="Public Sans"/>
                <a:ea typeface="Public Sans"/>
                <a:cs typeface="Public Sans"/>
                <a:sym typeface="Public Sans"/>
              </a:rPr>
              <a:t>Empowers Communities: </a:t>
            </a:r>
          </a:p>
          <a:p>
            <a:pPr algn="l" marL="604519" indent="-302260" lvl="1">
              <a:lnSpc>
                <a:spcPts val="4759"/>
              </a:lnSpc>
              <a:buAutoNum type="arabicPeriod" startAt="1"/>
            </a:pPr>
            <a:r>
              <a:rPr lang="en-US" sz="2799">
                <a:solidFill>
                  <a:srgbClr val="2B2C30"/>
                </a:solidFill>
                <a:latin typeface="Public Sans"/>
                <a:ea typeface="Public Sans"/>
                <a:cs typeface="Public Sans"/>
                <a:sym typeface="Public Sans"/>
              </a:rPr>
              <a:t>Transparency &amp; Trust: </a:t>
            </a:r>
          </a:p>
          <a:p>
            <a:pPr algn="l">
              <a:lnSpc>
                <a:spcPts val="4199"/>
              </a:lnSpc>
            </a:pPr>
          </a:p>
          <a:p>
            <a:pPr algn="l">
              <a:lnSpc>
                <a:spcPts val="4199"/>
              </a:lnSpc>
            </a:pPr>
          </a:p>
        </p:txBody>
      </p:sp>
    </p:spTree>
  </p:cSld>
  <p:clrMapOvr>
    <a:masterClrMapping/>
  </p:clrMapOvr>
  <p:transition spd="med">
    <p:cover dir="ru"/>
  </p:transition>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EFEEE7"/>
        </a:solidFill>
      </p:bgPr>
    </p:bg>
    <p:spTree>
      <p:nvGrpSpPr>
        <p:cNvPr id="1" name=""/>
        <p:cNvGrpSpPr/>
        <p:nvPr/>
      </p:nvGrpSpPr>
      <p:grpSpPr>
        <a:xfrm>
          <a:off x="0" y="0"/>
          <a:ext cx="0" cy="0"/>
          <a:chOff x="0" y="0"/>
          <a:chExt cx="0" cy="0"/>
        </a:xfrm>
      </p:grpSpPr>
      <p:sp>
        <p:nvSpPr>
          <p:cNvPr name="TextBox 2" id="2"/>
          <p:cNvSpPr txBox="true"/>
          <p:nvPr/>
        </p:nvSpPr>
        <p:spPr>
          <a:xfrm rot="0">
            <a:off x="1006871" y="942975"/>
            <a:ext cx="16230600" cy="651099"/>
          </a:xfrm>
          <a:prstGeom prst="rect">
            <a:avLst/>
          </a:prstGeom>
        </p:spPr>
        <p:txBody>
          <a:bodyPr anchor="t" rtlCol="false" tIns="0" lIns="0" bIns="0" rIns="0">
            <a:spAutoFit/>
          </a:bodyPr>
          <a:lstStyle/>
          <a:p>
            <a:pPr algn="l">
              <a:lnSpc>
                <a:spcPts val="5200"/>
              </a:lnSpc>
              <a:spcBef>
                <a:spcPct val="0"/>
              </a:spcBef>
            </a:pPr>
            <a:r>
              <a:rPr lang="en-US" b="true" sz="3714" spc="843">
                <a:solidFill>
                  <a:srgbClr val="2B2C30"/>
                </a:solidFill>
                <a:latin typeface="Public Sans Bold"/>
                <a:ea typeface="Public Sans Bold"/>
                <a:cs typeface="Public Sans Bold"/>
                <a:sym typeface="Public Sans Bold"/>
              </a:rPr>
              <a:t>District 5300 Committee Chairs</a:t>
            </a:r>
          </a:p>
        </p:txBody>
      </p:sp>
      <p:sp>
        <p:nvSpPr>
          <p:cNvPr name="AutoShape 3" id="3"/>
          <p:cNvSpPr/>
          <p:nvPr/>
        </p:nvSpPr>
        <p:spPr>
          <a:xfrm flipV="true">
            <a:off x="-1587442" y="1760761"/>
            <a:ext cx="18846730" cy="0"/>
          </a:xfrm>
          <a:prstGeom prst="line">
            <a:avLst/>
          </a:prstGeom>
          <a:ln cap="flat" w="9525">
            <a:solidFill>
              <a:srgbClr val="2B2C30"/>
            </a:solidFill>
            <a:prstDash val="solid"/>
            <a:headEnd type="none" len="sm" w="sm"/>
            <a:tailEnd type="none" len="sm" w="sm"/>
          </a:ln>
        </p:spPr>
      </p:sp>
      <p:sp>
        <p:nvSpPr>
          <p:cNvPr name="Freeform 4" id="4"/>
          <p:cNvSpPr/>
          <p:nvPr/>
        </p:nvSpPr>
        <p:spPr>
          <a:xfrm flipH="false" flipV="false" rot="0">
            <a:off x="15798778" y="9104935"/>
            <a:ext cx="1460522" cy="677793"/>
          </a:xfrm>
          <a:custGeom>
            <a:avLst/>
            <a:gdLst/>
            <a:ahLst/>
            <a:cxnLst/>
            <a:rect r="r" b="b" t="t" l="l"/>
            <a:pathLst>
              <a:path h="677793" w="1460522">
                <a:moveTo>
                  <a:pt x="0" y="0"/>
                </a:moveTo>
                <a:lnTo>
                  <a:pt x="1460522" y="0"/>
                </a:lnTo>
                <a:lnTo>
                  <a:pt x="1460522" y="677792"/>
                </a:lnTo>
                <a:lnTo>
                  <a:pt x="0" y="677792"/>
                </a:lnTo>
                <a:lnTo>
                  <a:pt x="0" y="0"/>
                </a:lnTo>
                <a:close/>
              </a:path>
            </a:pathLst>
          </a:custGeom>
          <a:blipFill>
            <a:blip r:embed="rId2"/>
            <a:stretch>
              <a:fillRect l="0" t="0" r="0" b="0"/>
            </a:stretch>
          </a:blipFill>
        </p:spPr>
      </p:sp>
      <p:sp>
        <p:nvSpPr>
          <p:cNvPr name="Freeform 5" id="5"/>
          <p:cNvSpPr/>
          <p:nvPr/>
        </p:nvSpPr>
        <p:spPr>
          <a:xfrm flipH="false" flipV="false" rot="0">
            <a:off x="1028700" y="9173233"/>
            <a:ext cx="1436804" cy="541196"/>
          </a:xfrm>
          <a:custGeom>
            <a:avLst/>
            <a:gdLst/>
            <a:ahLst/>
            <a:cxnLst/>
            <a:rect r="r" b="b" t="t" l="l"/>
            <a:pathLst>
              <a:path h="541196" w="1436804">
                <a:moveTo>
                  <a:pt x="0" y="0"/>
                </a:moveTo>
                <a:lnTo>
                  <a:pt x="1436804" y="0"/>
                </a:lnTo>
                <a:lnTo>
                  <a:pt x="1436804" y="541196"/>
                </a:lnTo>
                <a:lnTo>
                  <a:pt x="0" y="541196"/>
                </a:lnTo>
                <a:lnTo>
                  <a:pt x="0" y="0"/>
                </a:lnTo>
                <a:close/>
              </a:path>
            </a:pathLst>
          </a:custGeom>
          <a:blipFill>
            <a:blip r:embed="rId3"/>
            <a:stretch>
              <a:fillRect l="0" t="0" r="0" b="0"/>
            </a:stretch>
          </a:blipFill>
        </p:spPr>
      </p:sp>
      <p:sp>
        <p:nvSpPr>
          <p:cNvPr name="TextBox 6" id="6"/>
          <p:cNvSpPr txBox="true"/>
          <p:nvPr/>
        </p:nvSpPr>
        <p:spPr>
          <a:xfrm rot="0">
            <a:off x="1028695" y="2552635"/>
            <a:ext cx="14328746" cy="5705475"/>
          </a:xfrm>
          <a:prstGeom prst="rect">
            <a:avLst/>
          </a:prstGeom>
        </p:spPr>
        <p:txBody>
          <a:bodyPr anchor="t" rtlCol="false" tIns="0" lIns="0" bIns="0" rIns="0">
            <a:spAutoFit/>
          </a:bodyPr>
          <a:lstStyle/>
          <a:p>
            <a:pPr algn="l">
              <a:lnSpc>
                <a:spcPts val="3400"/>
              </a:lnSpc>
            </a:pPr>
            <a:r>
              <a:rPr lang="en-US" sz="2000" b="true">
                <a:solidFill>
                  <a:srgbClr val="2B2C30"/>
                </a:solidFill>
                <a:latin typeface="Public Sans Bold"/>
                <a:ea typeface="Public Sans Bold"/>
                <a:cs typeface="Public Sans Bold"/>
                <a:sym typeface="Public Sans Bold"/>
              </a:rPr>
              <a:t>District Rotary Foundtion Committee Chair (DRFCC): </a:t>
            </a:r>
            <a:r>
              <a:rPr lang="en-US" sz="2000">
                <a:solidFill>
                  <a:srgbClr val="2B2C30"/>
                </a:solidFill>
                <a:latin typeface="Public Sans"/>
                <a:ea typeface="Public Sans"/>
                <a:cs typeface="Public Sans"/>
                <a:sym typeface="Public Sans"/>
              </a:rPr>
              <a:t>Michael Soden</a:t>
            </a:r>
          </a:p>
          <a:p>
            <a:pPr algn="l">
              <a:lnSpc>
                <a:spcPts val="3400"/>
              </a:lnSpc>
            </a:pPr>
            <a:r>
              <a:rPr lang="en-US" sz="2000" b="true">
                <a:solidFill>
                  <a:srgbClr val="2B2C30"/>
                </a:solidFill>
                <a:latin typeface="Public Sans Bold"/>
                <a:ea typeface="Public Sans Bold"/>
                <a:cs typeface="Public Sans Bold"/>
                <a:sym typeface="Public Sans Bold"/>
              </a:rPr>
              <a:t>TRF Annual Fund Subcommittee</a:t>
            </a:r>
            <a:r>
              <a:rPr lang="en-US" sz="2000">
                <a:solidFill>
                  <a:srgbClr val="2B2C30"/>
                </a:solidFill>
                <a:latin typeface="Public Sans"/>
                <a:ea typeface="Public Sans"/>
                <a:cs typeface="Public Sans"/>
                <a:sym typeface="Public Sans"/>
              </a:rPr>
              <a:t> </a:t>
            </a:r>
            <a:r>
              <a:rPr lang="en-US" sz="2000" b="true">
                <a:solidFill>
                  <a:srgbClr val="2B2C30"/>
                </a:solidFill>
                <a:latin typeface="Public Sans Bold"/>
                <a:ea typeface="Public Sans Bold"/>
                <a:cs typeface="Public Sans Bold"/>
                <a:sym typeface="Public Sans Bold"/>
              </a:rPr>
              <a:t>Chair: </a:t>
            </a:r>
            <a:r>
              <a:rPr lang="en-US" sz="2000">
                <a:solidFill>
                  <a:srgbClr val="2B2C30"/>
                </a:solidFill>
                <a:latin typeface="Public Sans"/>
                <a:ea typeface="Public Sans"/>
                <a:cs typeface="Public Sans"/>
                <a:sym typeface="Public Sans"/>
              </a:rPr>
              <a:t>Mark Mariscal</a:t>
            </a:r>
          </a:p>
          <a:p>
            <a:pPr algn="l">
              <a:lnSpc>
                <a:spcPts val="3400"/>
              </a:lnSpc>
            </a:pPr>
            <a:r>
              <a:rPr lang="en-US" sz="2000" b="true">
                <a:solidFill>
                  <a:srgbClr val="2B2C30"/>
                </a:solidFill>
                <a:latin typeface="Public Sans Bold"/>
                <a:ea typeface="Public Sans Bold"/>
                <a:cs typeface="Public Sans Bold"/>
                <a:sym typeface="Public Sans Bold"/>
              </a:rPr>
              <a:t>TRF DDF Review Subcommittee Co-Chairs: </a:t>
            </a:r>
            <a:r>
              <a:rPr lang="en-US" sz="2000">
                <a:solidFill>
                  <a:srgbClr val="2B2C30"/>
                </a:solidFill>
                <a:latin typeface="Public Sans"/>
                <a:ea typeface="Public Sans"/>
                <a:cs typeface="Public Sans"/>
                <a:sym typeface="Public Sans"/>
              </a:rPr>
              <a:t>Marcelle Sellers and Kathy Selders</a:t>
            </a:r>
          </a:p>
          <a:p>
            <a:pPr algn="l">
              <a:lnSpc>
                <a:spcPts val="3400"/>
              </a:lnSpc>
            </a:pPr>
            <a:r>
              <a:rPr lang="en-US" sz="2000" b="true">
                <a:solidFill>
                  <a:srgbClr val="2B2C30"/>
                </a:solidFill>
                <a:latin typeface="Public Sans Bold"/>
                <a:ea typeface="Public Sans Bold"/>
                <a:cs typeface="Public Sans Bold"/>
                <a:sym typeface="Public Sans Bold"/>
              </a:rPr>
              <a:t>TRF District DDF Grants Co-Chairs: </a:t>
            </a:r>
            <a:r>
              <a:rPr lang="en-US" sz="2000">
                <a:solidFill>
                  <a:srgbClr val="2B2C30"/>
                </a:solidFill>
                <a:latin typeface="Public Sans"/>
                <a:ea typeface="Public Sans"/>
                <a:cs typeface="Public Sans"/>
                <a:sym typeface="Public Sans"/>
              </a:rPr>
              <a:t>Christine Smith and Michel Soden</a:t>
            </a:r>
          </a:p>
          <a:p>
            <a:pPr algn="l">
              <a:lnSpc>
                <a:spcPts val="3400"/>
              </a:lnSpc>
            </a:pPr>
            <a:r>
              <a:rPr lang="en-US" sz="2000" b="true">
                <a:solidFill>
                  <a:srgbClr val="2B2C30"/>
                </a:solidFill>
                <a:latin typeface="Public Sans Bold"/>
                <a:ea typeface="Public Sans Bold"/>
                <a:cs typeface="Public Sans Bold"/>
                <a:sym typeface="Public Sans Bold"/>
              </a:rPr>
              <a:t>TRF District Endowment/Major Gifts Chair</a:t>
            </a:r>
            <a:r>
              <a:rPr lang="en-US" sz="2000">
                <a:solidFill>
                  <a:srgbClr val="2B2C30"/>
                </a:solidFill>
                <a:latin typeface="Public Sans"/>
                <a:ea typeface="Public Sans"/>
                <a:cs typeface="Public Sans"/>
                <a:sym typeface="Public Sans"/>
              </a:rPr>
              <a:t>:Susan Johnson</a:t>
            </a:r>
          </a:p>
          <a:p>
            <a:pPr algn="l">
              <a:lnSpc>
                <a:spcPts val="3400"/>
              </a:lnSpc>
            </a:pPr>
            <a:r>
              <a:rPr lang="en-US" sz="2000" b="true">
                <a:solidFill>
                  <a:srgbClr val="2B2C30"/>
                </a:solidFill>
                <a:latin typeface="Public Sans Bold"/>
                <a:ea typeface="Public Sans Bold"/>
                <a:cs typeface="Public Sans Bold"/>
                <a:sym typeface="Public Sans Bold"/>
              </a:rPr>
              <a:t>TRF District Paul Harris Fellow Chair:</a:t>
            </a:r>
            <a:r>
              <a:rPr lang="en-US" sz="2000">
                <a:solidFill>
                  <a:srgbClr val="2B2C30"/>
                </a:solidFill>
                <a:latin typeface="Public Sans"/>
                <a:ea typeface="Public Sans"/>
                <a:cs typeface="Public Sans"/>
                <a:sym typeface="Public Sans"/>
              </a:rPr>
              <a:t> Josh Konrad</a:t>
            </a:r>
          </a:p>
          <a:p>
            <a:pPr algn="l">
              <a:lnSpc>
                <a:spcPts val="3400"/>
              </a:lnSpc>
            </a:pPr>
            <a:r>
              <a:rPr lang="en-US" sz="2000" b="true">
                <a:solidFill>
                  <a:srgbClr val="2B2C30"/>
                </a:solidFill>
                <a:latin typeface="Public Sans Bold"/>
                <a:ea typeface="Public Sans Bold"/>
                <a:cs typeface="Public Sans Bold"/>
                <a:sym typeface="Public Sans Bold"/>
              </a:rPr>
              <a:t>TRF Global Grants Chair: </a:t>
            </a:r>
            <a:r>
              <a:rPr lang="en-US" sz="2000">
                <a:solidFill>
                  <a:srgbClr val="2B2C30"/>
                </a:solidFill>
                <a:latin typeface="Public Sans"/>
                <a:ea typeface="Public Sans"/>
                <a:cs typeface="Public Sans"/>
                <a:sym typeface="Public Sans"/>
              </a:rPr>
              <a:t>Chehab El Awar</a:t>
            </a:r>
          </a:p>
          <a:p>
            <a:pPr algn="l">
              <a:lnSpc>
                <a:spcPts val="3400"/>
              </a:lnSpc>
            </a:pPr>
            <a:r>
              <a:rPr lang="en-US" sz="2000" b="true">
                <a:solidFill>
                  <a:srgbClr val="2B2C30"/>
                </a:solidFill>
                <a:latin typeface="Public Sans Bold"/>
                <a:ea typeface="Public Sans Bold"/>
                <a:cs typeface="Public Sans Bold"/>
                <a:sym typeface="Public Sans Bold"/>
              </a:rPr>
              <a:t>TRF Global Scholar Chair: </a:t>
            </a:r>
            <a:r>
              <a:rPr lang="en-US" sz="2000">
                <a:solidFill>
                  <a:srgbClr val="2B2C30"/>
                </a:solidFill>
                <a:latin typeface="Public Sans"/>
                <a:ea typeface="Public Sans"/>
                <a:cs typeface="Public Sans"/>
                <a:sym typeface="Public Sans"/>
              </a:rPr>
              <a:t>Bill Payne</a:t>
            </a:r>
          </a:p>
          <a:p>
            <a:pPr algn="l">
              <a:lnSpc>
                <a:spcPts val="3400"/>
              </a:lnSpc>
            </a:pPr>
            <a:r>
              <a:rPr lang="en-US" sz="2000" b="true">
                <a:solidFill>
                  <a:srgbClr val="2B2C30"/>
                </a:solidFill>
                <a:latin typeface="Public Sans Bold"/>
                <a:ea typeface="Public Sans Bold"/>
                <a:cs typeface="Public Sans Bold"/>
                <a:sym typeface="Public Sans Bold"/>
              </a:rPr>
              <a:t>TRF Global Grant Stewards Subcommittee Chair: </a:t>
            </a:r>
            <a:r>
              <a:rPr lang="en-US" sz="2000">
                <a:solidFill>
                  <a:srgbClr val="2B2C30"/>
                </a:solidFill>
                <a:latin typeface="Public Sans"/>
                <a:ea typeface="Public Sans"/>
                <a:cs typeface="Public Sans"/>
                <a:sym typeface="Public Sans"/>
              </a:rPr>
              <a:t>Josh Konrad and Paul Reyes</a:t>
            </a:r>
          </a:p>
          <a:p>
            <a:pPr algn="l">
              <a:lnSpc>
                <a:spcPts val="3400"/>
              </a:lnSpc>
            </a:pPr>
            <a:r>
              <a:rPr lang="en-US" sz="2000" b="true">
                <a:solidFill>
                  <a:srgbClr val="2B2C30"/>
                </a:solidFill>
                <a:latin typeface="Public Sans Bold"/>
                <a:ea typeface="Public Sans Bold"/>
                <a:cs typeface="Public Sans Bold"/>
                <a:sym typeface="Public Sans Bold"/>
              </a:rPr>
              <a:t>TRF Polio Plus Chair: </a:t>
            </a:r>
            <a:r>
              <a:rPr lang="en-US" sz="2000">
                <a:solidFill>
                  <a:srgbClr val="2B2C30"/>
                </a:solidFill>
                <a:latin typeface="Public Sans"/>
                <a:ea typeface="Public Sans"/>
                <a:cs typeface="Public Sans"/>
                <a:sym typeface="Public Sans"/>
              </a:rPr>
              <a:t>Dean Billman</a:t>
            </a:r>
          </a:p>
          <a:p>
            <a:pPr algn="l">
              <a:lnSpc>
                <a:spcPts val="3400"/>
              </a:lnSpc>
            </a:pPr>
            <a:r>
              <a:rPr lang="en-US" sz="2000" b="true">
                <a:solidFill>
                  <a:srgbClr val="2B2C30"/>
                </a:solidFill>
                <a:latin typeface="Public Sans Bold"/>
                <a:ea typeface="Public Sans Bold"/>
                <a:cs typeface="Public Sans Bold"/>
                <a:sym typeface="Public Sans Bold"/>
              </a:rPr>
              <a:t>TRF Storyteller Chair: </a:t>
            </a:r>
            <a:r>
              <a:rPr lang="en-US" sz="2000">
                <a:solidFill>
                  <a:srgbClr val="2B2C30"/>
                </a:solidFill>
                <a:latin typeface="Public Sans"/>
                <a:ea typeface="Public Sans"/>
                <a:cs typeface="Public Sans"/>
                <a:sym typeface="Public Sans"/>
              </a:rPr>
              <a:t>Robin Smith</a:t>
            </a:r>
          </a:p>
          <a:p>
            <a:pPr algn="l">
              <a:lnSpc>
                <a:spcPts val="3400"/>
              </a:lnSpc>
            </a:pPr>
            <a:r>
              <a:rPr lang="en-US" sz="2000" b="true">
                <a:solidFill>
                  <a:srgbClr val="2B2C30"/>
                </a:solidFill>
                <a:latin typeface="Public Sans Bold"/>
                <a:ea typeface="Public Sans Bold"/>
                <a:cs typeface="Public Sans Bold"/>
                <a:sym typeface="Public Sans Bold"/>
              </a:rPr>
              <a:t>TRF Vocational Training TEAM (VTT) Subcommittee Chair: </a:t>
            </a:r>
            <a:r>
              <a:rPr lang="en-US" sz="2000">
                <a:solidFill>
                  <a:srgbClr val="2B2C30"/>
                </a:solidFill>
                <a:latin typeface="Public Sans"/>
                <a:ea typeface="Public Sans"/>
                <a:cs typeface="Public Sans"/>
                <a:sym typeface="Public Sans"/>
              </a:rPr>
              <a:t>Marilyn Diaz</a:t>
            </a:r>
          </a:p>
          <a:p>
            <a:pPr algn="l">
              <a:lnSpc>
                <a:spcPts val="4759"/>
              </a:lnSpc>
            </a:pPr>
          </a:p>
        </p:txBody>
      </p:sp>
    </p:spTree>
  </p:cSld>
  <p:clrMapOvr>
    <a:masterClrMapping/>
  </p:clrMapOvr>
  <p:transition spd="med">
    <p:cover dir="rd"/>
  </p:transition>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EFEEE7"/>
        </a:solidFill>
      </p:bgPr>
    </p:bg>
    <p:spTree>
      <p:nvGrpSpPr>
        <p:cNvPr id="1" name=""/>
        <p:cNvGrpSpPr/>
        <p:nvPr/>
      </p:nvGrpSpPr>
      <p:grpSpPr>
        <a:xfrm>
          <a:off x="0" y="0"/>
          <a:ext cx="0" cy="0"/>
          <a:chOff x="0" y="0"/>
          <a:chExt cx="0" cy="0"/>
        </a:xfrm>
      </p:grpSpPr>
      <p:sp>
        <p:nvSpPr>
          <p:cNvPr name="AutoShape 2" id="2"/>
          <p:cNvSpPr/>
          <p:nvPr/>
        </p:nvSpPr>
        <p:spPr>
          <a:xfrm>
            <a:off x="-7086597" y="1799270"/>
            <a:ext cx="22948131" cy="0"/>
          </a:xfrm>
          <a:prstGeom prst="line">
            <a:avLst/>
          </a:prstGeom>
          <a:ln cap="flat" w="9525">
            <a:solidFill>
              <a:srgbClr val="2B2C30"/>
            </a:solidFill>
            <a:prstDash val="solid"/>
            <a:headEnd type="none" len="sm" w="sm"/>
            <a:tailEnd type="none" len="sm" w="sm"/>
          </a:ln>
        </p:spPr>
      </p:sp>
      <p:grpSp>
        <p:nvGrpSpPr>
          <p:cNvPr name="Group 3" id="3"/>
          <p:cNvGrpSpPr/>
          <p:nvPr/>
        </p:nvGrpSpPr>
        <p:grpSpPr>
          <a:xfrm rot="0">
            <a:off x="11045009" y="2227064"/>
            <a:ext cx="5235244" cy="3632158"/>
            <a:chOff x="0" y="0"/>
            <a:chExt cx="6980325" cy="4842877"/>
          </a:xfrm>
        </p:grpSpPr>
        <p:pic>
          <p:nvPicPr>
            <p:cNvPr name="Picture 4" id="4"/>
            <p:cNvPicPr>
              <a:picLocks noChangeAspect="true"/>
            </p:cNvPicPr>
            <p:nvPr/>
          </p:nvPicPr>
          <p:blipFill>
            <a:blip r:embed="rId2"/>
            <a:srcRect l="1984" t="0" r="1984" b="0"/>
            <a:stretch>
              <a:fillRect/>
            </a:stretch>
          </p:blipFill>
          <p:spPr>
            <a:xfrm flipH="false" flipV="false">
              <a:off x="0" y="0"/>
              <a:ext cx="6980325" cy="4842877"/>
            </a:xfrm>
            <a:prstGeom prst="rect">
              <a:avLst/>
            </a:prstGeom>
          </p:spPr>
        </p:pic>
      </p:grpSp>
      <p:sp>
        <p:nvSpPr>
          <p:cNvPr name="Freeform 5" id="5"/>
          <p:cNvSpPr/>
          <p:nvPr/>
        </p:nvSpPr>
        <p:spPr>
          <a:xfrm flipH="false" flipV="false" rot="0">
            <a:off x="15798778" y="8919404"/>
            <a:ext cx="1460522" cy="677793"/>
          </a:xfrm>
          <a:custGeom>
            <a:avLst/>
            <a:gdLst/>
            <a:ahLst/>
            <a:cxnLst/>
            <a:rect r="r" b="b" t="t" l="l"/>
            <a:pathLst>
              <a:path h="677793" w="1460522">
                <a:moveTo>
                  <a:pt x="0" y="0"/>
                </a:moveTo>
                <a:lnTo>
                  <a:pt x="1460522" y="0"/>
                </a:lnTo>
                <a:lnTo>
                  <a:pt x="1460522" y="677792"/>
                </a:lnTo>
                <a:lnTo>
                  <a:pt x="0" y="677792"/>
                </a:lnTo>
                <a:lnTo>
                  <a:pt x="0" y="0"/>
                </a:lnTo>
                <a:close/>
              </a:path>
            </a:pathLst>
          </a:custGeom>
          <a:blipFill>
            <a:blip r:embed="rId3"/>
            <a:stretch>
              <a:fillRect l="0" t="0" r="0" b="0"/>
            </a:stretch>
          </a:blipFill>
        </p:spPr>
      </p:sp>
      <p:sp>
        <p:nvSpPr>
          <p:cNvPr name="Freeform 6" id="6"/>
          <p:cNvSpPr/>
          <p:nvPr/>
        </p:nvSpPr>
        <p:spPr>
          <a:xfrm flipH="false" flipV="false" rot="0">
            <a:off x="1006871" y="8987702"/>
            <a:ext cx="1436804" cy="541196"/>
          </a:xfrm>
          <a:custGeom>
            <a:avLst/>
            <a:gdLst/>
            <a:ahLst/>
            <a:cxnLst/>
            <a:rect r="r" b="b" t="t" l="l"/>
            <a:pathLst>
              <a:path h="541196" w="1436804">
                <a:moveTo>
                  <a:pt x="0" y="0"/>
                </a:moveTo>
                <a:lnTo>
                  <a:pt x="1436804" y="0"/>
                </a:lnTo>
                <a:lnTo>
                  <a:pt x="1436804" y="541196"/>
                </a:lnTo>
                <a:lnTo>
                  <a:pt x="0" y="541196"/>
                </a:lnTo>
                <a:lnTo>
                  <a:pt x="0" y="0"/>
                </a:lnTo>
                <a:close/>
              </a:path>
            </a:pathLst>
          </a:custGeom>
          <a:blipFill>
            <a:blip r:embed="rId4"/>
            <a:stretch>
              <a:fillRect l="0" t="0" r="0" b="0"/>
            </a:stretch>
          </a:blipFill>
        </p:spPr>
      </p:sp>
      <p:sp>
        <p:nvSpPr>
          <p:cNvPr name="TextBox 7" id="7"/>
          <p:cNvSpPr txBox="true"/>
          <p:nvPr/>
        </p:nvSpPr>
        <p:spPr>
          <a:xfrm rot="0">
            <a:off x="1006871" y="942975"/>
            <a:ext cx="16230600" cy="651099"/>
          </a:xfrm>
          <a:prstGeom prst="rect">
            <a:avLst/>
          </a:prstGeom>
        </p:spPr>
        <p:txBody>
          <a:bodyPr anchor="t" rtlCol="false" tIns="0" lIns="0" bIns="0" rIns="0">
            <a:spAutoFit/>
          </a:bodyPr>
          <a:lstStyle/>
          <a:p>
            <a:pPr algn="l">
              <a:lnSpc>
                <a:spcPts val="5200"/>
              </a:lnSpc>
              <a:spcBef>
                <a:spcPct val="0"/>
              </a:spcBef>
            </a:pPr>
            <a:r>
              <a:rPr lang="en-US" b="true" sz="3714" spc="843">
                <a:solidFill>
                  <a:srgbClr val="2B2C30"/>
                </a:solidFill>
                <a:latin typeface="Public Sans Bold"/>
                <a:ea typeface="Public Sans Bold"/>
                <a:cs typeface="Public Sans Bold"/>
                <a:sym typeface="Public Sans Bold"/>
              </a:rPr>
              <a:t>ROTARY’S GLOBAL FIGHT TO END POLIO</a:t>
            </a:r>
          </a:p>
        </p:txBody>
      </p:sp>
      <p:grpSp>
        <p:nvGrpSpPr>
          <p:cNvPr name="Group 8" id="8"/>
          <p:cNvGrpSpPr/>
          <p:nvPr/>
        </p:nvGrpSpPr>
        <p:grpSpPr>
          <a:xfrm rot="0">
            <a:off x="1028700" y="2042872"/>
            <a:ext cx="7926948" cy="7066915"/>
            <a:chOff x="0" y="0"/>
            <a:chExt cx="10569263" cy="9422554"/>
          </a:xfrm>
        </p:grpSpPr>
        <p:sp>
          <p:nvSpPr>
            <p:cNvPr name="TextBox 9" id="9"/>
            <p:cNvSpPr txBox="true"/>
            <p:nvPr/>
          </p:nvSpPr>
          <p:spPr>
            <a:xfrm rot="0">
              <a:off x="0" y="-85725"/>
              <a:ext cx="10502912" cy="8269605"/>
            </a:xfrm>
            <a:prstGeom prst="rect">
              <a:avLst/>
            </a:prstGeom>
          </p:spPr>
          <p:txBody>
            <a:bodyPr anchor="t" rtlCol="false" tIns="0" lIns="0" bIns="0" rIns="0">
              <a:spAutoFit/>
            </a:bodyPr>
            <a:lstStyle/>
            <a:p>
              <a:pPr algn="l">
                <a:lnSpc>
                  <a:spcPts val="3750"/>
                </a:lnSpc>
              </a:pPr>
              <a:r>
                <a:rPr lang="en-US" sz="2500">
                  <a:solidFill>
                    <a:srgbClr val="2B2C30"/>
                  </a:solidFill>
                  <a:latin typeface="Public Sans"/>
                  <a:ea typeface="Public Sans"/>
                  <a:cs typeface="Public Sans"/>
                  <a:sym typeface="Public Sans"/>
                </a:rPr>
                <a:t>Rotary International leads a global fight to end polio as a founding partner of the Global Polio Eradication Initiative (GPEI), partnering with WHO, UNICEF, and the Gates Foundation to immunize children, raise funds, and advocate for a polio-free world.</a:t>
              </a:r>
            </a:p>
            <a:p>
              <a:pPr algn="l">
                <a:lnSpc>
                  <a:spcPts val="3750"/>
                </a:lnSpc>
              </a:pPr>
            </a:p>
            <a:p>
              <a:pPr algn="l">
                <a:lnSpc>
                  <a:spcPts val="3750"/>
                </a:lnSpc>
              </a:pPr>
              <a:r>
                <a:rPr lang="en-US" sz="2500" b="true">
                  <a:solidFill>
                    <a:srgbClr val="2B2C30"/>
                  </a:solidFill>
                  <a:latin typeface="Public Sans Bold"/>
                  <a:ea typeface="Public Sans Bold"/>
                  <a:cs typeface="Public Sans Bold"/>
                  <a:sym typeface="Public Sans Bold"/>
                </a:rPr>
                <a:t>Statistics</a:t>
              </a:r>
            </a:p>
            <a:p>
              <a:pPr algn="l" marL="539751" indent="-269876" lvl="1">
                <a:lnSpc>
                  <a:spcPts val="3750"/>
                </a:lnSpc>
                <a:buFont typeface="Arial"/>
                <a:buChar char="•"/>
              </a:pPr>
              <a:r>
                <a:rPr lang="en-US" sz="2500">
                  <a:solidFill>
                    <a:srgbClr val="2B2C30"/>
                  </a:solidFill>
                  <a:latin typeface="Public Sans"/>
                  <a:ea typeface="Public Sans"/>
                  <a:cs typeface="Public Sans"/>
                  <a:sym typeface="Public Sans"/>
                </a:rPr>
                <a:t>Contributed over $2.9 billion to immunize over 3 billion children.</a:t>
              </a:r>
            </a:p>
            <a:p>
              <a:pPr algn="l" marL="539751" indent="-269876" lvl="1">
                <a:lnSpc>
                  <a:spcPts val="3750"/>
                </a:lnSpc>
                <a:buFont typeface="Arial"/>
                <a:buChar char="•"/>
              </a:pPr>
              <a:r>
                <a:rPr lang="en-US" sz="2500">
                  <a:solidFill>
                    <a:srgbClr val="2B2C30"/>
                  </a:solidFill>
                  <a:latin typeface="Public Sans"/>
                  <a:ea typeface="Public Sans"/>
                  <a:cs typeface="Public Sans"/>
                  <a:sym typeface="Public Sans"/>
                </a:rPr>
                <a:t>Reduced polio cases by 99.9%.</a:t>
              </a:r>
            </a:p>
            <a:p>
              <a:pPr algn="l" marL="539751" indent="-269876" lvl="1">
                <a:lnSpc>
                  <a:spcPts val="3750"/>
                </a:lnSpc>
                <a:buFont typeface="Arial"/>
                <a:buChar char="•"/>
              </a:pPr>
              <a:r>
                <a:rPr lang="en-US" sz="2500">
                  <a:solidFill>
                    <a:srgbClr val="2B2C30"/>
                  </a:solidFill>
                  <a:latin typeface="Public Sans"/>
                  <a:ea typeface="Public Sans"/>
                  <a:cs typeface="Public Sans"/>
                  <a:sym typeface="Public Sans"/>
                </a:rPr>
                <a:t>Now only endemic in 2 countries (Afghanistan,  Pakistan).</a:t>
              </a:r>
            </a:p>
            <a:p>
              <a:pPr algn="l">
                <a:lnSpc>
                  <a:spcPts val="4199"/>
                </a:lnSpc>
              </a:pPr>
            </a:p>
          </p:txBody>
        </p:sp>
        <p:sp>
          <p:nvSpPr>
            <p:cNvPr name="TextBox 10" id="10"/>
            <p:cNvSpPr txBox="true"/>
            <p:nvPr/>
          </p:nvSpPr>
          <p:spPr>
            <a:xfrm rot="0">
              <a:off x="0" y="8790305"/>
              <a:ext cx="10569263" cy="632249"/>
            </a:xfrm>
            <a:prstGeom prst="rect">
              <a:avLst/>
            </a:prstGeom>
          </p:spPr>
          <p:txBody>
            <a:bodyPr anchor="t" rtlCol="false" tIns="0" lIns="0" bIns="0" rIns="0">
              <a:spAutoFit/>
            </a:bodyPr>
            <a:lstStyle/>
            <a:p>
              <a:pPr algn="l">
                <a:lnSpc>
                  <a:spcPts val="3919"/>
                </a:lnSpc>
              </a:pPr>
            </a:p>
          </p:txBody>
        </p:sp>
      </p:grpSp>
      <p:sp>
        <p:nvSpPr>
          <p:cNvPr name="TextBox 11" id="11"/>
          <p:cNvSpPr txBox="true"/>
          <p:nvPr/>
        </p:nvSpPr>
        <p:spPr>
          <a:xfrm rot="0">
            <a:off x="11045009" y="5984870"/>
            <a:ext cx="5235244" cy="497839"/>
          </a:xfrm>
          <a:prstGeom prst="rect">
            <a:avLst/>
          </a:prstGeom>
        </p:spPr>
        <p:txBody>
          <a:bodyPr anchor="t" rtlCol="false" tIns="0" lIns="0" bIns="0" rIns="0">
            <a:spAutoFit/>
          </a:bodyPr>
          <a:lstStyle/>
          <a:p>
            <a:pPr algn="ctr">
              <a:lnSpc>
                <a:spcPts val="4060"/>
              </a:lnSpc>
            </a:pPr>
            <a:r>
              <a:rPr lang="en-US" b="true" sz="2900" u="sng">
                <a:solidFill>
                  <a:srgbClr val="2B2C30"/>
                </a:solidFill>
                <a:latin typeface="Canva Sans Bold"/>
                <a:ea typeface="Canva Sans Bold"/>
                <a:cs typeface="Canva Sans Bold"/>
                <a:sym typeface="Canva Sans Bold"/>
                <a:hlinkClick r:id="rId5" tooltip="https://www.rotary.org/en/plus-polioplus"/>
              </a:rPr>
              <a:t>For More information</a:t>
            </a:r>
            <a:r>
              <a:rPr lang="en-US" sz="2900" b="true">
                <a:solidFill>
                  <a:srgbClr val="2B2C30"/>
                </a:solidFill>
                <a:latin typeface="Canva Sans Bold"/>
                <a:ea typeface="Canva Sans Bold"/>
                <a:cs typeface="Canva Sans Bold"/>
                <a:sym typeface="Canva Sans Bold"/>
              </a:rPr>
              <a:t> </a:t>
            </a:r>
          </a:p>
        </p:txBody>
      </p:sp>
      <p:sp>
        <p:nvSpPr>
          <p:cNvPr name="TextBox 12" id="12"/>
          <p:cNvSpPr txBox="true"/>
          <p:nvPr/>
        </p:nvSpPr>
        <p:spPr>
          <a:xfrm rot="0">
            <a:off x="11922715" y="6635109"/>
            <a:ext cx="3652689" cy="1177924"/>
          </a:xfrm>
          <a:prstGeom prst="rect">
            <a:avLst/>
          </a:prstGeom>
        </p:spPr>
        <p:txBody>
          <a:bodyPr anchor="t" rtlCol="false" tIns="0" lIns="0" bIns="0" rIns="0">
            <a:spAutoFit/>
          </a:bodyPr>
          <a:lstStyle/>
          <a:p>
            <a:pPr algn="ctr">
              <a:lnSpc>
                <a:spcPts val="2520"/>
              </a:lnSpc>
            </a:pPr>
            <a:r>
              <a:rPr lang="en-US" b="true" sz="1800" i="true">
                <a:solidFill>
                  <a:srgbClr val="2B2C30"/>
                </a:solidFill>
                <a:latin typeface="Canva Sans Bold Italics"/>
                <a:ea typeface="Canva Sans Bold Italics"/>
                <a:cs typeface="Canva Sans Bold Italics"/>
                <a:sym typeface="Canva Sans Bold Italics"/>
              </a:rPr>
              <a:t>Reported Cases as of 12/11/2025</a:t>
            </a:r>
          </a:p>
          <a:p>
            <a:pPr algn="ctr">
              <a:lnSpc>
                <a:spcPts val="7279"/>
              </a:lnSpc>
            </a:pPr>
            <a:r>
              <a:rPr lang="en-US" sz="5199" b="true">
                <a:solidFill>
                  <a:srgbClr val="1800AD"/>
                </a:solidFill>
                <a:latin typeface="Canva Sans Bold"/>
                <a:ea typeface="Canva Sans Bold"/>
                <a:cs typeface="Canva Sans Bold"/>
                <a:sym typeface="Canva Sans Bold"/>
              </a:rPr>
              <a:t>39</a:t>
            </a:r>
            <a:r>
              <a:rPr lang="en-US" sz="5199" b="true">
                <a:solidFill>
                  <a:srgbClr val="2B2C30"/>
                </a:solidFill>
                <a:latin typeface="Canva Sans Bold"/>
                <a:ea typeface="Canva Sans Bold"/>
                <a:cs typeface="Canva Sans Bold"/>
                <a:sym typeface="Canva Sans Bold"/>
              </a:rPr>
              <a:t> </a:t>
            </a:r>
          </a:p>
        </p:txBody>
      </p:sp>
      <p:sp>
        <p:nvSpPr>
          <p:cNvPr name="TextBox 13" id="13"/>
          <p:cNvSpPr txBox="true"/>
          <p:nvPr/>
        </p:nvSpPr>
        <p:spPr>
          <a:xfrm rot="0">
            <a:off x="12248984" y="7844206"/>
            <a:ext cx="3000152" cy="448310"/>
          </a:xfrm>
          <a:prstGeom prst="rect">
            <a:avLst/>
          </a:prstGeom>
        </p:spPr>
        <p:txBody>
          <a:bodyPr anchor="t" rtlCol="false" tIns="0" lIns="0" bIns="0" rIns="0">
            <a:spAutoFit/>
          </a:bodyPr>
          <a:lstStyle/>
          <a:p>
            <a:pPr algn="ctr">
              <a:lnSpc>
                <a:spcPts val="3640"/>
              </a:lnSpc>
            </a:pPr>
            <a:r>
              <a:rPr lang="en-US" sz="2600" u="sng">
                <a:solidFill>
                  <a:srgbClr val="000000"/>
                </a:solidFill>
                <a:latin typeface="Canva Sans"/>
                <a:ea typeface="Canva Sans"/>
                <a:cs typeface="Canva Sans"/>
                <a:sym typeface="Canva Sans"/>
                <a:hlinkClick r:id="rId6" tooltip="https://www.ismyrotaryclub.org/Donation/Donate.cfm?ID=201665&amp;Embed=NStyle=Cards"/>
              </a:rPr>
              <a:t>Polio Plus Society </a:t>
            </a:r>
            <a:r>
              <a:rPr lang="en-US" sz="2600">
                <a:solidFill>
                  <a:srgbClr val="000000"/>
                </a:solidFill>
                <a:latin typeface="Canva Sans"/>
                <a:ea typeface="Canva Sans"/>
                <a:cs typeface="Canva Sans"/>
                <a:sym typeface="Canva Sans"/>
              </a:rPr>
              <a:t> </a:t>
            </a:r>
          </a:p>
        </p:txBody>
      </p:sp>
    </p:spTree>
  </p:cSld>
  <p:clrMapOvr>
    <a:masterClrMapping/>
  </p:clrMapOvr>
  <p:transition spd="med">
    <p:cover dir="rd"/>
  </p:transition>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EFEEE7"/>
        </a:solidFill>
      </p:bgPr>
    </p:bg>
    <p:spTree>
      <p:nvGrpSpPr>
        <p:cNvPr id="1" name=""/>
        <p:cNvGrpSpPr/>
        <p:nvPr/>
      </p:nvGrpSpPr>
      <p:grpSpPr>
        <a:xfrm>
          <a:off x="0" y="0"/>
          <a:ext cx="0" cy="0"/>
          <a:chOff x="0" y="0"/>
          <a:chExt cx="0" cy="0"/>
        </a:xfrm>
      </p:grpSpPr>
      <p:sp>
        <p:nvSpPr>
          <p:cNvPr name="AutoShape 2" id="2"/>
          <p:cNvSpPr/>
          <p:nvPr/>
        </p:nvSpPr>
        <p:spPr>
          <a:xfrm>
            <a:off x="-7086597" y="1799270"/>
            <a:ext cx="22948131" cy="0"/>
          </a:xfrm>
          <a:prstGeom prst="line">
            <a:avLst/>
          </a:prstGeom>
          <a:ln cap="flat" w="9525">
            <a:solidFill>
              <a:srgbClr val="2B2C30"/>
            </a:solidFill>
            <a:prstDash val="solid"/>
            <a:headEnd type="none" len="sm" w="sm"/>
            <a:tailEnd type="none" len="sm" w="sm"/>
          </a:ln>
        </p:spPr>
      </p:sp>
      <p:sp>
        <p:nvSpPr>
          <p:cNvPr name="Freeform 3" id="3"/>
          <p:cNvSpPr/>
          <p:nvPr/>
        </p:nvSpPr>
        <p:spPr>
          <a:xfrm flipH="false" flipV="false" rot="0">
            <a:off x="15798778" y="8919404"/>
            <a:ext cx="1460522" cy="677793"/>
          </a:xfrm>
          <a:custGeom>
            <a:avLst/>
            <a:gdLst/>
            <a:ahLst/>
            <a:cxnLst/>
            <a:rect r="r" b="b" t="t" l="l"/>
            <a:pathLst>
              <a:path h="677793" w="1460522">
                <a:moveTo>
                  <a:pt x="0" y="0"/>
                </a:moveTo>
                <a:lnTo>
                  <a:pt x="1460522" y="0"/>
                </a:lnTo>
                <a:lnTo>
                  <a:pt x="1460522" y="677792"/>
                </a:lnTo>
                <a:lnTo>
                  <a:pt x="0" y="677792"/>
                </a:lnTo>
                <a:lnTo>
                  <a:pt x="0" y="0"/>
                </a:lnTo>
                <a:close/>
              </a:path>
            </a:pathLst>
          </a:custGeom>
          <a:blipFill>
            <a:blip r:embed="rId2"/>
            <a:stretch>
              <a:fillRect l="0" t="0" r="0" b="0"/>
            </a:stretch>
          </a:blipFill>
        </p:spPr>
      </p:sp>
      <p:sp>
        <p:nvSpPr>
          <p:cNvPr name="Freeform 4" id="4"/>
          <p:cNvSpPr/>
          <p:nvPr/>
        </p:nvSpPr>
        <p:spPr>
          <a:xfrm flipH="false" flipV="false" rot="0">
            <a:off x="1006871" y="8987702"/>
            <a:ext cx="1436804" cy="541196"/>
          </a:xfrm>
          <a:custGeom>
            <a:avLst/>
            <a:gdLst/>
            <a:ahLst/>
            <a:cxnLst/>
            <a:rect r="r" b="b" t="t" l="l"/>
            <a:pathLst>
              <a:path h="541196" w="1436804">
                <a:moveTo>
                  <a:pt x="0" y="0"/>
                </a:moveTo>
                <a:lnTo>
                  <a:pt x="1436804" y="0"/>
                </a:lnTo>
                <a:lnTo>
                  <a:pt x="1436804" y="541196"/>
                </a:lnTo>
                <a:lnTo>
                  <a:pt x="0" y="541196"/>
                </a:lnTo>
                <a:lnTo>
                  <a:pt x="0" y="0"/>
                </a:lnTo>
                <a:close/>
              </a:path>
            </a:pathLst>
          </a:custGeom>
          <a:blipFill>
            <a:blip r:embed="rId3"/>
            <a:stretch>
              <a:fillRect l="0" t="0" r="0" b="0"/>
            </a:stretch>
          </a:blipFill>
        </p:spPr>
      </p:sp>
      <p:sp>
        <p:nvSpPr>
          <p:cNvPr name="Freeform 5" id="5"/>
          <p:cNvSpPr/>
          <p:nvPr/>
        </p:nvSpPr>
        <p:spPr>
          <a:xfrm flipH="false" flipV="false" rot="0">
            <a:off x="13424278" y="4255549"/>
            <a:ext cx="2374500" cy="2374500"/>
          </a:xfrm>
          <a:custGeom>
            <a:avLst/>
            <a:gdLst/>
            <a:ahLst/>
            <a:cxnLst/>
            <a:rect r="r" b="b" t="t" l="l"/>
            <a:pathLst>
              <a:path h="2374500" w="2374500">
                <a:moveTo>
                  <a:pt x="0" y="0"/>
                </a:moveTo>
                <a:lnTo>
                  <a:pt x="2374500" y="0"/>
                </a:lnTo>
                <a:lnTo>
                  <a:pt x="2374500" y="2374500"/>
                </a:lnTo>
                <a:lnTo>
                  <a:pt x="0" y="2374500"/>
                </a:lnTo>
                <a:lnTo>
                  <a:pt x="0" y="0"/>
                </a:lnTo>
                <a:close/>
              </a:path>
            </a:pathLst>
          </a:custGeom>
          <a:blipFill>
            <a:blip r:embed="rId4"/>
            <a:stretch>
              <a:fillRect l="0" t="0" r="0" b="0"/>
            </a:stretch>
          </a:blipFill>
        </p:spPr>
      </p:sp>
      <p:sp>
        <p:nvSpPr>
          <p:cNvPr name="Freeform 6" id="6"/>
          <p:cNvSpPr/>
          <p:nvPr/>
        </p:nvSpPr>
        <p:spPr>
          <a:xfrm flipH="false" flipV="false" rot="0">
            <a:off x="9862171" y="2198611"/>
            <a:ext cx="3128944" cy="2944889"/>
          </a:xfrm>
          <a:custGeom>
            <a:avLst/>
            <a:gdLst/>
            <a:ahLst/>
            <a:cxnLst/>
            <a:rect r="r" b="b" t="t" l="l"/>
            <a:pathLst>
              <a:path h="2944889" w="3128944">
                <a:moveTo>
                  <a:pt x="0" y="0"/>
                </a:moveTo>
                <a:lnTo>
                  <a:pt x="3128944" y="0"/>
                </a:lnTo>
                <a:lnTo>
                  <a:pt x="3128944" y="2944889"/>
                </a:lnTo>
                <a:lnTo>
                  <a:pt x="0" y="2944889"/>
                </a:lnTo>
                <a:lnTo>
                  <a:pt x="0" y="0"/>
                </a:lnTo>
                <a:close/>
              </a:path>
            </a:pathLst>
          </a:custGeom>
          <a:blipFill>
            <a:blip r:embed="rId5"/>
            <a:stretch>
              <a:fillRect l="0" t="0" r="0" b="0"/>
            </a:stretch>
          </a:blipFill>
        </p:spPr>
      </p:sp>
      <p:sp>
        <p:nvSpPr>
          <p:cNvPr name="TextBox 7" id="7"/>
          <p:cNvSpPr txBox="true"/>
          <p:nvPr/>
        </p:nvSpPr>
        <p:spPr>
          <a:xfrm rot="0">
            <a:off x="1006871" y="942975"/>
            <a:ext cx="16230600" cy="651099"/>
          </a:xfrm>
          <a:prstGeom prst="rect">
            <a:avLst/>
          </a:prstGeom>
        </p:spPr>
        <p:txBody>
          <a:bodyPr anchor="t" rtlCol="false" tIns="0" lIns="0" bIns="0" rIns="0">
            <a:spAutoFit/>
          </a:bodyPr>
          <a:lstStyle/>
          <a:p>
            <a:pPr algn="l">
              <a:lnSpc>
                <a:spcPts val="5200"/>
              </a:lnSpc>
              <a:spcBef>
                <a:spcPct val="0"/>
              </a:spcBef>
            </a:pPr>
            <a:r>
              <a:rPr lang="en-US" b="true" sz="3714" spc="843">
                <a:solidFill>
                  <a:srgbClr val="2B2C30"/>
                </a:solidFill>
                <a:latin typeface="Public Sans Bold"/>
                <a:ea typeface="Public Sans Bold"/>
                <a:cs typeface="Public Sans Bold"/>
                <a:sym typeface="Public Sans Bold"/>
              </a:rPr>
              <a:t>ROTARY’S GLOBAL FIGHT TO END POLIO</a:t>
            </a:r>
          </a:p>
        </p:txBody>
      </p:sp>
      <p:grpSp>
        <p:nvGrpSpPr>
          <p:cNvPr name="Group 8" id="8"/>
          <p:cNvGrpSpPr/>
          <p:nvPr/>
        </p:nvGrpSpPr>
        <p:grpSpPr>
          <a:xfrm rot="0">
            <a:off x="1028700" y="2042872"/>
            <a:ext cx="7926948" cy="7289800"/>
            <a:chOff x="0" y="0"/>
            <a:chExt cx="10569263" cy="9719733"/>
          </a:xfrm>
        </p:grpSpPr>
        <p:sp>
          <p:nvSpPr>
            <p:cNvPr name="TextBox 9" id="9"/>
            <p:cNvSpPr txBox="true"/>
            <p:nvPr/>
          </p:nvSpPr>
          <p:spPr>
            <a:xfrm rot="0">
              <a:off x="0" y="-85725"/>
              <a:ext cx="10502912" cy="8566785"/>
            </a:xfrm>
            <a:prstGeom prst="rect">
              <a:avLst/>
            </a:prstGeom>
          </p:spPr>
          <p:txBody>
            <a:bodyPr anchor="t" rtlCol="false" tIns="0" lIns="0" bIns="0" rIns="0">
              <a:spAutoFit/>
            </a:bodyPr>
            <a:lstStyle/>
            <a:p>
              <a:pPr algn="l">
                <a:lnSpc>
                  <a:spcPts val="3750"/>
                </a:lnSpc>
              </a:pPr>
              <a:r>
                <a:rPr lang="en-US" sz="2500" b="true">
                  <a:solidFill>
                    <a:srgbClr val="2B2C30"/>
                  </a:solidFill>
                  <a:latin typeface="Public Sans Bold"/>
                  <a:ea typeface="Public Sans Bold"/>
                  <a:cs typeface="Public Sans Bold"/>
                  <a:sym typeface="Public Sans Bold"/>
                </a:rPr>
                <a:t>Key Impacts and Contributions</a:t>
              </a:r>
            </a:p>
            <a:p>
              <a:pPr algn="l" marL="388625" indent="-194312" lvl="1">
                <a:lnSpc>
                  <a:spcPts val="2700"/>
                </a:lnSpc>
                <a:buFont typeface="Arial"/>
                <a:buChar char="•"/>
              </a:pPr>
              <a:r>
                <a:rPr lang="en-US" sz="1800">
                  <a:solidFill>
                    <a:srgbClr val="2B2C30"/>
                  </a:solidFill>
                  <a:latin typeface="Public Sans"/>
                  <a:ea typeface="Public Sans"/>
                  <a:cs typeface="Public Sans"/>
                  <a:sym typeface="Public Sans"/>
                </a:rPr>
                <a:t>Vaccination Outreach: Since 1985, Rotary has provided the oral polio vaccine to more than 3.5 billion children across 122 countries.</a:t>
              </a:r>
            </a:p>
            <a:p>
              <a:pPr algn="l">
                <a:lnSpc>
                  <a:spcPts val="2700"/>
                </a:lnSpc>
              </a:pPr>
            </a:p>
            <a:p>
              <a:pPr algn="l" marL="388625" indent="-194312" lvl="1">
                <a:lnSpc>
                  <a:spcPts val="2700"/>
                </a:lnSpc>
                <a:buFont typeface="Arial"/>
                <a:buChar char="•"/>
              </a:pPr>
              <a:r>
                <a:rPr lang="en-US" sz="1800">
                  <a:solidFill>
                    <a:srgbClr val="2B2C30"/>
                  </a:solidFill>
                  <a:latin typeface="Public Sans"/>
                  <a:ea typeface="Public Sans"/>
                  <a:cs typeface="Public Sans"/>
                  <a:sym typeface="Public Sans"/>
                </a:rPr>
                <a:t>Paralysis Prevention: An estimated 19 to 20 million people are healthy and walking today who would have otherwise been paralyzed by the disease.</a:t>
              </a:r>
            </a:p>
            <a:p>
              <a:pPr algn="l">
                <a:lnSpc>
                  <a:spcPts val="2700"/>
                </a:lnSpc>
              </a:pPr>
            </a:p>
            <a:p>
              <a:pPr algn="l" marL="388625" indent="-194312" lvl="1">
                <a:lnSpc>
                  <a:spcPts val="2700"/>
                </a:lnSpc>
                <a:buFont typeface="Arial"/>
                <a:buChar char="•"/>
              </a:pPr>
              <a:r>
                <a:rPr lang="en-US" sz="1800">
                  <a:solidFill>
                    <a:srgbClr val="2B2C30"/>
                  </a:solidFill>
                  <a:latin typeface="Public Sans"/>
                  <a:ea typeface="Public Sans"/>
                  <a:cs typeface="Public Sans"/>
                  <a:sym typeface="Public Sans"/>
                </a:rPr>
                <a:t>The "Plus" in PolioPlus: Beyond vaccinations, the program provides added benefits to communities, such as clean water (e.g., solar-powered boreholes in Nigeria and fil</a:t>
              </a:r>
              <a:r>
                <a:rPr lang="en-US" sz="1800">
                  <a:solidFill>
                    <a:srgbClr val="2B2C30"/>
                  </a:solidFill>
                  <a:latin typeface="Public Sans"/>
                  <a:ea typeface="Public Sans"/>
                  <a:cs typeface="Public Sans"/>
                  <a:sym typeface="Public Sans"/>
                </a:rPr>
                <a:t>t</a:t>
              </a:r>
              <a:r>
                <a:rPr lang="en-US" sz="1800">
                  <a:solidFill>
                    <a:srgbClr val="2B2C30"/>
                  </a:solidFill>
                  <a:latin typeface="Public Sans"/>
                  <a:ea typeface="Public Sans"/>
                  <a:cs typeface="Public Sans"/>
                  <a:sym typeface="Public Sans"/>
                </a:rPr>
                <a:t>r</a:t>
              </a:r>
              <a:r>
                <a:rPr lang="en-US" sz="1800">
                  <a:solidFill>
                    <a:srgbClr val="2B2C30"/>
                  </a:solidFill>
                  <a:latin typeface="Public Sans"/>
                  <a:ea typeface="Public Sans"/>
                  <a:cs typeface="Public Sans"/>
                  <a:sym typeface="Public Sans"/>
                </a:rPr>
                <a:t>ati</a:t>
              </a:r>
              <a:r>
                <a:rPr lang="en-US" sz="1800">
                  <a:solidFill>
                    <a:srgbClr val="2B2C30"/>
                  </a:solidFill>
                  <a:latin typeface="Public Sans"/>
                  <a:ea typeface="Public Sans"/>
                  <a:cs typeface="Public Sans"/>
                  <a:sym typeface="Public Sans"/>
                </a:rPr>
                <a:t>on plants in Paki</a:t>
              </a:r>
              <a:r>
                <a:rPr lang="en-US" sz="1800">
                  <a:solidFill>
                    <a:srgbClr val="2B2C30"/>
                  </a:solidFill>
                  <a:latin typeface="Public Sans"/>
                  <a:ea typeface="Public Sans"/>
                  <a:cs typeface="Public Sans"/>
                  <a:sym typeface="Public Sans"/>
                </a:rPr>
                <a:t>st</a:t>
              </a:r>
              <a:r>
                <a:rPr lang="en-US" sz="1800">
                  <a:solidFill>
                    <a:srgbClr val="2B2C30"/>
                  </a:solidFill>
                  <a:latin typeface="Public Sans"/>
                  <a:ea typeface="Public Sans"/>
                  <a:cs typeface="Public Sans"/>
                  <a:sym typeface="Public Sans"/>
                </a:rPr>
                <a:t>an), med</a:t>
              </a:r>
              <a:r>
                <a:rPr lang="en-US" sz="1800">
                  <a:solidFill>
                    <a:srgbClr val="2B2C30"/>
                  </a:solidFill>
                  <a:latin typeface="Public Sans"/>
                  <a:ea typeface="Public Sans"/>
                  <a:cs typeface="Public Sans"/>
                  <a:sym typeface="Public Sans"/>
                </a:rPr>
                <a:t>ic</a:t>
              </a:r>
              <a:r>
                <a:rPr lang="en-US" sz="1800">
                  <a:solidFill>
                    <a:srgbClr val="2B2C30"/>
                  </a:solidFill>
                  <a:latin typeface="Public Sans"/>
                  <a:ea typeface="Public Sans"/>
                  <a:cs typeface="Public Sans"/>
                  <a:sym typeface="Public Sans"/>
                </a:rPr>
                <a:t>al treatme</a:t>
              </a:r>
              <a:r>
                <a:rPr lang="en-US" sz="1800">
                  <a:solidFill>
                    <a:srgbClr val="2B2C30"/>
                  </a:solidFill>
                  <a:latin typeface="Public Sans"/>
                  <a:ea typeface="Public Sans"/>
                  <a:cs typeface="Public Sans"/>
                  <a:sym typeface="Public Sans"/>
                </a:rPr>
                <a:t>nts, bed nets, soap, and Vitamin A drops that have prevented an estimated 1.25 million deaths.</a:t>
              </a:r>
            </a:p>
            <a:p>
              <a:pPr algn="l">
                <a:lnSpc>
                  <a:spcPts val="2700"/>
                </a:lnSpc>
              </a:pPr>
            </a:p>
            <a:p>
              <a:pPr algn="l" marL="388625" indent="-194312" lvl="1">
                <a:lnSpc>
                  <a:spcPts val="2700"/>
                </a:lnSpc>
                <a:buFont typeface="Arial"/>
                <a:buChar char="•"/>
              </a:pPr>
              <a:r>
                <a:rPr lang="en-US" sz="1800">
                  <a:solidFill>
                    <a:srgbClr val="2B2C30"/>
                  </a:solidFill>
                  <a:latin typeface="Public Sans"/>
                  <a:ea typeface="Public Sans"/>
                  <a:cs typeface="Public Sans"/>
                  <a:sym typeface="Public Sans"/>
                </a:rPr>
                <a:t>Infrastructure Legacy: The polio eradication infrastructure is now used to fight other diseases and improve overall healthcare systems worldwide. </a:t>
              </a:r>
            </a:p>
            <a:p>
              <a:pPr algn="l">
                <a:lnSpc>
                  <a:spcPts val="3900"/>
                </a:lnSpc>
              </a:pPr>
            </a:p>
          </p:txBody>
        </p:sp>
        <p:sp>
          <p:nvSpPr>
            <p:cNvPr name="TextBox 10" id="10"/>
            <p:cNvSpPr txBox="true"/>
            <p:nvPr/>
          </p:nvSpPr>
          <p:spPr>
            <a:xfrm rot="0">
              <a:off x="0" y="9087485"/>
              <a:ext cx="10569263" cy="632249"/>
            </a:xfrm>
            <a:prstGeom prst="rect">
              <a:avLst/>
            </a:prstGeom>
          </p:spPr>
          <p:txBody>
            <a:bodyPr anchor="t" rtlCol="false" tIns="0" lIns="0" bIns="0" rIns="0">
              <a:spAutoFit/>
            </a:bodyPr>
            <a:lstStyle/>
            <a:p>
              <a:pPr algn="l">
                <a:lnSpc>
                  <a:spcPts val="3919"/>
                </a:lnSpc>
              </a:pPr>
            </a:p>
          </p:txBody>
        </p:sp>
      </p:grpSp>
      <p:sp>
        <p:nvSpPr>
          <p:cNvPr name="TextBox 11" id="11"/>
          <p:cNvSpPr txBox="true"/>
          <p:nvPr/>
        </p:nvSpPr>
        <p:spPr>
          <a:xfrm rot="0">
            <a:off x="10874424" y="6879798"/>
            <a:ext cx="3000152" cy="448310"/>
          </a:xfrm>
          <a:prstGeom prst="rect">
            <a:avLst/>
          </a:prstGeom>
        </p:spPr>
        <p:txBody>
          <a:bodyPr anchor="t" rtlCol="false" tIns="0" lIns="0" bIns="0" rIns="0">
            <a:spAutoFit/>
          </a:bodyPr>
          <a:lstStyle/>
          <a:p>
            <a:pPr algn="ctr">
              <a:lnSpc>
                <a:spcPts val="3640"/>
              </a:lnSpc>
            </a:pPr>
            <a:r>
              <a:rPr lang="en-US" sz="2600" u="sng">
                <a:solidFill>
                  <a:srgbClr val="000000"/>
                </a:solidFill>
                <a:latin typeface="Canva Sans"/>
                <a:ea typeface="Canva Sans"/>
                <a:cs typeface="Canva Sans"/>
                <a:sym typeface="Canva Sans"/>
                <a:hlinkClick r:id="rId6" tooltip="https://www.ismyrotaryclub.org/Donation/Donate.cfm?ID=201665&amp;Embed=NStyle=Cards"/>
              </a:rPr>
              <a:t>Polio Plus Society </a:t>
            </a:r>
            <a:r>
              <a:rPr lang="en-US" sz="2600">
                <a:solidFill>
                  <a:srgbClr val="000000"/>
                </a:solidFill>
                <a:latin typeface="Canva Sans"/>
                <a:ea typeface="Canva Sans"/>
                <a:cs typeface="Canva Sans"/>
                <a:sym typeface="Canva Sans"/>
              </a:rPr>
              <a:t> </a:t>
            </a:r>
          </a:p>
        </p:txBody>
      </p:sp>
    </p:spTree>
  </p:cSld>
  <p:clrMapOvr>
    <a:masterClrMapping/>
  </p:clrMapOvr>
  <p:transition spd="med">
    <p:cover dir="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DAG7I-TpHJU</dc:identifier>
  <dcterms:modified xsi:type="dcterms:W3CDTF">2011-08-01T06:04:30Z</dcterms:modified>
  <cp:revision>1</cp:revision>
  <dc:title>Cream Neutral Minimalist New Business Pitch Deck Presentation</dc:title>
</cp:coreProperties>
</file>