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2" r:id="rId3"/>
    <p:sldId id="273" r:id="rId4"/>
    <p:sldId id="274" r:id="rId5"/>
    <p:sldId id="275" r:id="rId6"/>
    <p:sldId id="276" r:id="rId7"/>
    <p:sldId id="271" r:id="rId8"/>
    <p:sldId id="267" r:id="rId9"/>
    <p:sldId id="268" r:id="rId10"/>
    <p:sldId id="269" r:id="rId11"/>
    <p:sldId id="270" r:id="rId12"/>
    <p:sldId id="277" r:id="rId13"/>
    <p:sldId id="278" r:id="rId14"/>
    <p:sldId id="266" r:id="rId15"/>
    <p:sldId id="257" r:id="rId16"/>
    <p:sldId id="258" r:id="rId17"/>
    <p:sldId id="260" r:id="rId18"/>
    <p:sldId id="262" r:id="rId19"/>
    <p:sldId id="263" r:id="rId20"/>
    <p:sldId id="264"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62757" autoAdjust="0"/>
  </p:normalViewPr>
  <p:slideViewPr>
    <p:cSldViewPr snapToGrid="0">
      <p:cViewPr varScale="1">
        <p:scale>
          <a:sx n="76" d="100"/>
          <a:sy n="76" d="100"/>
        </p:scale>
        <p:origin x="570"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cey Howell Wayman" userId="fa830d9d-05ac-44e5-b891-2ddd70f8df69" providerId="ADAL" clId="{EE1BD57D-ED21-4F57-9FFE-231A7E3EF6A7}"/>
    <pc:docChg chg="custSel addSld modSld">
      <pc:chgData name="Stacey Howell Wayman" userId="fa830d9d-05ac-44e5-b891-2ddd70f8df69" providerId="ADAL" clId="{EE1BD57D-ED21-4F57-9FFE-231A7E3EF6A7}" dt="2026-02-14T02:02:04.310" v="232" actId="1076"/>
      <pc:docMkLst>
        <pc:docMk/>
      </pc:docMkLst>
      <pc:sldChg chg="addSp delSp modSp mod">
        <pc:chgData name="Stacey Howell Wayman" userId="fa830d9d-05ac-44e5-b891-2ddd70f8df69" providerId="ADAL" clId="{EE1BD57D-ED21-4F57-9FFE-231A7E3EF6A7}" dt="2026-02-14T01:54:30.862" v="43"/>
        <pc:sldMkLst>
          <pc:docMk/>
          <pc:sldMk cId="1125160032" sldId="270"/>
        </pc:sldMkLst>
        <pc:spChg chg="del">
          <ac:chgData name="Stacey Howell Wayman" userId="fa830d9d-05ac-44e5-b891-2ddd70f8df69" providerId="ADAL" clId="{EE1BD57D-ED21-4F57-9FFE-231A7E3EF6A7}" dt="2026-02-14T01:51:39.661" v="0" actId="478"/>
          <ac:spMkLst>
            <pc:docMk/>
            <pc:sldMk cId="1125160032" sldId="270"/>
            <ac:spMk id="2" creationId="{245C033D-9259-EFBA-0CC8-63636A6218B3}"/>
          </ac:spMkLst>
        </pc:spChg>
        <pc:spChg chg="add mod">
          <ac:chgData name="Stacey Howell Wayman" userId="fa830d9d-05ac-44e5-b891-2ddd70f8df69" providerId="ADAL" clId="{EE1BD57D-ED21-4F57-9FFE-231A7E3EF6A7}" dt="2026-02-14T01:54:19.582" v="42" actId="1076"/>
          <ac:spMkLst>
            <pc:docMk/>
            <pc:sldMk cId="1125160032" sldId="270"/>
            <ac:spMk id="5" creationId="{D9CCCC5B-2366-D07A-652E-55C33208736B}"/>
          </ac:spMkLst>
        </pc:spChg>
        <pc:picChg chg="add mod">
          <ac:chgData name="Stacey Howell Wayman" userId="fa830d9d-05ac-44e5-b891-2ddd70f8df69" providerId="ADAL" clId="{EE1BD57D-ED21-4F57-9FFE-231A7E3EF6A7}" dt="2026-02-14T01:53:26.906" v="9" actId="1076"/>
          <ac:picMkLst>
            <pc:docMk/>
            <pc:sldMk cId="1125160032" sldId="270"/>
            <ac:picMk id="4" creationId="{04162AF2-BC68-15E5-C418-DE6A4A6CF580}"/>
          </ac:picMkLst>
        </pc:picChg>
        <pc:picChg chg="add mod">
          <ac:chgData name="Stacey Howell Wayman" userId="fa830d9d-05ac-44e5-b891-2ddd70f8df69" providerId="ADAL" clId="{EE1BD57D-ED21-4F57-9FFE-231A7E3EF6A7}" dt="2026-02-14T01:54:30.862" v="43"/>
          <ac:picMkLst>
            <pc:docMk/>
            <pc:sldMk cId="1125160032" sldId="270"/>
            <ac:picMk id="6" creationId="{E476B26A-6529-C822-1A71-8B7D279FA744}"/>
          </ac:picMkLst>
        </pc:picChg>
      </pc:sldChg>
      <pc:sldChg chg="modSp add mod">
        <pc:chgData name="Stacey Howell Wayman" userId="fa830d9d-05ac-44e5-b891-2ddd70f8df69" providerId="ADAL" clId="{EE1BD57D-ED21-4F57-9FFE-231A7E3EF6A7}" dt="2026-02-14T01:56:20.101" v="142" actId="6549"/>
        <pc:sldMkLst>
          <pc:docMk/>
          <pc:sldMk cId="2928749182" sldId="277"/>
        </pc:sldMkLst>
        <pc:spChg chg="mod">
          <ac:chgData name="Stacey Howell Wayman" userId="fa830d9d-05ac-44e5-b891-2ddd70f8df69" providerId="ADAL" clId="{EE1BD57D-ED21-4F57-9FFE-231A7E3EF6A7}" dt="2026-02-14T01:56:20.101" v="142" actId="6549"/>
          <ac:spMkLst>
            <pc:docMk/>
            <pc:sldMk cId="2928749182" sldId="277"/>
            <ac:spMk id="5" creationId="{2F69F67A-FBA8-433E-9EF2-3E2C744B4C38}"/>
          </ac:spMkLst>
        </pc:spChg>
        <pc:picChg chg="mod">
          <ac:chgData name="Stacey Howell Wayman" userId="fa830d9d-05ac-44e5-b891-2ddd70f8df69" providerId="ADAL" clId="{EE1BD57D-ED21-4F57-9FFE-231A7E3EF6A7}" dt="2026-02-14T01:54:57.853" v="45" actId="14826"/>
          <ac:picMkLst>
            <pc:docMk/>
            <pc:sldMk cId="2928749182" sldId="277"/>
            <ac:picMk id="4" creationId="{FC101CCD-79E3-E0E9-9F77-0B43A2B9D5CE}"/>
          </ac:picMkLst>
        </pc:picChg>
      </pc:sldChg>
      <pc:sldChg chg="modSp add mod">
        <pc:chgData name="Stacey Howell Wayman" userId="fa830d9d-05ac-44e5-b891-2ddd70f8df69" providerId="ADAL" clId="{EE1BD57D-ED21-4F57-9FFE-231A7E3EF6A7}" dt="2026-02-14T02:02:04.310" v="232" actId="1076"/>
        <pc:sldMkLst>
          <pc:docMk/>
          <pc:sldMk cId="310275405" sldId="278"/>
        </pc:sldMkLst>
        <pc:spChg chg="mod">
          <ac:chgData name="Stacey Howell Wayman" userId="fa830d9d-05ac-44e5-b891-2ddd70f8df69" providerId="ADAL" clId="{EE1BD57D-ED21-4F57-9FFE-231A7E3EF6A7}" dt="2026-02-14T02:02:04.310" v="232" actId="1076"/>
          <ac:spMkLst>
            <pc:docMk/>
            <pc:sldMk cId="310275405" sldId="278"/>
            <ac:spMk id="5" creationId="{75FE9FB1-C23F-56B0-496B-FBDE15D8D9AC}"/>
          </ac:spMkLst>
        </pc:spChg>
        <pc:picChg chg="mod">
          <ac:chgData name="Stacey Howell Wayman" userId="fa830d9d-05ac-44e5-b891-2ddd70f8df69" providerId="ADAL" clId="{EE1BD57D-ED21-4F57-9FFE-231A7E3EF6A7}" dt="2026-02-14T01:57:23.259" v="144" actId="14826"/>
          <ac:picMkLst>
            <pc:docMk/>
            <pc:sldMk cId="310275405" sldId="278"/>
            <ac:picMk id="4" creationId="{22AB2335-5947-BCC4-4248-185B41950D77}"/>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4732A4-D8E7-471E-8B1A-825FFE26244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09F2820-931F-4F14-98EF-F1004D05D91D}">
      <dgm:prSet/>
      <dgm:spPr/>
      <dgm:t>
        <a:bodyPr/>
        <a:lstStyle/>
        <a:p>
          <a:pPr>
            <a:lnSpc>
              <a:spcPct val="100000"/>
            </a:lnSpc>
          </a:pPr>
          <a:r>
            <a:rPr lang="en-US" dirty="0"/>
            <a:t>Students can access video resources to guide them with business plan creation. </a:t>
          </a:r>
        </a:p>
      </dgm:t>
    </dgm:pt>
    <dgm:pt modelId="{4B4BB064-6D23-4E17-810A-02C4D5C5D650}" type="parTrans" cxnId="{263B603E-8AE1-491A-ADC7-DA7BDC2EF4F3}">
      <dgm:prSet/>
      <dgm:spPr/>
      <dgm:t>
        <a:bodyPr/>
        <a:lstStyle/>
        <a:p>
          <a:endParaRPr lang="en-US"/>
        </a:p>
      </dgm:t>
    </dgm:pt>
    <dgm:pt modelId="{52A29892-FFCD-425E-8503-193BB338B801}" type="sibTrans" cxnId="{263B603E-8AE1-491A-ADC7-DA7BDC2EF4F3}">
      <dgm:prSet/>
      <dgm:spPr/>
      <dgm:t>
        <a:bodyPr/>
        <a:lstStyle/>
        <a:p>
          <a:endParaRPr lang="en-US"/>
        </a:p>
      </dgm:t>
    </dgm:pt>
    <dgm:pt modelId="{11AA55EF-126A-4593-808A-68BA02DB7A2D}">
      <dgm:prSet/>
      <dgm:spPr/>
      <dgm:t>
        <a:bodyPr/>
        <a:lstStyle/>
        <a:p>
          <a:pPr>
            <a:lnSpc>
              <a:spcPct val="100000"/>
            </a:lnSpc>
          </a:pPr>
          <a:r>
            <a:rPr lang="en-US"/>
            <a:t>Submit a written business plan</a:t>
          </a:r>
        </a:p>
      </dgm:t>
    </dgm:pt>
    <dgm:pt modelId="{56ACD5CA-955C-430D-B46C-C27E0B22F1A5}" type="parTrans" cxnId="{293C3A48-22A2-4DFF-82E3-92D018F9CEF2}">
      <dgm:prSet/>
      <dgm:spPr/>
      <dgm:t>
        <a:bodyPr/>
        <a:lstStyle/>
        <a:p>
          <a:endParaRPr lang="en-US"/>
        </a:p>
      </dgm:t>
    </dgm:pt>
    <dgm:pt modelId="{B55B17BD-CB4F-440E-B753-54F6B2B9E4AD}" type="sibTrans" cxnId="{293C3A48-22A2-4DFF-82E3-92D018F9CEF2}">
      <dgm:prSet/>
      <dgm:spPr/>
      <dgm:t>
        <a:bodyPr/>
        <a:lstStyle/>
        <a:p>
          <a:endParaRPr lang="en-US"/>
        </a:p>
      </dgm:t>
    </dgm:pt>
    <dgm:pt modelId="{B34C955A-13BE-48CF-AB0F-7C215F0504C6}">
      <dgm:prSet/>
      <dgm:spPr/>
      <dgm:t>
        <a:bodyPr/>
        <a:lstStyle/>
        <a:p>
          <a:pPr>
            <a:lnSpc>
              <a:spcPct val="100000"/>
            </a:lnSpc>
          </a:pPr>
          <a:r>
            <a:rPr lang="en-US"/>
            <a:t>Judges review business plans. Clubs may have all contestants present or choose top 3 to compete. </a:t>
          </a:r>
        </a:p>
      </dgm:t>
    </dgm:pt>
    <dgm:pt modelId="{F6676732-22F7-47FC-866C-F091101AB615}" type="parTrans" cxnId="{743535D7-EB5E-4749-B318-72928862189A}">
      <dgm:prSet/>
      <dgm:spPr/>
      <dgm:t>
        <a:bodyPr/>
        <a:lstStyle/>
        <a:p>
          <a:endParaRPr lang="en-US"/>
        </a:p>
      </dgm:t>
    </dgm:pt>
    <dgm:pt modelId="{C866B576-F1A2-497B-9C0C-EB932C97D494}" type="sibTrans" cxnId="{743535D7-EB5E-4749-B318-72928862189A}">
      <dgm:prSet/>
      <dgm:spPr/>
      <dgm:t>
        <a:bodyPr/>
        <a:lstStyle/>
        <a:p>
          <a:endParaRPr lang="en-US"/>
        </a:p>
      </dgm:t>
    </dgm:pt>
    <dgm:pt modelId="{0E32AF91-7E1F-4248-908C-E1FBD7964406}">
      <dgm:prSet/>
      <dgm:spPr/>
      <dgm:t>
        <a:bodyPr/>
        <a:lstStyle/>
        <a:p>
          <a:pPr>
            <a:lnSpc>
              <a:spcPct val="100000"/>
            </a:lnSpc>
          </a:pPr>
          <a:r>
            <a:rPr lang="en-US"/>
            <a:t>Contestants present via Zoom or in –person to judging panel. </a:t>
          </a:r>
        </a:p>
      </dgm:t>
    </dgm:pt>
    <dgm:pt modelId="{130CF444-4610-4ED2-A2D6-A4BB5112F52B}" type="parTrans" cxnId="{AADCB17A-6BBD-47CC-B757-B6DA2559FFD1}">
      <dgm:prSet/>
      <dgm:spPr/>
      <dgm:t>
        <a:bodyPr/>
        <a:lstStyle/>
        <a:p>
          <a:endParaRPr lang="en-US"/>
        </a:p>
      </dgm:t>
    </dgm:pt>
    <dgm:pt modelId="{838D7C91-10F3-4BB1-9F4F-D2AB29733145}" type="sibTrans" cxnId="{AADCB17A-6BBD-47CC-B757-B6DA2559FFD1}">
      <dgm:prSet/>
      <dgm:spPr/>
      <dgm:t>
        <a:bodyPr/>
        <a:lstStyle/>
        <a:p>
          <a:endParaRPr lang="en-US"/>
        </a:p>
      </dgm:t>
    </dgm:pt>
    <dgm:pt modelId="{EE7C7B44-66ED-4CA4-88D8-B2C46C4876CF}">
      <dgm:prSet/>
      <dgm:spPr/>
      <dgm:t>
        <a:bodyPr/>
        <a:lstStyle/>
        <a:p>
          <a:pPr>
            <a:lnSpc>
              <a:spcPct val="100000"/>
            </a:lnSpc>
          </a:pPr>
          <a:r>
            <a:rPr lang="en-US"/>
            <a:t>Clubs award winner and advance. </a:t>
          </a:r>
        </a:p>
      </dgm:t>
    </dgm:pt>
    <dgm:pt modelId="{4DDBE5F8-5A94-443E-A082-9D7B3AE0D3E6}" type="parTrans" cxnId="{19FC2CCE-3BFB-48E5-A29B-1B2B98E97893}">
      <dgm:prSet/>
      <dgm:spPr/>
      <dgm:t>
        <a:bodyPr/>
        <a:lstStyle/>
        <a:p>
          <a:endParaRPr lang="en-US"/>
        </a:p>
      </dgm:t>
    </dgm:pt>
    <dgm:pt modelId="{FAD05E41-C7E0-4FE7-8CEF-A26BEBC8A125}" type="sibTrans" cxnId="{19FC2CCE-3BFB-48E5-A29B-1B2B98E97893}">
      <dgm:prSet/>
      <dgm:spPr/>
      <dgm:t>
        <a:bodyPr/>
        <a:lstStyle/>
        <a:p>
          <a:endParaRPr lang="en-US"/>
        </a:p>
      </dgm:t>
    </dgm:pt>
    <dgm:pt modelId="{6BE45AC1-47B6-45C1-A25B-1E55CAD30949}" type="pres">
      <dgm:prSet presAssocID="{284732A4-D8E7-471E-8B1A-825FFE26244C}" presName="root" presStyleCnt="0">
        <dgm:presLayoutVars>
          <dgm:dir/>
          <dgm:resizeHandles val="exact"/>
        </dgm:presLayoutVars>
      </dgm:prSet>
      <dgm:spPr/>
    </dgm:pt>
    <dgm:pt modelId="{045CA562-355C-42F9-98A3-6C2A3E9AF989}" type="pres">
      <dgm:prSet presAssocID="{D09F2820-931F-4F14-98EF-F1004D05D91D}" presName="compNode" presStyleCnt="0"/>
      <dgm:spPr/>
    </dgm:pt>
    <dgm:pt modelId="{258407FC-88E0-4A78-8FF7-37991AE4BCAD}" type="pres">
      <dgm:prSet presAssocID="{D09F2820-931F-4F14-98EF-F1004D05D91D}" presName="bgRect" presStyleLbl="bgShp" presStyleIdx="0" presStyleCnt="5"/>
      <dgm:spPr/>
    </dgm:pt>
    <dgm:pt modelId="{B0C193D3-4D74-41F1-B512-5C07B824E666}" type="pres">
      <dgm:prSet presAssocID="{D09F2820-931F-4F14-98EF-F1004D05D91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Video camera"/>
        </a:ext>
      </dgm:extLst>
    </dgm:pt>
    <dgm:pt modelId="{DA67A886-E62C-4EE5-AF08-8718604B7FF8}" type="pres">
      <dgm:prSet presAssocID="{D09F2820-931F-4F14-98EF-F1004D05D91D}" presName="spaceRect" presStyleCnt="0"/>
      <dgm:spPr/>
    </dgm:pt>
    <dgm:pt modelId="{B46BD709-56D4-41C8-9073-86718CAB92BD}" type="pres">
      <dgm:prSet presAssocID="{D09F2820-931F-4F14-98EF-F1004D05D91D}" presName="parTx" presStyleLbl="revTx" presStyleIdx="0" presStyleCnt="5">
        <dgm:presLayoutVars>
          <dgm:chMax val="0"/>
          <dgm:chPref val="0"/>
        </dgm:presLayoutVars>
      </dgm:prSet>
      <dgm:spPr/>
    </dgm:pt>
    <dgm:pt modelId="{DAA55E24-3626-4209-A693-04ACA68FED1A}" type="pres">
      <dgm:prSet presAssocID="{52A29892-FFCD-425E-8503-193BB338B801}" presName="sibTrans" presStyleCnt="0"/>
      <dgm:spPr/>
    </dgm:pt>
    <dgm:pt modelId="{5C4DED34-D4C9-4C15-BC4C-B99317A32BF6}" type="pres">
      <dgm:prSet presAssocID="{11AA55EF-126A-4593-808A-68BA02DB7A2D}" presName="compNode" presStyleCnt="0"/>
      <dgm:spPr/>
    </dgm:pt>
    <dgm:pt modelId="{62DC8B9D-39D4-4D5B-A482-ADA0A339B2DB}" type="pres">
      <dgm:prSet presAssocID="{11AA55EF-126A-4593-808A-68BA02DB7A2D}" presName="bgRect" presStyleLbl="bgShp" presStyleIdx="1" presStyleCnt="5"/>
      <dgm:spPr/>
    </dgm:pt>
    <dgm:pt modelId="{490A4CC3-CF98-4BF4-BA55-C621978236B5}" type="pres">
      <dgm:prSet presAssocID="{11AA55EF-126A-4593-808A-68BA02DB7A2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7E449EBC-E46D-4E51-AC36-10B2BBD1D965}" type="pres">
      <dgm:prSet presAssocID="{11AA55EF-126A-4593-808A-68BA02DB7A2D}" presName="spaceRect" presStyleCnt="0"/>
      <dgm:spPr/>
    </dgm:pt>
    <dgm:pt modelId="{D9AA8A82-234D-4FD2-8D1B-0EAB8E546C5F}" type="pres">
      <dgm:prSet presAssocID="{11AA55EF-126A-4593-808A-68BA02DB7A2D}" presName="parTx" presStyleLbl="revTx" presStyleIdx="1" presStyleCnt="5">
        <dgm:presLayoutVars>
          <dgm:chMax val="0"/>
          <dgm:chPref val="0"/>
        </dgm:presLayoutVars>
      </dgm:prSet>
      <dgm:spPr/>
    </dgm:pt>
    <dgm:pt modelId="{0C869F06-AC5A-4942-9948-AF7417D044DF}" type="pres">
      <dgm:prSet presAssocID="{B55B17BD-CB4F-440E-B753-54F6B2B9E4AD}" presName="sibTrans" presStyleCnt="0"/>
      <dgm:spPr/>
    </dgm:pt>
    <dgm:pt modelId="{B08E968F-536B-4F89-B722-85A744DE766E}" type="pres">
      <dgm:prSet presAssocID="{B34C955A-13BE-48CF-AB0F-7C215F0504C6}" presName="compNode" presStyleCnt="0"/>
      <dgm:spPr/>
    </dgm:pt>
    <dgm:pt modelId="{9D41AF1E-2FB8-4DC2-A393-4E7A9B833886}" type="pres">
      <dgm:prSet presAssocID="{B34C955A-13BE-48CF-AB0F-7C215F0504C6}" presName="bgRect" presStyleLbl="bgShp" presStyleIdx="2" presStyleCnt="5"/>
      <dgm:spPr/>
    </dgm:pt>
    <dgm:pt modelId="{DEB55324-0FCB-460A-817C-A860FFD57514}" type="pres">
      <dgm:prSet presAssocID="{B34C955A-13BE-48CF-AB0F-7C215F0504C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ED6ACF2A-D31C-476F-92AE-81DE12308FE9}" type="pres">
      <dgm:prSet presAssocID="{B34C955A-13BE-48CF-AB0F-7C215F0504C6}" presName="spaceRect" presStyleCnt="0"/>
      <dgm:spPr/>
    </dgm:pt>
    <dgm:pt modelId="{180B616A-316E-458E-943B-A681993CD6F2}" type="pres">
      <dgm:prSet presAssocID="{B34C955A-13BE-48CF-AB0F-7C215F0504C6}" presName="parTx" presStyleLbl="revTx" presStyleIdx="2" presStyleCnt="5">
        <dgm:presLayoutVars>
          <dgm:chMax val="0"/>
          <dgm:chPref val="0"/>
        </dgm:presLayoutVars>
      </dgm:prSet>
      <dgm:spPr/>
    </dgm:pt>
    <dgm:pt modelId="{8181A23D-237B-4C9D-9C30-6DF8EB93FB31}" type="pres">
      <dgm:prSet presAssocID="{C866B576-F1A2-497B-9C0C-EB932C97D494}" presName="sibTrans" presStyleCnt="0"/>
      <dgm:spPr/>
    </dgm:pt>
    <dgm:pt modelId="{D8F9FD1C-C8FA-4349-A867-DC3037E32B24}" type="pres">
      <dgm:prSet presAssocID="{0E32AF91-7E1F-4248-908C-E1FBD7964406}" presName="compNode" presStyleCnt="0"/>
      <dgm:spPr/>
    </dgm:pt>
    <dgm:pt modelId="{C30C4934-3681-4FB0-A52A-74163263EAF0}" type="pres">
      <dgm:prSet presAssocID="{0E32AF91-7E1F-4248-908C-E1FBD7964406}" presName="bgRect" presStyleLbl="bgShp" presStyleIdx="3" presStyleCnt="5"/>
      <dgm:spPr/>
    </dgm:pt>
    <dgm:pt modelId="{B075F371-0EF6-42B6-99C3-F794E0F22624}" type="pres">
      <dgm:prSet presAssocID="{0E32AF91-7E1F-4248-908C-E1FBD796440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Zoom In"/>
        </a:ext>
      </dgm:extLst>
    </dgm:pt>
    <dgm:pt modelId="{50A0960F-B4F7-43D0-9C11-8D82987AF30B}" type="pres">
      <dgm:prSet presAssocID="{0E32AF91-7E1F-4248-908C-E1FBD7964406}" presName="spaceRect" presStyleCnt="0"/>
      <dgm:spPr/>
    </dgm:pt>
    <dgm:pt modelId="{E2FB60D9-3C78-4E0E-A628-FCD189A308EB}" type="pres">
      <dgm:prSet presAssocID="{0E32AF91-7E1F-4248-908C-E1FBD7964406}" presName="parTx" presStyleLbl="revTx" presStyleIdx="3" presStyleCnt="5">
        <dgm:presLayoutVars>
          <dgm:chMax val="0"/>
          <dgm:chPref val="0"/>
        </dgm:presLayoutVars>
      </dgm:prSet>
      <dgm:spPr/>
    </dgm:pt>
    <dgm:pt modelId="{4DD5BDA0-76A2-4E71-9A86-84F1224D2556}" type="pres">
      <dgm:prSet presAssocID="{838D7C91-10F3-4BB1-9F4F-D2AB29733145}" presName="sibTrans" presStyleCnt="0"/>
      <dgm:spPr/>
    </dgm:pt>
    <dgm:pt modelId="{D28CBFDE-33BC-4533-8FBF-639EFF86B17F}" type="pres">
      <dgm:prSet presAssocID="{EE7C7B44-66ED-4CA4-88D8-B2C46C4876CF}" presName="compNode" presStyleCnt="0"/>
      <dgm:spPr/>
    </dgm:pt>
    <dgm:pt modelId="{39316955-1040-4432-98E7-7D768C83D5F2}" type="pres">
      <dgm:prSet presAssocID="{EE7C7B44-66ED-4CA4-88D8-B2C46C4876CF}" presName="bgRect" presStyleLbl="bgShp" presStyleIdx="4" presStyleCnt="5"/>
      <dgm:spPr/>
    </dgm:pt>
    <dgm:pt modelId="{C44FE8C7-E8AB-4050-8965-22FBC0CC8123}" type="pres">
      <dgm:prSet presAssocID="{EE7C7B44-66ED-4CA4-88D8-B2C46C4876C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odium"/>
        </a:ext>
      </dgm:extLst>
    </dgm:pt>
    <dgm:pt modelId="{B4DABCA9-4C8E-4185-B48E-B689D4BE92ED}" type="pres">
      <dgm:prSet presAssocID="{EE7C7B44-66ED-4CA4-88D8-B2C46C4876CF}" presName="spaceRect" presStyleCnt="0"/>
      <dgm:spPr/>
    </dgm:pt>
    <dgm:pt modelId="{658FA738-B61D-48EA-9974-22C0EF85E29F}" type="pres">
      <dgm:prSet presAssocID="{EE7C7B44-66ED-4CA4-88D8-B2C46C4876CF}" presName="parTx" presStyleLbl="revTx" presStyleIdx="4" presStyleCnt="5">
        <dgm:presLayoutVars>
          <dgm:chMax val="0"/>
          <dgm:chPref val="0"/>
        </dgm:presLayoutVars>
      </dgm:prSet>
      <dgm:spPr/>
    </dgm:pt>
  </dgm:ptLst>
  <dgm:cxnLst>
    <dgm:cxn modelId="{2237E228-701B-4533-A3EE-16301AB6419E}" type="presOf" srcId="{0E32AF91-7E1F-4248-908C-E1FBD7964406}" destId="{E2FB60D9-3C78-4E0E-A628-FCD189A308EB}" srcOrd="0" destOrd="0" presId="urn:microsoft.com/office/officeart/2018/2/layout/IconVerticalSolidList"/>
    <dgm:cxn modelId="{4F939D32-255D-4DCA-BEC4-D7A0FB2427EC}" type="presOf" srcId="{D09F2820-931F-4F14-98EF-F1004D05D91D}" destId="{B46BD709-56D4-41C8-9073-86718CAB92BD}" srcOrd="0" destOrd="0" presId="urn:microsoft.com/office/officeart/2018/2/layout/IconVerticalSolidList"/>
    <dgm:cxn modelId="{263B603E-8AE1-491A-ADC7-DA7BDC2EF4F3}" srcId="{284732A4-D8E7-471E-8B1A-825FFE26244C}" destId="{D09F2820-931F-4F14-98EF-F1004D05D91D}" srcOrd="0" destOrd="0" parTransId="{4B4BB064-6D23-4E17-810A-02C4D5C5D650}" sibTransId="{52A29892-FFCD-425E-8503-193BB338B801}"/>
    <dgm:cxn modelId="{293C3A48-22A2-4DFF-82E3-92D018F9CEF2}" srcId="{284732A4-D8E7-471E-8B1A-825FFE26244C}" destId="{11AA55EF-126A-4593-808A-68BA02DB7A2D}" srcOrd="1" destOrd="0" parTransId="{56ACD5CA-955C-430D-B46C-C27E0B22F1A5}" sibTransId="{B55B17BD-CB4F-440E-B753-54F6B2B9E4AD}"/>
    <dgm:cxn modelId="{629C6174-DBB1-4E65-AAE9-F0BED4FDB6D3}" type="presOf" srcId="{EE7C7B44-66ED-4CA4-88D8-B2C46C4876CF}" destId="{658FA738-B61D-48EA-9974-22C0EF85E29F}" srcOrd="0" destOrd="0" presId="urn:microsoft.com/office/officeart/2018/2/layout/IconVerticalSolidList"/>
    <dgm:cxn modelId="{AADCB17A-6BBD-47CC-B757-B6DA2559FFD1}" srcId="{284732A4-D8E7-471E-8B1A-825FFE26244C}" destId="{0E32AF91-7E1F-4248-908C-E1FBD7964406}" srcOrd="3" destOrd="0" parTransId="{130CF444-4610-4ED2-A2D6-A4BB5112F52B}" sibTransId="{838D7C91-10F3-4BB1-9F4F-D2AB29733145}"/>
    <dgm:cxn modelId="{DE7BE984-E12A-47DA-8540-F87FA649CA2D}" type="presOf" srcId="{B34C955A-13BE-48CF-AB0F-7C215F0504C6}" destId="{180B616A-316E-458E-943B-A681993CD6F2}" srcOrd="0" destOrd="0" presId="urn:microsoft.com/office/officeart/2018/2/layout/IconVerticalSolidList"/>
    <dgm:cxn modelId="{19FC2CCE-3BFB-48E5-A29B-1B2B98E97893}" srcId="{284732A4-D8E7-471E-8B1A-825FFE26244C}" destId="{EE7C7B44-66ED-4CA4-88D8-B2C46C4876CF}" srcOrd="4" destOrd="0" parTransId="{4DDBE5F8-5A94-443E-A082-9D7B3AE0D3E6}" sibTransId="{FAD05E41-C7E0-4FE7-8CEF-A26BEBC8A125}"/>
    <dgm:cxn modelId="{743535D7-EB5E-4749-B318-72928862189A}" srcId="{284732A4-D8E7-471E-8B1A-825FFE26244C}" destId="{B34C955A-13BE-48CF-AB0F-7C215F0504C6}" srcOrd="2" destOrd="0" parTransId="{F6676732-22F7-47FC-866C-F091101AB615}" sibTransId="{C866B576-F1A2-497B-9C0C-EB932C97D494}"/>
    <dgm:cxn modelId="{9BA79EDC-7FC1-4D8E-A64B-9CF0D2CDE145}" type="presOf" srcId="{11AA55EF-126A-4593-808A-68BA02DB7A2D}" destId="{D9AA8A82-234D-4FD2-8D1B-0EAB8E546C5F}" srcOrd="0" destOrd="0" presId="urn:microsoft.com/office/officeart/2018/2/layout/IconVerticalSolidList"/>
    <dgm:cxn modelId="{490B71F7-64FE-45BE-98FD-A276014505C3}" type="presOf" srcId="{284732A4-D8E7-471E-8B1A-825FFE26244C}" destId="{6BE45AC1-47B6-45C1-A25B-1E55CAD30949}" srcOrd="0" destOrd="0" presId="urn:microsoft.com/office/officeart/2018/2/layout/IconVerticalSolidList"/>
    <dgm:cxn modelId="{E0893AF7-79DF-4A22-B1CD-A900D85BE9F2}" type="presParOf" srcId="{6BE45AC1-47B6-45C1-A25B-1E55CAD30949}" destId="{045CA562-355C-42F9-98A3-6C2A3E9AF989}" srcOrd="0" destOrd="0" presId="urn:microsoft.com/office/officeart/2018/2/layout/IconVerticalSolidList"/>
    <dgm:cxn modelId="{BD6134A7-7447-4905-ADB8-B873C7A8F5B6}" type="presParOf" srcId="{045CA562-355C-42F9-98A3-6C2A3E9AF989}" destId="{258407FC-88E0-4A78-8FF7-37991AE4BCAD}" srcOrd="0" destOrd="0" presId="urn:microsoft.com/office/officeart/2018/2/layout/IconVerticalSolidList"/>
    <dgm:cxn modelId="{AE530680-79F1-44B8-BEE2-DD48E47554AC}" type="presParOf" srcId="{045CA562-355C-42F9-98A3-6C2A3E9AF989}" destId="{B0C193D3-4D74-41F1-B512-5C07B824E666}" srcOrd="1" destOrd="0" presId="urn:microsoft.com/office/officeart/2018/2/layout/IconVerticalSolidList"/>
    <dgm:cxn modelId="{F92F7F6E-21B4-4119-A5E4-121FB6E31905}" type="presParOf" srcId="{045CA562-355C-42F9-98A3-6C2A3E9AF989}" destId="{DA67A886-E62C-4EE5-AF08-8718604B7FF8}" srcOrd="2" destOrd="0" presId="urn:microsoft.com/office/officeart/2018/2/layout/IconVerticalSolidList"/>
    <dgm:cxn modelId="{B37F721A-3046-4C6C-84BE-2D79092A2234}" type="presParOf" srcId="{045CA562-355C-42F9-98A3-6C2A3E9AF989}" destId="{B46BD709-56D4-41C8-9073-86718CAB92BD}" srcOrd="3" destOrd="0" presId="urn:microsoft.com/office/officeart/2018/2/layout/IconVerticalSolidList"/>
    <dgm:cxn modelId="{653BCB17-A516-498F-9F92-B93D66A212D4}" type="presParOf" srcId="{6BE45AC1-47B6-45C1-A25B-1E55CAD30949}" destId="{DAA55E24-3626-4209-A693-04ACA68FED1A}" srcOrd="1" destOrd="0" presId="urn:microsoft.com/office/officeart/2018/2/layout/IconVerticalSolidList"/>
    <dgm:cxn modelId="{AFF5D7F5-3379-498E-B306-55824AE94107}" type="presParOf" srcId="{6BE45AC1-47B6-45C1-A25B-1E55CAD30949}" destId="{5C4DED34-D4C9-4C15-BC4C-B99317A32BF6}" srcOrd="2" destOrd="0" presId="urn:microsoft.com/office/officeart/2018/2/layout/IconVerticalSolidList"/>
    <dgm:cxn modelId="{D8F7CC49-2BEF-4A08-A426-8E941294169F}" type="presParOf" srcId="{5C4DED34-D4C9-4C15-BC4C-B99317A32BF6}" destId="{62DC8B9D-39D4-4D5B-A482-ADA0A339B2DB}" srcOrd="0" destOrd="0" presId="urn:microsoft.com/office/officeart/2018/2/layout/IconVerticalSolidList"/>
    <dgm:cxn modelId="{DA2672D4-1F67-4E85-A3E9-A97F7B29A58B}" type="presParOf" srcId="{5C4DED34-D4C9-4C15-BC4C-B99317A32BF6}" destId="{490A4CC3-CF98-4BF4-BA55-C621978236B5}" srcOrd="1" destOrd="0" presId="urn:microsoft.com/office/officeart/2018/2/layout/IconVerticalSolidList"/>
    <dgm:cxn modelId="{880B66CE-EA8C-4BF8-9D32-9FD5746F11DC}" type="presParOf" srcId="{5C4DED34-D4C9-4C15-BC4C-B99317A32BF6}" destId="{7E449EBC-E46D-4E51-AC36-10B2BBD1D965}" srcOrd="2" destOrd="0" presId="urn:microsoft.com/office/officeart/2018/2/layout/IconVerticalSolidList"/>
    <dgm:cxn modelId="{30D8D427-84E8-46D5-8DD9-45780A5793B1}" type="presParOf" srcId="{5C4DED34-D4C9-4C15-BC4C-B99317A32BF6}" destId="{D9AA8A82-234D-4FD2-8D1B-0EAB8E546C5F}" srcOrd="3" destOrd="0" presId="urn:microsoft.com/office/officeart/2018/2/layout/IconVerticalSolidList"/>
    <dgm:cxn modelId="{452B7100-5659-41FD-8962-6CEADC06040A}" type="presParOf" srcId="{6BE45AC1-47B6-45C1-A25B-1E55CAD30949}" destId="{0C869F06-AC5A-4942-9948-AF7417D044DF}" srcOrd="3" destOrd="0" presId="urn:microsoft.com/office/officeart/2018/2/layout/IconVerticalSolidList"/>
    <dgm:cxn modelId="{0EEE7C01-548A-4915-AF70-52556D7027D9}" type="presParOf" srcId="{6BE45AC1-47B6-45C1-A25B-1E55CAD30949}" destId="{B08E968F-536B-4F89-B722-85A744DE766E}" srcOrd="4" destOrd="0" presId="urn:microsoft.com/office/officeart/2018/2/layout/IconVerticalSolidList"/>
    <dgm:cxn modelId="{CB1C2E6A-4520-4374-8462-C6E0E6B2EB40}" type="presParOf" srcId="{B08E968F-536B-4F89-B722-85A744DE766E}" destId="{9D41AF1E-2FB8-4DC2-A393-4E7A9B833886}" srcOrd="0" destOrd="0" presId="urn:microsoft.com/office/officeart/2018/2/layout/IconVerticalSolidList"/>
    <dgm:cxn modelId="{2A7538BE-0DC2-4C8E-9104-EFFBAED63EF4}" type="presParOf" srcId="{B08E968F-536B-4F89-B722-85A744DE766E}" destId="{DEB55324-0FCB-460A-817C-A860FFD57514}" srcOrd="1" destOrd="0" presId="urn:microsoft.com/office/officeart/2018/2/layout/IconVerticalSolidList"/>
    <dgm:cxn modelId="{0E932380-B5B1-4696-81B6-7ACCBE7B7C5A}" type="presParOf" srcId="{B08E968F-536B-4F89-B722-85A744DE766E}" destId="{ED6ACF2A-D31C-476F-92AE-81DE12308FE9}" srcOrd="2" destOrd="0" presId="urn:microsoft.com/office/officeart/2018/2/layout/IconVerticalSolidList"/>
    <dgm:cxn modelId="{DA08692E-BEE3-45CC-8E55-7563A8585204}" type="presParOf" srcId="{B08E968F-536B-4F89-B722-85A744DE766E}" destId="{180B616A-316E-458E-943B-A681993CD6F2}" srcOrd="3" destOrd="0" presId="urn:microsoft.com/office/officeart/2018/2/layout/IconVerticalSolidList"/>
    <dgm:cxn modelId="{72712021-CF70-4E75-9299-C0F0A7079D93}" type="presParOf" srcId="{6BE45AC1-47B6-45C1-A25B-1E55CAD30949}" destId="{8181A23D-237B-4C9D-9C30-6DF8EB93FB31}" srcOrd="5" destOrd="0" presId="urn:microsoft.com/office/officeart/2018/2/layout/IconVerticalSolidList"/>
    <dgm:cxn modelId="{2E9ED7DF-DE51-46E8-B9D2-09889E79A468}" type="presParOf" srcId="{6BE45AC1-47B6-45C1-A25B-1E55CAD30949}" destId="{D8F9FD1C-C8FA-4349-A867-DC3037E32B24}" srcOrd="6" destOrd="0" presId="urn:microsoft.com/office/officeart/2018/2/layout/IconVerticalSolidList"/>
    <dgm:cxn modelId="{220D3C55-4E3A-46C8-A03A-0B4A0CEC164D}" type="presParOf" srcId="{D8F9FD1C-C8FA-4349-A867-DC3037E32B24}" destId="{C30C4934-3681-4FB0-A52A-74163263EAF0}" srcOrd="0" destOrd="0" presId="urn:microsoft.com/office/officeart/2018/2/layout/IconVerticalSolidList"/>
    <dgm:cxn modelId="{484F1C89-8FBE-48DD-838D-62C043EA4F64}" type="presParOf" srcId="{D8F9FD1C-C8FA-4349-A867-DC3037E32B24}" destId="{B075F371-0EF6-42B6-99C3-F794E0F22624}" srcOrd="1" destOrd="0" presId="urn:microsoft.com/office/officeart/2018/2/layout/IconVerticalSolidList"/>
    <dgm:cxn modelId="{8224D796-9E03-45C8-A03F-3844F151EFDE}" type="presParOf" srcId="{D8F9FD1C-C8FA-4349-A867-DC3037E32B24}" destId="{50A0960F-B4F7-43D0-9C11-8D82987AF30B}" srcOrd="2" destOrd="0" presId="urn:microsoft.com/office/officeart/2018/2/layout/IconVerticalSolidList"/>
    <dgm:cxn modelId="{948F27B7-8025-4A80-A5D2-D150A85DD752}" type="presParOf" srcId="{D8F9FD1C-C8FA-4349-A867-DC3037E32B24}" destId="{E2FB60D9-3C78-4E0E-A628-FCD189A308EB}" srcOrd="3" destOrd="0" presId="urn:microsoft.com/office/officeart/2018/2/layout/IconVerticalSolidList"/>
    <dgm:cxn modelId="{DEB7C3D1-1CD2-4B05-BFAA-8FF1AB371CFB}" type="presParOf" srcId="{6BE45AC1-47B6-45C1-A25B-1E55CAD30949}" destId="{4DD5BDA0-76A2-4E71-9A86-84F1224D2556}" srcOrd="7" destOrd="0" presId="urn:microsoft.com/office/officeart/2018/2/layout/IconVerticalSolidList"/>
    <dgm:cxn modelId="{1D4CB7A0-BC2B-4963-86CF-507003E23427}" type="presParOf" srcId="{6BE45AC1-47B6-45C1-A25B-1E55CAD30949}" destId="{D28CBFDE-33BC-4533-8FBF-639EFF86B17F}" srcOrd="8" destOrd="0" presId="urn:microsoft.com/office/officeart/2018/2/layout/IconVerticalSolidList"/>
    <dgm:cxn modelId="{666BF816-C74B-4050-8E73-D8A6CAEB47FF}" type="presParOf" srcId="{D28CBFDE-33BC-4533-8FBF-639EFF86B17F}" destId="{39316955-1040-4432-98E7-7D768C83D5F2}" srcOrd="0" destOrd="0" presId="urn:microsoft.com/office/officeart/2018/2/layout/IconVerticalSolidList"/>
    <dgm:cxn modelId="{ACD8F6E8-F728-43F7-982C-292F9D4F8083}" type="presParOf" srcId="{D28CBFDE-33BC-4533-8FBF-639EFF86B17F}" destId="{C44FE8C7-E8AB-4050-8965-22FBC0CC8123}" srcOrd="1" destOrd="0" presId="urn:microsoft.com/office/officeart/2018/2/layout/IconVerticalSolidList"/>
    <dgm:cxn modelId="{DA607830-B162-4931-8FC9-11EE896E994B}" type="presParOf" srcId="{D28CBFDE-33BC-4533-8FBF-639EFF86B17F}" destId="{B4DABCA9-4C8E-4185-B48E-B689D4BE92ED}" srcOrd="2" destOrd="0" presId="urn:microsoft.com/office/officeart/2018/2/layout/IconVerticalSolidList"/>
    <dgm:cxn modelId="{71616ECA-BEF8-4530-A44A-4137C05026F3}" type="presParOf" srcId="{D28CBFDE-33BC-4533-8FBF-639EFF86B17F}" destId="{658FA738-B61D-48EA-9974-22C0EF85E29F}"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407FC-88E0-4A78-8FF7-37991AE4BCAD}">
      <dsp:nvSpPr>
        <dsp:cNvPr id="0" name=""/>
        <dsp:cNvSpPr/>
      </dsp:nvSpPr>
      <dsp:spPr>
        <a:xfrm>
          <a:off x="0" y="2957"/>
          <a:ext cx="5615752" cy="6299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C193D3-4D74-41F1-B512-5C07B824E666}">
      <dsp:nvSpPr>
        <dsp:cNvPr id="0" name=""/>
        <dsp:cNvSpPr/>
      </dsp:nvSpPr>
      <dsp:spPr>
        <a:xfrm>
          <a:off x="190561" y="144697"/>
          <a:ext cx="346475" cy="3464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6BD709-56D4-41C8-9073-86718CAB92BD}">
      <dsp:nvSpPr>
        <dsp:cNvPr id="0" name=""/>
        <dsp:cNvSpPr/>
      </dsp:nvSpPr>
      <dsp:spPr>
        <a:xfrm>
          <a:off x="727599" y="2957"/>
          <a:ext cx="4888152" cy="62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0" tIns="66670" rIns="66670" bIns="66670" numCol="1" spcCol="1270" anchor="ctr" anchorCtr="0">
          <a:noAutofit/>
        </a:bodyPr>
        <a:lstStyle/>
        <a:p>
          <a:pPr marL="0" lvl="0" indent="0" algn="l" defTabSz="711200">
            <a:lnSpc>
              <a:spcPct val="100000"/>
            </a:lnSpc>
            <a:spcBef>
              <a:spcPct val="0"/>
            </a:spcBef>
            <a:spcAft>
              <a:spcPct val="35000"/>
            </a:spcAft>
            <a:buNone/>
          </a:pPr>
          <a:r>
            <a:rPr lang="en-US" sz="1600" kern="1200" dirty="0"/>
            <a:t>Students can access video resources to guide them with business plan creation. </a:t>
          </a:r>
        </a:p>
      </dsp:txBody>
      <dsp:txXfrm>
        <a:off x="727599" y="2957"/>
        <a:ext cx="4888152" cy="629956"/>
      </dsp:txXfrm>
    </dsp:sp>
    <dsp:sp modelId="{62DC8B9D-39D4-4D5B-A482-ADA0A339B2DB}">
      <dsp:nvSpPr>
        <dsp:cNvPr id="0" name=""/>
        <dsp:cNvSpPr/>
      </dsp:nvSpPr>
      <dsp:spPr>
        <a:xfrm>
          <a:off x="0" y="790402"/>
          <a:ext cx="5615752" cy="6299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0A4CC3-CF98-4BF4-BA55-C621978236B5}">
      <dsp:nvSpPr>
        <dsp:cNvPr id="0" name=""/>
        <dsp:cNvSpPr/>
      </dsp:nvSpPr>
      <dsp:spPr>
        <a:xfrm>
          <a:off x="190561" y="932142"/>
          <a:ext cx="346475" cy="3464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AA8A82-234D-4FD2-8D1B-0EAB8E546C5F}">
      <dsp:nvSpPr>
        <dsp:cNvPr id="0" name=""/>
        <dsp:cNvSpPr/>
      </dsp:nvSpPr>
      <dsp:spPr>
        <a:xfrm>
          <a:off x="727599" y="790402"/>
          <a:ext cx="4888152" cy="62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0" tIns="66670" rIns="66670" bIns="66670" numCol="1" spcCol="1270" anchor="ctr" anchorCtr="0">
          <a:noAutofit/>
        </a:bodyPr>
        <a:lstStyle/>
        <a:p>
          <a:pPr marL="0" lvl="0" indent="0" algn="l" defTabSz="711200">
            <a:lnSpc>
              <a:spcPct val="100000"/>
            </a:lnSpc>
            <a:spcBef>
              <a:spcPct val="0"/>
            </a:spcBef>
            <a:spcAft>
              <a:spcPct val="35000"/>
            </a:spcAft>
            <a:buNone/>
          </a:pPr>
          <a:r>
            <a:rPr lang="en-US" sz="1600" kern="1200"/>
            <a:t>Submit a written business plan</a:t>
          </a:r>
        </a:p>
      </dsp:txBody>
      <dsp:txXfrm>
        <a:off x="727599" y="790402"/>
        <a:ext cx="4888152" cy="629956"/>
      </dsp:txXfrm>
    </dsp:sp>
    <dsp:sp modelId="{9D41AF1E-2FB8-4DC2-A393-4E7A9B833886}">
      <dsp:nvSpPr>
        <dsp:cNvPr id="0" name=""/>
        <dsp:cNvSpPr/>
      </dsp:nvSpPr>
      <dsp:spPr>
        <a:xfrm>
          <a:off x="0" y="1577847"/>
          <a:ext cx="5615752" cy="6299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B55324-0FCB-460A-817C-A860FFD57514}">
      <dsp:nvSpPr>
        <dsp:cNvPr id="0" name=""/>
        <dsp:cNvSpPr/>
      </dsp:nvSpPr>
      <dsp:spPr>
        <a:xfrm>
          <a:off x="190561" y="1719588"/>
          <a:ext cx="346475" cy="3464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B616A-316E-458E-943B-A681993CD6F2}">
      <dsp:nvSpPr>
        <dsp:cNvPr id="0" name=""/>
        <dsp:cNvSpPr/>
      </dsp:nvSpPr>
      <dsp:spPr>
        <a:xfrm>
          <a:off x="727599" y="1577847"/>
          <a:ext cx="4888152" cy="62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0" tIns="66670" rIns="66670" bIns="66670" numCol="1" spcCol="1270" anchor="ctr" anchorCtr="0">
          <a:noAutofit/>
        </a:bodyPr>
        <a:lstStyle/>
        <a:p>
          <a:pPr marL="0" lvl="0" indent="0" algn="l" defTabSz="711200">
            <a:lnSpc>
              <a:spcPct val="100000"/>
            </a:lnSpc>
            <a:spcBef>
              <a:spcPct val="0"/>
            </a:spcBef>
            <a:spcAft>
              <a:spcPct val="35000"/>
            </a:spcAft>
            <a:buNone/>
          </a:pPr>
          <a:r>
            <a:rPr lang="en-US" sz="1600" kern="1200"/>
            <a:t>Judges review business plans. Clubs may have all contestants present or choose top 3 to compete. </a:t>
          </a:r>
        </a:p>
      </dsp:txBody>
      <dsp:txXfrm>
        <a:off x="727599" y="1577847"/>
        <a:ext cx="4888152" cy="629956"/>
      </dsp:txXfrm>
    </dsp:sp>
    <dsp:sp modelId="{C30C4934-3681-4FB0-A52A-74163263EAF0}">
      <dsp:nvSpPr>
        <dsp:cNvPr id="0" name=""/>
        <dsp:cNvSpPr/>
      </dsp:nvSpPr>
      <dsp:spPr>
        <a:xfrm>
          <a:off x="0" y="2365293"/>
          <a:ext cx="5615752" cy="6299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75F371-0EF6-42B6-99C3-F794E0F22624}">
      <dsp:nvSpPr>
        <dsp:cNvPr id="0" name=""/>
        <dsp:cNvSpPr/>
      </dsp:nvSpPr>
      <dsp:spPr>
        <a:xfrm>
          <a:off x="190561" y="2507033"/>
          <a:ext cx="346475" cy="3464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B60D9-3C78-4E0E-A628-FCD189A308EB}">
      <dsp:nvSpPr>
        <dsp:cNvPr id="0" name=""/>
        <dsp:cNvSpPr/>
      </dsp:nvSpPr>
      <dsp:spPr>
        <a:xfrm>
          <a:off x="727599" y="2365293"/>
          <a:ext cx="4888152" cy="62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0" tIns="66670" rIns="66670" bIns="66670" numCol="1" spcCol="1270" anchor="ctr" anchorCtr="0">
          <a:noAutofit/>
        </a:bodyPr>
        <a:lstStyle/>
        <a:p>
          <a:pPr marL="0" lvl="0" indent="0" algn="l" defTabSz="711200">
            <a:lnSpc>
              <a:spcPct val="100000"/>
            </a:lnSpc>
            <a:spcBef>
              <a:spcPct val="0"/>
            </a:spcBef>
            <a:spcAft>
              <a:spcPct val="35000"/>
            </a:spcAft>
            <a:buNone/>
          </a:pPr>
          <a:r>
            <a:rPr lang="en-US" sz="1600" kern="1200"/>
            <a:t>Contestants present via Zoom or in –person to judging panel. </a:t>
          </a:r>
        </a:p>
      </dsp:txBody>
      <dsp:txXfrm>
        <a:off x="727599" y="2365293"/>
        <a:ext cx="4888152" cy="629956"/>
      </dsp:txXfrm>
    </dsp:sp>
    <dsp:sp modelId="{39316955-1040-4432-98E7-7D768C83D5F2}">
      <dsp:nvSpPr>
        <dsp:cNvPr id="0" name=""/>
        <dsp:cNvSpPr/>
      </dsp:nvSpPr>
      <dsp:spPr>
        <a:xfrm>
          <a:off x="0" y="3152738"/>
          <a:ext cx="5615752" cy="6299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4FE8C7-E8AB-4050-8965-22FBC0CC8123}">
      <dsp:nvSpPr>
        <dsp:cNvPr id="0" name=""/>
        <dsp:cNvSpPr/>
      </dsp:nvSpPr>
      <dsp:spPr>
        <a:xfrm>
          <a:off x="190561" y="3294478"/>
          <a:ext cx="346475" cy="3464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8FA738-B61D-48EA-9974-22C0EF85E29F}">
      <dsp:nvSpPr>
        <dsp:cNvPr id="0" name=""/>
        <dsp:cNvSpPr/>
      </dsp:nvSpPr>
      <dsp:spPr>
        <a:xfrm>
          <a:off x="727599" y="3152738"/>
          <a:ext cx="4888152" cy="629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0" tIns="66670" rIns="66670" bIns="66670" numCol="1" spcCol="1270" anchor="ctr" anchorCtr="0">
          <a:noAutofit/>
        </a:bodyPr>
        <a:lstStyle/>
        <a:p>
          <a:pPr marL="0" lvl="0" indent="0" algn="l" defTabSz="711200">
            <a:lnSpc>
              <a:spcPct val="100000"/>
            </a:lnSpc>
            <a:spcBef>
              <a:spcPct val="0"/>
            </a:spcBef>
            <a:spcAft>
              <a:spcPct val="35000"/>
            </a:spcAft>
            <a:buNone/>
          </a:pPr>
          <a:r>
            <a:rPr lang="en-US" sz="1600" kern="1200"/>
            <a:t>Clubs award winner and advance. </a:t>
          </a:r>
        </a:p>
      </dsp:txBody>
      <dsp:txXfrm>
        <a:off x="727599" y="3152738"/>
        <a:ext cx="4888152" cy="62995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CA828-03B8-EB4A-991C-61A6EE374BAC}" type="datetimeFigureOut">
              <a:rPr lang="en-US" smtClean="0"/>
              <a:t>2/14/2026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98D2E-70BC-2046-A853-B35B2FE3772A}" type="slidenum">
              <a:rPr lang="en-US" smtClean="0"/>
              <a:t>‹#›</a:t>
            </a:fld>
            <a:endParaRPr lang="en-US"/>
          </a:p>
        </p:txBody>
      </p:sp>
    </p:spTree>
    <p:extLst>
      <p:ext uri="{BB962C8B-B14F-4D97-AF65-F5344CB8AC3E}">
        <p14:creationId xmlns:p14="http://schemas.microsoft.com/office/powerpoint/2010/main" val="165385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98D2E-70BC-2046-A853-B35B2FE3772A}" type="slidenum">
              <a:rPr lang="en-US" smtClean="0"/>
              <a:t>1</a:t>
            </a:fld>
            <a:endParaRPr lang="en-US"/>
          </a:p>
        </p:txBody>
      </p:sp>
    </p:spTree>
    <p:extLst>
      <p:ext uri="{BB962C8B-B14F-4D97-AF65-F5344CB8AC3E}">
        <p14:creationId xmlns:p14="http://schemas.microsoft.com/office/powerpoint/2010/main" val="282645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BAAE1-0A86-E18B-B3B9-F4DEE507DB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FD31DC-B1CF-5A2A-7B99-9776C7DA60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DE8D30-5CE4-8ADF-AF8C-6169A2106DE2}"/>
              </a:ext>
            </a:extLst>
          </p:cNvPr>
          <p:cNvSpPr>
            <a:spLocks noGrp="1"/>
          </p:cNvSpPr>
          <p:nvPr>
            <p:ph type="body" idx="1"/>
          </p:nvPr>
        </p:nvSpPr>
        <p:spPr/>
        <p:txBody>
          <a:bodyPr/>
          <a:lstStyle/>
          <a:p>
            <a:pPr marL="0" indent="0">
              <a:buFont typeface="Arial" panose="020B0604020202020204" pitchFamily="34" charset="0"/>
              <a:buNone/>
            </a:pPr>
            <a:r>
              <a:rPr lang="en-US" sz="1200" b="0" i="0" kern="1200" dirty="0">
                <a:solidFill>
                  <a:schemeClr val="tx1"/>
                </a:solidFill>
                <a:effectLst/>
                <a:latin typeface="+mn-lt"/>
                <a:ea typeface="+mn-ea"/>
                <a:cs typeface="+mn-cs"/>
              </a:rPr>
              <a:t>These events allow us to connect to Rotarians across cities, areas, regions, districts, and BEYOND!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Attending can help you to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Grow your business.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Learn and adopt new technologies and SOPs for your business by networking with the great Rotary Leaders.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Make lasting connections. </a:t>
            </a:r>
            <a:endParaRPr lang="en-US" dirty="0"/>
          </a:p>
        </p:txBody>
      </p:sp>
      <p:sp>
        <p:nvSpPr>
          <p:cNvPr id="4" name="Slide Number Placeholder 3">
            <a:extLst>
              <a:ext uri="{FF2B5EF4-FFF2-40B4-BE49-F238E27FC236}">
                <a16:creationId xmlns:a16="http://schemas.microsoft.com/office/drawing/2014/main" id="{46030F4E-0F82-4E8C-64CA-54C9F230A773}"/>
              </a:ext>
            </a:extLst>
          </p:cNvPr>
          <p:cNvSpPr>
            <a:spLocks noGrp="1"/>
          </p:cNvSpPr>
          <p:nvPr>
            <p:ph type="sldNum" sz="quarter" idx="5"/>
          </p:nvPr>
        </p:nvSpPr>
        <p:spPr/>
        <p:txBody>
          <a:bodyPr/>
          <a:lstStyle/>
          <a:p>
            <a:fld id="{99798D2E-70BC-2046-A853-B35B2FE3772A}" type="slidenum">
              <a:rPr lang="en-US" smtClean="0"/>
              <a:t>10</a:t>
            </a:fld>
            <a:endParaRPr lang="en-US"/>
          </a:p>
        </p:txBody>
      </p:sp>
    </p:spTree>
    <p:extLst>
      <p:ext uri="{BB962C8B-B14F-4D97-AF65-F5344CB8AC3E}">
        <p14:creationId xmlns:p14="http://schemas.microsoft.com/office/powerpoint/2010/main" val="1800325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98D2E-70BC-2046-A853-B35B2FE3772A}" type="slidenum">
              <a:rPr lang="en-US" smtClean="0"/>
              <a:t>11</a:t>
            </a:fld>
            <a:endParaRPr lang="en-US"/>
          </a:p>
        </p:txBody>
      </p:sp>
    </p:spTree>
    <p:extLst>
      <p:ext uri="{BB962C8B-B14F-4D97-AF65-F5344CB8AC3E}">
        <p14:creationId xmlns:p14="http://schemas.microsoft.com/office/powerpoint/2010/main" val="2218677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0A0AF-E6FB-4023-9470-5078C72B8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E3A89-FBE4-D144-F9B6-AF8BDAFAF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67B65-9222-2E2E-2C5E-6339BE9806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B7AD7A-CFFE-C9B6-2EEF-1AA60AE201BE}"/>
              </a:ext>
            </a:extLst>
          </p:cNvPr>
          <p:cNvSpPr>
            <a:spLocks noGrp="1"/>
          </p:cNvSpPr>
          <p:nvPr>
            <p:ph type="sldNum" sz="quarter" idx="5"/>
          </p:nvPr>
        </p:nvSpPr>
        <p:spPr/>
        <p:txBody>
          <a:bodyPr/>
          <a:lstStyle/>
          <a:p>
            <a:fld id="{99798D2E-70BC-2046-A853-B35B2FE3772A}" type="slidenum">
              <a:rPr lang="en-US" smtClean="0"/>
              <a:t>12</a:t>
            </a:fld>
            <a:endParaRPr lang="en-US"/>
          </a:p>
        </p:txBody>
      </p:sp>
    </p:spTree>
    <p:extLst>
      <p:ext uri="{BB962C8B-B14F-4D97-AF65-F5344CB8AC3E}">
        <p14:creationId xmlns:p14="http://schemas.microsoft.com/office/powerpoint/2010/main" val="2770749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3014B-D37C-587D-2925-2066B29F8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6A922E-D08A-864D-1888-4C4A62134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0FBD73-DA48-8994-5C5F-41B2B5FF44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4B138C-1E9C-5840-818A-F41C16E99A26}"/>
              </a:ext>
            </a:extLst>
          </p:cNvPr>
          <p:cNvSpPr>
            <a:spLocks noGrp="1"/>
          </p:cNvSpPr>
          <p:nvPr>
            <p:ph type="sldNum" sz="quarter" idx="5"/>
          </p:nvPr>
        </p:nvSpPr>
        <p:spPr/>
        <p:txBody>
          <a:bodyPr/>
          <a:lstStyle/>
          <a:p>
            <a:fld id="{99798D2E-70BC-2046-A853-B35B2FE3772A}" type="slidenum">
              <a:rPr lang="en-US" smtClean="0"/>
              <a:t>13</a:t>
            </a:fld>
            <a:endParaRPr lang="en-US"/>
          </a:p>
        </p:txBody>
      </p:sp>
    </p:spTree>
    <p:extLst>
      <p:ext uri="{BB962C8B-B14F-4D97-AF65-F5344CB8AC3E}">
        <p14:creationId xmlns:p14="http://schemas.microsoft.com/office/powerpoint/2010/main" val="890086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Entrepreneurial literacy </a:t>
            </a:r>
            <a:r>
              <a:rPr lang="en-US" sz="1200" kern="1200" dirty="0">
                <a:solidFill>
                  <a:schemeClr val="tx1"/>
                </a:solidFill>
                <a:effectLst/>
                <a:latin typeface="+mn-lt"/>
                <a:ea typeface="+mn-ea"/>
                <a:cs typeface="+mn-cs"/>
              </a:rPr>
              <a:t>is essential for cultivating the next generation of small businesses, job creation, and community growth. Rotarians, with their business expertise and leadership, are uniquely positioned to inspire future entrepreneurs while offering students meaningful scholarship opportunities. This competition aligns with our vocational service mission by giving students a powerful first step on their vocational journey.</a:t>
            </a:r>
          </a:p>
          <a:p>
            <a:endParaRPr lang="en-US" dirty="0"/>
          </a:p>
        </p:txBody>
      </p:sp>
      <p:sp>
        <p:nvSpPr>
          <p:cNvPr id="4" name="Slide Number Placeholder 3"/>
          <p:cNvSpPr>
            <a:spLocks noGrp="1"/>
          </p:cNvSpPr>
          <p:nvPr>
            <p:ph type="sldNum" sz="quarter" idx="5"/>
          </p:nvPr>
        </p:nvSpPr>
        <p:spPr/>
        <p:txBody>
          <a:bodyPr/>
          <a:lstStyle/>
          <a:p>
            <a:fld id="{99798D2E-70BC-2046-A853-B35B2FE3772A}" type="slidenum">
              <a:rPr lang="en-US" smtClean="0"/>
              <a:t>15</a:t>
            </a:fld>
            <a:endParaRPr lang="en-US"/>
          </a:p>
        </p:txBody>
      </p:sp>
    </p:spTree>
    <p:extLst>
      <p:ext uri="{BB962C8B-B14F-4D97-AF65-F5344CB8AC3E}">
        <p14:creationId xmlns:p14="http://schemas.microsoft.com/office/powerpoint/2010/main" val="2238004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High school students will compete at </a:t>
            </a:r>
            <a:r>
              <a:rPr lang="en-US" sz="1200" b="1" kern="1200" dirty="0">
                <a:solidFill>
                  <a:schemeClr val="tx1"/>
                </a:solidFill>
                <a:effectLst/>
                <a:latin typeface="+mn-lt"/>
                <a:ea typeface="+mn-ea"/>
                <a:cs typeface="+mn-cs"/>
              </a:rPr>
              <a:t>Club</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Regional</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District level </a:t>
            </a:r>
            <a:r>
              <a:rPr lang="en-US" sz="1200" kern="1200" dirty="0">
                <a:solidFill>
                  <a:schemeClr val="tx1"/>
                </a:solidFill>
                <a:effectLst/>
                <a:latin typeface="+mn-lt"/>
                <a:ea typeface="+mn-ea"/>
                <a:cs typeface="+mn-cs"/>
              </a:rPr>
              <a:t>competitions by submitting written business plans and presenting their ideas before a judging panel.</a:t>
            </a:r>
          </a:p>
          <a:p>
            <a:pPr lvl="0"/>
            <a:r>
              <a:rPr lang="en-US" sz="1200" b="1" kern="1200" dirty="0">
                <a:solidFill>
                  <a:schemeClr val="tx1"/>
                </a:solidFill>
                <a:effectLst/>
                <a:latin typeface="+mn-lt"/>
                <a:ea typeface="+mn-ea"/>
                <a:cs typeface="+mn-cs"/>
              </a:rPr>
              <a:t>Team Structure</a:t>
            </a:r>
            <a:r>
              <a:rPr lang="en-US" sz="1200" kern="1200" dirty="0">
                <a:solidFill>
                  <a:schemeClr val="tx1"/>
                </a:solidFill>
                <a:effectLst/>
                <a:latin typeface="+mn-lt"/>
                <a:ea typeface="+mn-ea"/>
                <a:cs typeface="+mn-cs"/>
              </a:rPr>
              <a:t>: Entries may be submitted by </a:t>
            </a:r>
            <a:r>
              <a:rPr lang="en-US" sz="1200" b="1" i="1" kern="1200" dirty="0">
                <a:solidFill>
                  <a:schemeClr val="tx1"/>
                </a:solidFill>
                <a:effectLst/>
                <a:latin typeface="+mn-lt"/>
                <a:ea typeface="+mn-ea"/>
                <a:cs typeface="+mn-cs"/>
              </a:rPr>
              <a:t>individuals </a:t>
            </a:r>
            <a:r>
              <a:rPr lang="en-US" sz="1200" kern="1200" dirty="0">
                <a:solidFill>
                  <a:schemeClr val="tx1"/>
                </a:solidFill>
                <a:effectLst/>
                <a:latin typeface="+mn-lt"/>
                <a:ea typeface="+mn-ea"/>
                <a:cs typeface="+mn-cs"/>
              </a:rPr>
              <a:t>or </a:t>
            </a:r>
            <a:r>
              <a:rPr lang="en-US" sz="1200" b="1" i="1" kern="1200" dirty="0">
                <a:solidFill>
                  <a:schemeClr val="tx1"/>
                </a:solidFill>
                <a:effectLst/>
                <a:latin typeface="+mn-lt"/>
                <a:ea typeface="+mn-ea"/>
                <a:cs typeface="+mn-cs"/>
              </a:rPr>
              <a:t>teams of up to 4 students</a:t>
            </a:r>
            <a:r>
              <a:rPr lang="en-US" sz="1200" kern="1200" dirty="0">
                <a:solidFill>
                  <a:schemeClr val="tx1"/>
                </a:solidFill>
                <a:effectLst/>
                <a:latin typeface="+mn-lt"/>
                <a:ea typeface="+mn-ea"/>
                <a:cs typeface="+mn-cs"/>
              </a:rPr>
              <a:t>.</a:t>
            </a:r>
          </a:p>
          <a:p>
            <a:pPr lvl="0"/>
            <a:r>
              <a:rPr lang="en-US" sz="1200" b="1" kern="1200" dirty="0">
                <a:solidFill>
                  <a:schemeClr val="tx1"/>
                </a:solidFill>
                <a:effectLst/>
                <a:latin typeface="+mn-lt"/>
                <a:ea typeface="+mn-ea"/>
                <a:cs typeface="+mn-cs"/>
              </a:rPr>
              <a:t>Written Business Plan</a:t>
            </a:r>
            <a:r>
              <a:rPr lang="en-US" sz="1200" kern="1200" dirty="0">
                <a:solidFill>
                  <a:schemeClr val="tx1"/>
                </a:solidFill>
                <a:effectLst/>
                <a:latin typeface="+mn-lt"/>
                <a:ea typeface="+mn-ea"/>
                <a:cs typeface="+mn-cs"/>
              </a:rPr>
              <a:t>: All teams must submit a written plan for review at the Club level. Finalists from this stage will advance to oral presentations.</a:t>
            </a:r>
          </a:p>
          <a:p>
            <a:pPr lvl="0"/>
            <a:r>
              <a:rPr lang="en-US" sz="1200" b="1" kern="1200" dirty="0">
                <a:solidFill>
                  <a:schemeClr val="tx1"/>
                </a:solidFill>
                <a:effectLst/>
                <a:latin typeface="+mn-lt"/>
                <a:ea typeface="+mn-ea"/>
                <a:cs typeface="+mn-cs"/>
              </a:rPr>
              <a:t>Oral Presentation</a:t>
            </a:r>
            <a:r>
              <a:rPr lang="en-US" sz="1200" kern="1200" dirty="0">
                <a:solidFill>
                  <a:schemeClr val="tx1"/>
                </a:solidFill>
                <a:effectLst/>
                <a:latin typeface="+mn-lt"/>
                <a:ea typeface="+mn-ea"/>
                <a:cs typeface="+mn-cs"/>
              </a:rPr>
              <a:t>: Selected finalists from the written portion will present their business plan in a</a:t>
            </a:r>
          </a:p>
          <a:p>
            <a:r>
              <a:rPr lang="en-US" sz="1200" b="1" kern="1200" dirty="0">
                <a:solidFill>
                  <a:schemeClr val="tx1"/>
                </a:solidFill>
                <a:effectLst/>
                <a:latin typeface="+mn-lt"/>
                <a:ea typeface="+mn-ea"/>
                <a:cs typeface="+mn-cs"/>
              </a:rPr>
              <a:t>5–10-minute pitch</a:t>
            </a:r>
            <a:r>
              <a:rPr lang="en-US" sz="1200" kern="1200" dirty="0">
                <a:solidFill>
                  <a:schemeClr val="tx1"/>
                </a:solidFill>
                <a:effectLst/>
                <a:latin typeface="+mn-lt"/>
                <a:ea typeface="+mn-ea"/>
                <a:cs typeface="+mn-cs"/>
              </a:rPr>
              <a:t>, using PowerPoint, YouTube, or other presentation aids.</a:t>
            </a:r>
          </a:p>
          <a:p>
            <a:pPr lvl="0"/>
            <a:r>
              <a:rPr lang="en-US" sz="1200" b="1" kern="1200" dirty="0">
                <a:solidFill>
                  <a:schemeClr val="tx1"/>
                </a:solidFill>
                <a:effectLst/>
                <a:latin typeface="+mn-lt"/>
                <a:ea typeface="+mn-ea"/>
                <a:cs typeface="+mn-cs"/>
              </a:rPr>
              <a:t>Presentation Format</a:t>
            </a:r>
            <a:r>
              <a:rPr lang="en-US" sz="1200" kern="1200" dirty="0">
                <a:solidFill>
                  <a:schemeClr val="tx1"/>
                </a:solidFill>
                <a:effectLst/>
                <a:latin typeface="+mn-lt"/>
                <a:ea typeface="+mn-ea"/>
                <a:cs typeface="+mn-cs"/>
              </a:rPr>
              <a:t>: Oral presentations may be conducted </a:t>
            </a:r>
            <a:r>
              <a:rPr lang="en-US" sz="1200" b="1" kern="1200" dirty="0">
                <a:solidFill>
                  <a:schemeClr val="tx1"/>
                </a:solidFill>
                <a:effectLst/>
                <a:latin typeface="+mn-lt"/>
                <a:ea typeface="+mn-ea"/>
                <a:cs typeface="+mn-cs"/>
              </a:rPr>
              <a:t>in-person </a:t>
            </a:r>
            <a:r>
              <a:rPr lang="en-US" sz="1200" kern="1200" dirty="0">
                <a:solidFill>
                  <a:schemeClr val="tx1"/>
                </a:solidFill>
                <a:effectLst/>
                <a:latin typeface="+mn-lt"/>
                <a:ea typeface="+mn-ea"/>
                <a:cs typeface="+mn-cs"/>
              </a:rPr>
              <a:t>or </a:t>
            </a:r>
            <a:r>
              <a:rPr lang="en-US" sz="1200" b="1" kern="1200" dirty="0">
                <a:solidFill>
                  <a:schemeClr val="tx1"/>
                </a:solidFill>
                <a:effectLst/>
                <a:latin typeface="+mn-lt"/>
                <a:ea typeface="+mn-ea"/>
                <a:cs typeface="+mn-cs"/>
              </a:rPr>
              <a:t>via video conferencing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Club and Regional levels, at the discretion of the organizers).</a:t>
            </a:r>
          </a:p>
          <a:p>
            <a:pPr lvl="0"/>
            <a:r>
              <a:rPr lang="en-US" sz="1200" b="1" kern="1200" dirty="0">
                <a:solidFill>
                  <a:schemeClr val="tx1"/>
                </a:solidFill>
                <a:effectLst/>
                <a:latin typeface="+mn-lt"/>
                <a:ea typeface="+mn-ea"/>
                <a:cs typeface="+mn-cs"/>
              </a:rPr>
              <a:t>Club Level Judge Panel</a:t>
            </a:r>
            <a:r>
              <a:rPr lang="en-US" sz="1200" kern="1200" dirty="0">
                <a:solidFill>
                  <a:schemeClr val="tx1"/>
                </a:solidFill>
                <a:effectLst/>
                <a:latin typeface="+mn-lt"/>
                <a:ea typeface="+mn-ea"/>
                <a:cs typeface="+mn-cs"/>
              </a:rPr>
              <a:t>: Each club will form a judges panel (non-Rotarians permitted):</a:t>
            </a:r>
          </a:p>
          <a:p>
            <a:pPr lvl="1"/>
            <a:r>
              <a:rPr lang="en-US" sz="1200" kern="1200" dirty="0">
                <a:solidFill>
                  <a:schemeClr val="tx1"/>
                </a:solidFill>
                <a:effectLst/>
                <a:latin typeface="+mn-lt"/>
                <a:ea typeface="+mn-ea"/>
                <a:cs typeface="+mn-cs"/>
              </a:rPr>
              <a:t>Review and select finalists from the written business plans to provide oral presentations</a:t>
            </a:r>
          </a:p>
          <a:p>
            <a:pPr lvl="1"/>
            <a:r>
              <a:rPr lang="en-US" sz="1200" kern="1200" dirty="0">
                <a:solidFill>
                  <a:schemeClr val="tx1"/>
                </a:solidFill>
                <a:effectLst/>
                <a:latin typeface="+mn-lt"/>
                <a:ea typeface="+mn-ea"/>
                <a:cs typeface="+mn-cs"/>
              </a:rPr>
              <a:t>Evaluate the oral presentations</a:t>
            </a:r>
          </a:p>
          <a:p>
            <a:pPr lvl="1"/>
            <a:r>
              <a:rPr lang="en-US" sz="1200" kern="1200" dirty="0">
                <a:solidFill>
                  <a:schemeClr val="tx1"/>
                </a:solidFill>
                <a:effectLst/>
                <a:latin typeface="+mn-lt"/>
                <a:ea typeface="+mn-ea"/>
                <a:cs typeface="+mn-cs"/>
              </a:rPr>
              <a:t>Select one winner to advance to the Regional Competition Level to represent their club</a:t>
            </a:r>
          </a:p>
          <a:p>
            <a:endParaRPr lang="en-US" dirty="0"/>
          </a:p>
        </p:txBody>
      </p:sp>
      <p:sp>
        <p:nvSpPr>
          <p:cNvPr id="4" name="Slide Number Placeholder 3"/>
          <p:cNvSpPr>
            <a:spLocks noGrp="1"/>
          </p:cNvSpPr>
          <p:nvPr>
            <p:ph type="sldNum" sz="quarter" idx="5"/>
          </p:nvPr>
        </p:nvSpPr>
        <p:spPr/>
        <p:txBody>
          <a:bodyPr/>
          <a:lstStyle/>
          <a:p>
            <a:fld id="{99798D2E-70BC-2046-A853-B35B2FE3772A}" type="slidenum">
              <a:rPr lang="en-US" smtClean="0"/>
              <a:t>16</a:t>
            </a:fld>
            <a:endParaRPr lang="en-US"/>
          </a:p>
        </p:txBody>
      </p:sp>
    </p:spTree>
    <p:extLst>
      <p:ext uri="{BB962C8B-B14F-4D97-AF65-F5344CB8AC3E}">
        <p14:creationId xmlns:p14="http://schemas.microsoft.com/office/powerpoint/2010/main" val="3402862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Awards &amp; Recognition </a:t>
            </a:r>
            <a:r>
              <a:rPr lang="en-US" sz="1200" b="1" i="1" kern="1200" dirty="0">
                <a:solidFill>
                  <a:schemeClr val="tx1"/>
                </a:solidFill>
                <a:effectLst/>
                <a:latin typeface="+mn-lt"/>
                <a:ea typeface="+mn-ea"/>
                <a:cs typeface="+mn-cs"/>
              </a:rPr>
              <a:t>[subject to change based on number of clubs participating]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Cash prizes will be awarded </a:t>
            </a:r>
            <a:r>
              <a:rPr lang="en-US" sz="1200" kern="1200" dirty="0">
                <a:solidFill>
                  <a:schemeClr val="tx1"/>
                </a:solidFill>
                <a:effectLst/>
                <a:latin typeface="+mn-lt"/>
                <a:ea typeface="+mn-ea"/>
                <a:cs typeface="+mn-cs"/>
              </a:rPr>
              <a:t>during both the </a:t>
            </a:r>
            <a:r>
              <a:rPr lang="en-US" sz="1200" b="1" kern="1200" dirty="0">
                <a:solidFill>
                  <a:schemeClr val="tx1"/>
                </a:solidFill>
                <a:effectLst/>
                <a:latin typeface="+mn-lt"/>
                <a:ea typeface="+mn-ea"/>
                <a:cs typeface="+mn-cs"/>
              </a:rPr>
              <a:t>Regional </a:t>
            </a:r>
            <a:r>
              <a:rPr lang="en-US" sz="1200" kern="1200" dirty="0">
                <a:solidFill>
                  <a:schemeClr val="tx1"/>
                </a:solidFill>
                <a:effectLst/>
                <a:latin typeface="+mn-lt"/>
                <a:ea typeface="+mn-ea"/>
                <a:cs typeface="+mn-cs"/>
              </a:rPr>
              <a:t>&amp; </a:t>
            </a:r>
            <a:r>
              <a:rPr lang="en-US" sz="1200" b="1" kern="1200" dirty="0">
                <a:solidFill>
                  <a:schemeClr val="tx1"/>
                </a:solidFill>
                <a:effectLst/>
                <a:latin typeface="+mn-lt"/>
                <a:ea typeface="+mn-ea"/>
                <a:cs typeface="+mn-cs"/>
              </a:rPr>
              <a:t>District level competitions</a:t>
            </a:r>
            <a:r>
              <a:rPr lang="en-US" sz="1200" kern="1200" dirty="0">
                <a:solidFill>
                  <a:schemeClr val="tx1"/>
                </a:solidFill>
                <a:effectLst/>
                <a:latin typeface="+mn-lt"/>
                <a:ea typeface="+mn-ea"/>
                <a:cs typeface="+mn-cs"/>
              </a:rPr>
              <a:t>.</a:t>
            </a:r>
          </a:p>
          <a:p>
            <a:pPr lvl="0"/>
            <a:r>
              <a:rPr lang="en-US" sz="1200" b="1" kern="1200" dirty="0">
                <a:solidFill>
                  <a:schemeClr val="tx1"/>
                </a:solidFill>
                <a:effectLst/>
                <a:latin typeface="+mn-lt"/>
                <a:ea typeface="+mn-ea"/>
                <a:cs typeface="+mn-cs"/>
              </a:rPr>
              <a:t>Club Level Prizes: </a:t>
            </a:r>
            <a:r>
              <a:rPr lang="en-US" sz="1200" kern="1200" dirty="0">
                <a:solidFill>
                  <a:schemeClr val="tx1"/>
                </a:solidFill>
                <a:effectLst/>
                <a:latin typeface="+mn-lt"/>
                <a:ea typeface="+mn-ea"/>
                <a:cs typeface="+mn-cs"/>
              </a:rPr>
              <a:t>At club discretion</a:t>
            </a:r>
          </a:p>
          <a:p>
            <a:pPr lvl="0"/>
            <a:r>
              <a:rPr lang="en-US" sz="1200" b="1" kern="1200" dirty="0">
                <a:solidFill>
                  <a:schemeClr val="tx1"/>
                </a:solidFill>
                <a:effectLst/>
                <a:latin typeface="+mn-lt"/>
                <a:ea typeface="+mn-ea"/>
                <a:cs typeface="+mn-cs"/>
              </a:rPr>
              <a:t>Regional Level Prizes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1st place </a:t>
            </a:r>
            <a:r>
              <a:rPr lang="en-US" sz="1200" kern="1200" dirty="0">
                <a:solidFill>
                  <a:schemeClr val="tx1"/>
                </a:solidFill>
                <a:effectLst/>
                <a:latin typeface="+mn-lt"/>
                <a:ea typeface="+mn-ea"/>
                <a:cs typeface="+mn-cs"/>
              </a:rPr>
              <a:t>$500; </a:t>
            </a:r>
            <a:r>
              <a:rPr lang="en-US" sz="1200" b="1" kern="1200" dirty="0">
                <a:solidFill>
                  <a:schemeClr val="tx1"/>
                </a:solidFill>
                <a:effectLst/>
                <a:latin typeface="+mn-lt"/>
                <a:ea typeface="+mn-ea"/>
                <a:cs typeface="+mn-cs"/>
              </a:rPr>
              <a:t>Runner-Up </a:t>
            </a:r>
            <a:r>
              <a:rPr lang="en-US" sz="1200" kern="1200" dirty="0">
                <a:solidFill>
                  <a:schemeClr val="tx1"/>
                </a:solidFill>
                <a:effectLst/>
                <a:latin typeface="+mn-lt"/>
                <a:ea typeface="+mn-ea"/>
                <a:cs typeface="+mn-cs"/>
              </a:rPr>
              <a:t>$250; All other competitors to receive a $125 Consolation Prize. </a:t>
            </a:r>
          </a:p>
          <a:p>
            <a:pPr lvl="0"/>
            <a:r>
              <a:rPr lang="en-US" sz="1200" b="1" kern="1200" dirty="0">
                <a:solidFill>
                  <a:schemeClr val="tx1"/>
                </a:solidFill>
                <a:effectLst/>
                <a:latin typeface="+mn-lt"/>
                <a:ea typeface="+mn-ea"/>
                <a:cs typeface="+mn-cs"/>
              </a:rPr>
              <a:t>District Finals Prizes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1st place </a:t>
            </a:r>
            <a:r>
              <a:rPr lang="en-US" sz="1200" kern="1200" dirty="0">
                <a:solidFill>
                  <a:schemeClr val="tx1"/>
                </a:solidFill>
                <a:effectLst/>
                <a:latin typeface="+mn-lt"/>
                <a:ea typeface="+mn-ea"/>
                <a:cs typeface="+mn-cs"/>
              </a:rPr>
              <a:t>$2,500; </a:t>
            </a:r>
            <a:r>
              <a:rPr lang="en-US" sz="1200" b="1" kern="1200" dirty="0">
                <a:solidFill>
                  <a:schemeClr val="tx1"/>
                </a:solidFill>
                <a:effectLst/>
                <a:latin typeface="+mn-lt"/>
                <a:ea typeface="+mn-ea"/>
                <a:cs typeface="+mn-cs"/>
              </a:rPr>
              <a:t>2nd place </a:t>
            </a:r>
            <a:r>
              <a:rPr lang="en-US" sz="1200" kern="1200" dirty="0">
                <a:solidFill>
                  <a:schemeClr val="tx1"/>
                </a:solidFill>
                <a:effectLst/>
                <a:latin typeface="+mn-lt"/>
                <a:ea typeface="+mn-ea"/>
                <a:cs typeface="+mn-cs"/>
              </a:rPr>
              <a:t>$1,000; </a:t>
            </a:r>
            <a:r>
              <a:rPr lang="en-US" sz="1200" b="1" kern="1200" dirty="0">
                <a:solidFill>
                  <a:schemeClr val="tx1"/>
                </a:solidFill>
                <a:effectLst/>
                <a:latin typeface="+mn-lt"/>
                <a:ea typeface="+mn-ea"/>
                <a:cs typeface="+mn-cs"/>
              </a:rPr>
              <a:t>3rd place </a:t>
            </a:r>
            <a:r>
              <a:rPr lang="en-US" sz="1200" kern="1200" dirty="0">
                <a:solidFill>
                  <a:schemeClr val="tx1"/>
                </a:solidFill>
                <a:effectLst/>
                <a:latin typeface="+mn-lt"/>
                <a:ea typeface="+mn-ea"/>
                <a:cs typeface="+mn-cs"/>
              </a:rPr>
              <a:t>$500; </a:t>
            </a:r>
            <a:r>
              <a:rPr lang="en-US" sz="1200" b="1" kern="1200" dirty="0">
                <a:solidFill>
                  <a:schemeClr val="tx1"/>
                </a:solidFill>
                <a:effectLst/>
                <a:latin typeface="+mn-lt"/>
                <a:ea typeface="+mn-ea"/>
                <a:cs typeface="+mn-cs"/>
              </a:rPr>
              <a:t>4th place </a:t>
            </a:r>
            <a:r>
              <a:rPr lang="en-US" sz="1200" kern="1200" dirty="0">
                <a:solidFill>
                  <a:schemeClr val="tx1"/>
                </a:solidFill>
                <a:effectLst/>
                <a:latin typeface="+mn-lt"/>
                <a:ea typeface="+mn-ea"/>
                <a:cs typeface="+mn-cs"/>
              </a:rPr>
              <a:t>$500</a:t>
            </a:r>
          </a:p>
          <a:p>
            <a:pPr lvl="0"/>
            <a:r>
              <a:rPr lang="en-US" sz="1200" b="1" kern="1200" dirty="0">
                <a:solidFill>
                  <a:schemeClr val="tx1"/>
                </a:solidFill>
                <a:effectLst/>
                <a:latin typeface="+mn-lt"/>
                <a:ea typeface="+mn-ea"/>
                <a:cs typeface="+mn-cs"/>
              </a:rPr>
              <a:t>All Finalists</a:t>
            </a:r>
            <a:r>
              <a:rPr lang="en-US" sz="1200" kern="1200" dirty="0">
                <a:solidFill>
                  <a:schemeClr val="tx1"/>
                </a:solidFill>
                <a:effectLst/>
                <a:latin typeface="+mn-lt"/>
                <a:ea typeface="+mn-ea"/>
                <a:cs typeface="+mn-cs"/>
              </a:rPr>
              <a:t>: Receive District 5300 Certificates of Excellence and commendations from U.S. Congressional Representatives and California or Nevada State Assembly members </a:t>
            </a:r>
            <a:r>
              <a:rPr lang="en-US" sz="1200" i="1" kern="1200" dirty="0">
                <a:solidFill>
                  <a:schemeClr val="tx1"/>
                </a:solidFill>
                <a:effectLst/>
                <a:latin typeface="+mn-lt"/>
                <a:ea typeface="+mn-ea"/>
                <a:cs typeface="+mn-cs"/>
              </a:rPr>
              <a:t>(depending on school location)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9798D2E-70BC-2046-A853-B35B2FE3772A}" type="slidenum">
              <a:rPr lang="en-US" smtClean="0"/>
              <a:t>17</a:t>
            </a:fld>
            <a:endParaRPr lang="en-US"/>
          </a:p>
        </p:txBody>
      </p:sp>
    </p:spTree>
    <p:extLst>
      <p:ext uri="{BB962C8B-B14F-4D97-AF65-F5344CB8AC3E}">
        <p14:creationId xmlns:p14="http://schemas.microsoft.com/office/powerpoint/2010/main" val="2578633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To support clubs and students, we will provide:</a:t>
            </a:r>
          </a:p>
          <a:p>
            <a:pPr lvl="1"/>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Business Plan 101 Workshop Recording </a:t>
            </a:r>
            <a:r>
              <a:rPr lang="en-US" sz="1200" kern="1200" dirty="0">
                <a:solidFill>
                  <a:schemeClr val="tx1"/>
                </a:solidFill>
                <a:effectLst/>
                <a:latin typeface="+mn-lt"/>
                <a:ea typeface="+mn-ea"/>
                <a:cs typeface="+mn-cs"/>
              </a:rPr>
              <a:t>covering the basics of business planning and guidance on crafting strong proposals</a:t>
            </a:r>
          </a:p>
          <a:p>
            <a:pPr lvl="1"/>
            <a:r>
              <a:rPr lang="en-US" sz="1200" b="1" kern="1200" dirty="0">
                <a:solidFill>
                  <a:schemeClr val="tx1"/>
                </a:solidFill>
                <a:effectLst/>
                <a:latin typeface="+mn-lt"/>
                <a:ea typeface="+mn-ea"/>
                <a:cs typeface="+mn-cs"/>
              </a:rPr>
              <a:t>Scoring sheet templates </a:t>
            </a:r>
            <a:r>
              <a:rPr lang="en-US" sz="1200" kern="1200" dirty="0">
                <a:solidFill>
                  <a:schemeClr val="tx1"/>
                </a:solidFill>
                <a:effectLst/>
                <a:latin typeface="+mn-lt"/>
                <a:ea typeface="+mn-ea"/>
                <a:cs typeface="+mn-cs"/>
              </a:rPr>
              <a:t>to assist with consistent judging.</a:t>
            </a:r>
          </a:p>
          <a:p>
            <a:pPr lvl="1"/>
            <a:r>
              <a:rPr lang="en-US" sz="1200" b="1" kern="1200" dirty="0">
                <a:solidFill>
                  <a:schemeClr val="tx1"/>
                </a:solidFill>
                <a:effectLst/>
                <a:latin typeface="+mn-lt"/>
                <a:ea typeface="+mn-ea"/>
                <a:cs typeface="+mn-cs"/>
              </a:rPr>
              <a:t>Promotional flyers </a:t>
            </a:r>
            <a:r>
              <a:rPr lang="en-US" sz="1200" kern="1200" dirty="0">
                <a:solidFill>
                  <a:schemeClr val="tx1"/>
                </a:solidFill>
                <a:effectLst/>
                <a:latin typeface="+mn-lt"/>
                <a:ea typeface="+mn-ea"/>
                <a:cs typeface="+mn-cs"/>
              </a:rPr>
              <a:t>to help your club market and encourage participation in the competition.</a:t>
            </a:r>
          </a:p>
          <a:p>
            <a:endParaRPr lang="en-US" dirty="0"/>
          </a:p>
        </p:txBody>
      </p:sp>
      <p:sp>
        <p:nvSpPr>
          <p:cNvPr id="4" name="Slide Number Placeholder 3"/>
          <p:cNvSpPr>
            <a:spLocks noGrp="1"/>
          </p:cNvSpPr>
          <p:nvPr>
            <p:ph type="sldNum" sz="quarter" idx="5"/>
          </p:nvPr>
        </p:nvSpPr>
        <p:spPr/>
        <p:txBody>
          <a:bodyPr/>
          <a:lstStyle/>
          <a:p>
            <a:fld id="{99798D2E-70BC-2046-A853-B35B2FE3772A}" type="slidenum">
              <a:rPr lang="en-US" smtClean="0"/>
              <a:t>18</a:t>
            </a:fld>
            <a:endParaRPr lang="en-US"/>
          </a:p>
        </p:txBody>
      </p:sp>
    </p:spTree>
    <p:extLst>
      <p:ext uri="{BB962C8B-B14F-4D97-AF65-F5344CB8AC3E}">
        <p14:creationId xmlns:p14="http://schemas.microsoft.com/office/powerpoint/2010/main" val="264220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98D2E-70BC-2046-A853-B35B2FE3772A}" type="slidenum">
              <a:rPr lang="en-US" smtClean="0"/>
              <a:t>19</a:t>
            </a:fld>
            <a:endParaRPr lang="en-US"/>
          </a:p>
        </p:txBody>
      </p:sp>
    </p:spTree>
    <p:extLst>
      <p:ext uri="{BB962C8B-B14F-4D97-AF65-F5344CB8AC3E}">
        <p14:creationId xmlns:p14="http://schemas.microsoft.com/office/powerpoint/2010/main" val="45833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Vocational Service encourages Rotarians to:</a:t>
            </a:r>
            <a:br>
              <a:rPr lang="en-US" dirty="0"/>
            </a:br>
            <a:r>
              <a:rPr lang="en-US" sz="1200" b="0" i="0" kern="1200" dirty="0">
                <a:solidFill>
                  <a:schemeClr val="tx1"/>
                </a:solidFill>
                <a:effectLst/>
                <a:latin typeface="+mn-lt"/>
                <a:ea typeface="+mn-ea"/>
                <a:cs typeface="+mn-cs"/>
              </a:rPr>
              <a:t>• Practice high ethical standards in their professions and businesses</a:t>
            </a:r>
            <a:br>
              <a:rPr lang="en-US" dirty="0"/>
            </a:br>
            <a:r>
              <a:rPr lang="en-US" sz="1200" b="0" i="0" kern="1200" dirty="0">
                <a:solidFill>
                  <a:schemeClr val="tx1"/>
                </a:solidFill>
                <a:effectLst/>
                <a:latin typeface="+mn-lt"/>
                <a:ea typeface="+mn-ea"/>
                <a:cs typeface="+mn-cs"/>
              </a:rPr>
              <a:t>• Recognize the dignity and value of all occupations</a:t>
            </a:r>
            <a:br>
              <a:rPr lang="en-US" dirty="0"/>
            </a:br>
            <a:r>
              <a:rPr lang="en-US" sz="1200" b="0" i="0" kern="1200" dirty="0">
                <a:solidFill>
                  <a:schemeClr val="tx1"/>
                </a:solidFill>
                <a:effectLst/>
                <a:latin typeface="+mn-lt"/>
                <a:ea typeface="+mn-ea"/>
                <a:cs typeface="+mn-cs"/>
              </a:rPr>
              <a:t>• Use professional skills to serve the community</a:t>
            </a:r>
            <a:br>
              <a:rPr lang="en-US" dirty="0"/>
            </a:br>
            <a:r>
              <a:rPr lang="en-US" sz="1200" b="0" i="0" kern="1200" dirty="0">
                <a:solidFill>
                  <a:schemeClr val="tx1"/>
                </a:solidFill>
                <a:effectLst/>
                <a:latin typeface="+mn-lt"/>
                <a:ea typeface="+mn-ea"/>
                <a:cs typeface="+mn-cs"/>
              </a:rPr>
              <a:t>• Help others develop their vocational skills, especially youth and emerging leaders</a:t>
            </a:r>
            <a:br>
              <a:rPr lang="en-US" dirty="0"/>
            </a:br>
            <a:br>
              <a:rPr lang="en-US" dirty="0"/>
            </a:br>
            <a:r>
              <a:rPr lang="en-US" sz="1200" b="0" i="0" kern="1200" dirty="0">
                <a:solidFill>
                  <a:schemeClr val="tx1"/>
                </a:solidFill>
                <a:effectLst/>
                <a:latin typeface="+mn-lt"/>
                <a:ea typeface="+mn-ea"/>
                <a:cs typeface="+mn-cs"/>
              </a:rPr>
              <a:t>It’s rooted in Rotary’s belief that service happens not just through projects, but through our daily work.</a:t>
            </a:r>
            <a:endParaRPr lang="en-US" dirty="0"/>
          </a:p>
        </p:txBody>
      </p:sp>
      <p:sp>
        <p:nvSpPr>
          <p:cNvPr id="4" name="Slide Number Placeholder 3"/>
          <p:cNvSpPr>
            <a:spLocks noGrp="1"/>
          </p:cNvSpPr>
          <p:nvPr>
            <p:ph type="sldNum" sz="quarter" idx="5"/>
          </p:nvPr>
        </p:nvSpPr>
        <p:spPr/>
        <p:txBody>
          <a:bodyPr/>
          <a:lstStyle/>
          <a:p>
            <a:fld id="{99798D2E-70BC-2046-A853-B35B2FE3772A}" type="slidenum">
              <a:rPr lang="en-US" smtClean="0"/>
              <a:t>2</a:t>
            </a:fld>
            <a:endParaRPr lang="en-US"/>
          </a:p>
        </p:txBody>
      </p:sp>
    </p:spTree>
    <p:extLst>
      <p:ext uri="{BB962C8B-B14F-4D97-AF65-F5344CB8AC3E}">
        <p14:creationId xmlns:p14="http://schemas.microsoft.com/office/powerpoint/2010/main" val="2701740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2A6CD-12DA-6C66-35F6-4F6F2349A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181BB0-EB26-EF63-CD79-5F39F4F46B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B012A8-6A82-459D-01CF-68E6E6AD69EE}"/>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Common examples of Vocational Service</a:t>
            </a:r>
            <a:br>
              <a:rPr lang="en-US" dirty="0"/>
            </a:br>
            <a:r>
              <a:rPr lang="en-US" sz="1200" b="0" i="0" kern="1200" dirty="0">
                <a:solidFill>
                  <a:schemeClr val="tx1"/>
                </a:solidFill>
                <a:effectLst/>
                <a:latin typeface="+mn-lt"/>
                <a:ea typeface="+mn-ea"/>
                <a:cs typeface="+mn-cs"/>
              </a:rPr>
              <a:t>• Mentoring students or young professionals</a:t>
            </a:r>
            <a:br>
              <a:rPr lang="en-US" dirty="0"/>
            </a:br>
            <a:r>
              <a:rPr lang="en-US" sz="1200" b="0" i="0" kern="1200" dirty="0">
                <a:solidFill>
                  <a:schemeClr val="tx1"/>
                </a:solidFill>
                <a:effectLst/>
                <a:latin typeface="+mn-lt"/>
                <a:ea typeface="+mn-ea"/>
                <a:cs typeface="+mn-cs"/>
              </a:rPr>
              <a:t>• Career days, mock interviews, and resume workshops</a:t>
            </a:r>
            <a:br>
              <a:rPr lang="en-US" dirty="0"/>
            </a:br>
            <a:r>
              <a:rPr lang="en-US" sz="1200" b="0" i="0" kern="1200" dirty="0">
                <a:solidFill>
                  <a:schemeClr val="tx1"/>
                </a:solidFill>
                <a:effectLst/>
                <a:latin typeface="+mn-lt"/>
                <a:ea typeface="+mn-ea"/>
                <a:cs typeface="+mn-cs"/>
              </a:rPr>
              <a:t>• Hosting job shadowing or internship opportunities</a:t>
            </a:r>
            <a:endParaRPr lang="en-US" dirty="0"/>
          </a:p>
        </p:txBody>
      </p:sp>
      <p:sp>
        <p:nvSpPr>
          <p:cNvPr id="4" name="Slide Number Placeholder 3">
            <a:extLst>
              <a:ext uri="{FF2B5EF4-FFF2-40B4-BE49-F238E27FC236}">
                <a16:creationId xmlns:a16="http://schemas.microsoft.com/office/drawing/2014/main" id="{740976AE-0A70-C65B-3FE0-71A0996BCA6E}"/>
              </a:ext>
            </a:extLst>
          </p:cNvPr>
          <p:cNvSpPr>
            <a:spLocks noGrp="1"/>
          </p:cNvSpPr>
          <p:nvPr>
            <p:ph type="sldNum" sz="quarter" idx="5"/>
          </p:nvPr>
        </p:nvSpPr>
        <p:spPr/>
        <p:txBody>
          <a:bodyPr/>
          <a:lstStyle/>
          <a:p>
            <a:fld id="{99798D2E-70BC-2046-A853-B35B2FE3772A}" type="slidenum">
              <a:rPr lang="en-US" smtClean="0"/>
              <a:t>3</a:t>
            </a:fld>
            <a:endParaRPr lang="en-US"/>
          </a:p>
        </p:txBody>
      </p:sp>
    </p:spTree>
    <p:extLst>
      <p:ext uri="{BB962C8B-B14F-4D97-AF65-F5344CB8AC3E}">
        <p14:creationId xmlns:p14="http://schemas.microsoft.com/office/powerpoint/2010/main" val="3914546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E3E11-00B3-8F5B-5F73-EBF8F8471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46D57A-BD4D-B177-4472-6DA06E6AF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700C1-624F-17F1-8044-223E3AAB370D}"/>
              </a:ext>
            </a:extLst>
          </p:cNvPr>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Supporting vocational training programs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Recognizing professionals through Vocational Service Awards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Living and promoting the Four-Way Test in business decisions</a:t>
            </a:r>
            <a:br>
              <a:rPr lang="en-US" dirty="0"/>
            </a:br>
            <a:endParaRPr lang="en-US" dirty="0"/>
          </a:p>
        </p:txBody>
      </p:sp>
      <p:sp>
        <p:nvSpPr>
          <p:cNvPr id="4" name="Slide Number Placeholder 3">
            <a:extLst>
              <a:ext uri="{FF2B5EF4-FFF2-40B4-BE49-F238E27FC236}">
                <a16:creationId xmlns:a16="http://schemas.microsoft.com/office/drawing/2014/main" id="{1E8A5E9B-EB63-CBEF-598E-2DF63AFDC016}"/>
              </a:ext>
            </a:extLst>
          </p:cNvPr>
          <p:cNvSpPr>
            <a:spLocks noGrp="1"/>
          </p:cNvSpPr>
          <p:nvPr>
            <p:ph type="sldNum" sz="quarter" idx="5"/>
          </p:nvPr>
        </p:nvSpPr>
        <p:spPr/>
        <p:txBody>
          <a:bodyPr/>
          <a:lstStyle/>
          <a:p>
            <a:fld id="{99798D2E-70BC-2046-A853-B35B2FE3772A}" type="slidenum">
              <a:rPr lang="en-US" smtClean="0"/>
              <a:t>4</a:t>
            </a:fld>
            <a:endParaRPr lang="en-US"/>
          </a:p>
        </p:txBody>
      </p:sp>
    </p:spTree>
    <p:extLst>
      <p:ext uri="{BB962C8B-B14F-4D97-AF65-F5344CB8AC3E}">
        <p14:creationId xmlns:p14="http://schemas.microsoft.com/office/powerpoint/2010/main" val="3449698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Vocational Service is what makes Rotary unique. </a:t>
            </a:r>
          </a:p>
          <a:p>
            <a:r>
              <a:rPr lang="en-US" sz="1200" b="0" i="0" kern="1200" dirty="0">
                <a:solidFill>
                  <a:schemeClr val="tx1"/>
                </a:solidFill>
                <a:effectLst/>
                <a:latin typeface="+mn-lt"/>
                <a:ea typeface="+mn-ea"/>
                <a:cs typeface="+mn-cs"/>
              </a:rPr>
              <a:t>Unlike many service organizations, Rotary intentionally connects service with profession—reminding us that how we earn a living can also be how we serve humanity.</a:t>
            </a:r>
            <a:endParaRPr lang="en-US" dirty="0"/>
          </a:p>
        </p:txBody>
      </p:sp>
      <p:sp>
        <p:nvSpPr>
          <p:cNvPr id="4" name="Slide Number Placeholder 3"/>
          <p:cNvSpPr>
            <a:spLocks noGrp="1"/>
          </p:cNvSpPr>
          <p:nvPr>
            <p:ph type="sldNum" sz="quarter" idx="5"/>
          </p:nvPr>
        </p:nvSpPr>
        <p:spPr/>
        <p:txBody>
          <a:bodyPr/>
          <a:lstStyle/>
          <a:p>
            <a:fld id="{99798D2E-70BC-2046-A853-B35B2FE3772A}" type="slidenum">
              <a:rPr lang="en-US" smtClean="0"/>
              <a:t>5</a:t>
            </a:fld>
            <a:endParaRPr lang="en-US"/>
          </a:p>
        </p:txBody>
      </p:sp>
    </p:spTree>
    <p:extLst>
      <p:ext uri="{BB962C8B-B14F-4D97-AF65-F5344CB8AC3E}">
        <p14:creationId xmlns:p14="http://schemas.microsoft.com/office/powerpoint/2010/main" val="818224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98D2E-70BC-2046-A853-B35B2FE3772A}" type="slidenum">
              <a:rPr lang="en-US" smtClean="0"/>
              <a:t>6</a:t>
            </a:fld>
            <a:endParaRPr lang="en-US"/>
          </a:p>
        </p:txBody>
      </p:sp>
    </p:spTree>
    <p:extLst>
      <p:ext uri="{BB962C8B-B14F-4D97-AF65-F5344CB8AC3E}">
        <p14:creationId xmlns:p14="http://schemas.microsoft.com/office/powerpoint/2010/main" val="3837502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45949-E715-F550-8745-101ACB598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912307-829B-3BC8-9CF3-47E21B8E95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B1435-C980-6E99-5D39-A3912DF563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7F011A-CF9E-CE55-2E7C-844AE1FE983B}"/>
              </a:ext>
            </a:extLst>
          </p:cNvPr>
          <p:cNvSpPr>
            <a:spLocks noGrp="1"/>
          </p:cNvSpPr>
          <p:nvPr>
            <p:ph type="sldNum" sz="quarter" idx="5"/>
          </p:nvPr>
        </p:nvSpPr>
        <p:spPr/>
        <p:txBody>
          <a:bodyPr/>
          <a:lstStyle/>
          <a:p>
            <a:fld id="{99798D2E-70BC-2046-A853-B35B2FE3772A}" type="slidenum">
              <a:rPr lang="en-US" smtClean="0"/>
              <a:t>7</a:t>
            </a:fld>
            <a:endParaRPr lang="en-US"/>
          </a:p>
        </p:txBody>
      </p:sp>
    </p:spTree>
    <p:extLst>
      <p:ext uri="{BB962C8B-B14F-4D97-AF65-F5344CB8AC3E}">
        <p14:creationId xmlns:p14="http://schemas.microsoft.com/office/powerpoint/2010/main" val="3068090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dirty="0">
                <a:solidFill>
                  <a:schemeClr val="bg1"/>
                </a:solidFill>
              </a:rPr>
              <a:t>Rotary Means Business encourages Rotarians to support the success of their fellow Rotarians by doing business with them and by referring others to them. </a:t>
            </a:r>
          </a:p>
          <a:p>
            <a:endParaRPr lang="en-US" dirty="0"/>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These events allow us to connect to Rotarians across cities, areas, regions, districts, and BEYOND!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Attending can help you to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Grow your business.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Learn and adopt new technologies and SOPs for your business by networking with the great Rotary Leaders.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Make lasting connections. </a:t>
            </a:r>
            <a:endParaRPr lang="en-US" dirty="0"/>
          </a:p>
        </p:txBody>
      </p:sp>
      <p:sp>
        <p:nvSpPr>
          <p:cNvPr id="4" name="Slide Number Placeholder 3"/>
          <p:cNvSpPr>
            <a:spLocks noGrp="1"/>
          </p:cNvSpPr>
          <p:nvPr>
            <p:ph type="sldNum" sz="quarter" idx="5"/>
          </p:nvPr>
        </p:nvSpPr>
        <p:spPr/>
        <p:txBody>
          <a:bodyPr/>
          <a:lstStyle/>
          <a:p>
            <a:fld id="{99798D2E-70BC-2046-A853-B35B2FE3772A}" type="slidenum">
              <a:rPr lang="en-US" smtClean="0"/>
              <a:t>8</a:t>
            </a:fld>
            <a:endParaRPr lang="en-US"/>
          </a:p>
        </p:txBody>
      </p:sp>
    </p:spTree>
    <p:extLst>
      <p:ext uri="{BB962C8B-B14F-4D97-AF65-F5344CB8AC3E}">
        <p14:creationId xmlns:p14="http://schemas.microsoft.com/office/powerpoint/2010/main" val="3270750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9F325-FBD1-4DFB-FF2B-7F76DC8FA7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50469-060A-3F8E-0B96-FE626602CC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0776C8-5C51-5420-5067-5881534C0716}"/>
              </a:ext>
            </a:extLst>
          </p:cNvPr>
          <p:cNvSpPr>
            <a:spLocks noGrp="1"/>
          </p:cNvSpPr>
          <p:nvPr>
            <p:ph type="body" idx="1"/>
          </p:nvPr>
        </p:nvSpPr>
        <p:spPr/>
        <p:txBody>
          <a:bodyPr/>
          <a:lstStyle/>
          <a:p>
            <a:endParaRPr lang="en-US" dirty="0"/>
          </a:p>
          <a:p>
            <a:pPr marL="0" indent="0">
              <a:buFont typeface="Arial" panose="020B0604020202020204" pitchFamily="34" charset="0"/>
              <a:buNone/>
            </a:pPr>
            <a:r>
              <a:rPr lang="en-US" sz="1200" b="0" i="0" kern="1200" dirty="0">
                <a:solidFill>
                  <a:schemeClr val="tx1"/>
                </a:solidFill>
                <a:effectLst/>
                <a:latin typeface="+mn-lt"/>
                <a:ea typeface="+mn-ea"/>
                <a:cs typeface="+mn-cs"/>
              </a:rPr>
              <a:t>Business Networking is the way forward and the future to build stronger relationships and acquire great customers.</a:t>
            </a:r>
          </a:p>
        </p:txBody>
      </p:sp>
      <p:sp>
        <p:nvSpPr>
          <p:cNvPr id="4" name="Slide Number Placeholder 3">
            <a:extLst>
              <a:ext uri="{FF2B5EF4-FFF2-40B4-BE49-F238E27FC236}">
                <a16:creationId xmlns:a16="http://schemas.microsoft.com/office/drawing/2014/main" id="{E913F096-7336-BE56-99CA-DDDEB97668E9}"/>
              </a:ext>
            </a:extLst>
          </p:cNvPr>
          <p:cNvSpPr>
            <a:spLocks noGrp="1"/>
          </p:cNvSpPr>
          <p:nvPr>
            <p:ph type="sldNum" sz="quarter" idx="5"/>
          </p:nvPr>
        </p:nvSpPr>
        <p:spPr/>
        <p:txBody>
          <a:bodyPr/>
          <a:lstStyle/>
          <a:p>
            <a:fld id="{99798D2E-70BC-2046-A853-B35B2FE3772A}" type="slidenum">
              <a:rPr lang="en-US" smtClean="0"/>
              <a:t>9</a:t>
            </a:fld>
            <a:endParaRPr lang="en-US"/>
          </a:p>
        </p:txBody>
      </p:sp>
    </p:spTree>
    <p:extLst>
      <p:ext uri="{BB962C8B-B14F-4D97-AF65-F5344CB8AC3E}">
        <p14:creationId xmlns:p14="http://schemas.microsoft.com/office/powerpoint/2010/main" val="2623928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CB18-E2BB-2FC6-7A5D-1D4D2320FF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14EC83-6E0B-88BE-2887-2204ADBCB4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023386-462A-32D7-6300-22FD8156D260}"/>
              </a:ext>
            </a:extLst>
          </p:cNvPr>
          <p:cNvSpPr>
            <a:spLocks noGrp="1"/>
          </p:cNvSpPr>
          <p:nvPr>
            <p:ph type="dt" sz="half" idx="10"/>
          </p:nvPr>
        </p:nvSpPr>
        <p:spPr/>
        <p:txBody>
          <a:bodyPr/>
          <a:lstStyle/>
          <a:p>
            <a:fld id="{6002E1F4-3259-1642-B184-E811AE96FA10}" type="datetimeFigureOut">
              <a:rPr lang="en-US" smtClean="0"/>
              <a:t>2/14/2026</a:t>
            </a:fld>
            <a:endParaRPr lang="en-US"/>
          </a:p>
        </p:txBody>
      </p:sp>
      <p:sp>
        <p:nvSpPr>
          <p:cNvPr id="5" name="Footer Placeholder 4">
            <a:extLst>
              <a:ext uri="{FF2B5EF4-FFF2-40B4-BE49-F238E27FC236}">
                <a16:creationId xmlns:a16="http://schemas.microsoft.com/office/drawing/2014/main" id="{309E2DE9-C678-F213-FD33-ECA00FB85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076FC-C3F7-4173-643D-F4622605A8BF}"/>
              </a:ext>
            </a:extLst>
          </p:cNvPr>
          <p:cNvSpPr>
            <a:spLocks noGrp="1"/>
          </p:cNvSpPr>
          <p:nvPr>
            <p:ph type="sldNum" sz="quarter" idx="12"/>
          </p:nvPr>
        </p:nvSpPr>
        <p:spPr/>
        <p:txBody>
          <a:bodyPr/>
          <a:lstStyle/>
          <a:p>
            <a:fld id="{53182D87-4194-D545-97F3-290034B6188D}" type="slidenum">
              <a:rPr lang="en-US" smtClean="0"/>
              <a:t>‹#›</a:t>
            </a:fld>
            <a:endParaRPr lang="en-US"/>
          </a:p>
        </p:txBody>
      </p:sp>
    </p:spTree>
    <p:extLst>
      <p:ext uri="{BB962C8B-B14F-4D97-AF65-F5344CB8AC3E}">
        <p14:creationId xmlns:p14="http://schemas.microsoft.com/office/powerpoint/2010/main" val="3071396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BA3A3-8473-FDCF-9EB2-4D89B0325A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9C7511-30A0-413A-E1DA-FE8F7D9F15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C23EAA-A338-90FE-494C-FF01CEE8A603}"/>
              </a:ext>
            </a:extLst>
          </p:cNvPr>
          <p:cNvSpPr>
            <a:spLocks noGrp="1"/>
          </p:cNvSpPr>
          <p:nvPr>
            <p:ph type="dt" sz="half" idx="10"/>
          </p:nvPr>
        </p:nvSpPr>
        <p:spPr/>
        <p:txBody>
          <a:bodyPr/>
          <a:lstStyle/>
          <a:p>
            <a:fld id="{6002E1F4-3259-1642-B184-E811AE96FA10}" type="datetimeFigureOut">
              <a:rPr lang="en-US" smtClean="0"/>
              <a:t>2/14/2026</a:t>
            </a:fld>
            <a:endParaRPr lang="en-US"/>
          </a:p>
        </p:txBody>
      </p:sp>
      <p:sp>
        <p:nvSpPr>
          <p:cNvPr id="5" name="Footer Placeholder 4">
            <a:extLst>
              <a:ext uri="{FF2B5EF4-FFF2-40B4-BE49-F238E27FC236}">
                <a16:creationId xmlns:a16="http://schemas.microsoft.com/office/drawing/2014/main" id="{35F9AE5F-7AED-3205-2895-180048B6F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38D63-AE85-07BE-DD0B-C30BA175A04B}"/>
              </a:ext>
            </a:extLst>
          </p:cNvPr>
          <p:cNvSpPr>
            <a:spLocks noGrp="1"/>
          </p:cNvSpPr>
          <p:nvPr>
            <p:ph type="sldNum" sz="quarter" idx="12"/>
          </p:nvPr>
        </p:nvSpPr>
        <p:spPr/>
        <p:txBody>
          <a:bodyPr/>
          <a:lstStyle/>
          <a:p>
            <a:fld id="{53182D87-4194-D545-97F3-290034B6188D}" type="slidenum">
              <a:rPr lang="en-US" smtClean="0"/>
              <a:t>‹#›</a:t>
            </a:fld>
            <a:endParaRPr lang="en-US"/>
          </a:p>
        </p:txBody>
      </p:sp>
    </p:spTree>
    <p:extLst>
      <p:ext uri="{BB962C8B-B14F-4D97-AF65-F5344CB8AC3E}">
        <p14:creationId xmlns:p14="http://schemas.microsoft.com/office/powerpoint/2010/main" val="12415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328BF3-6E20-1B76-558D-5BDA0444B6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52F9EA-4E63-6A85-D58A-632587B1A3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9D3BF-2DFC-8429-46E9-5EE696E78542}"/>
              </a:ext>
            </a:extLst>
          </p:cNvPr>
          <p:cNvSpPr>
            <a:spLocks noGrp="1"/>
          </p:cNvSpPr>
          <p:nvPr>
            <p:ph type="dt" sz="half" idx="10"/>
          </p:nvPr>
        </p:nvSpPr>
        <p:spPr/>
        <p:txBody>
          <a:bodyPr/>
          <a:lstStyle/>
          <a:p>
            <a:fld id="{6002E1F4-3259-1642-B184-E811AE96FA10}" type="datetimeFigureOut">
              <a:rPr lang="en-US" smtClean="0"/>
              <a:t>2/14/2026</a:t>
            </a:fld>
            <a:endParaRPr lang="en-US"/>
          </a:p>
        </p:txBody>
      </p:sp>
      <p:sp>
        <p:nvSpPr>
          <p:cNvPr id="5" name="Footer Placeholder 4">
            <a:extLst>
              <a:ext uri="{FF2B5EF4-FFF2-40B4-BE49-F238E27FC236}">
                <a16:creationId xmlns:a16="http://schemas.microsoft.com/office/drawing/2014/main" id="{C5100AF6-34ED-7749-00B3-6271D0A7B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4BB09-7E57-15B0-54CE-4C4BAF2BE055}"/>
              </a:ext>
            </a:extLst>
          </p:cNvPr>
          <p:cNvSpPr>
            <a:spLocks noGrp="1"/>
          </p:cNvSpPr>
          <p:nvPr>
            <p:ph type="sldNum" sz="quarter" idx="12"/>
          </p:nvPr>
        </p:nvSpPr>
        <p:spPr/>
        <p:txBody>
          <a:bodyPr/>
          <a:lstStyle/>
          <a:p>
            <a:fld id="{53182D87-4194-D545-97F3-290034B6188D}" type="slidenum">
              <a:rPr lang="en-US" smtClean="0"/>
              <a:t>‹#›</a:t>
            </a:fld>
            <a:endParaRPr lang="en-US"/>
          </a:p>
        </p:txBody>
      </p:sp>
    </p:spTree>
    <p:extLst>
      <p:ext uri="{BB962C8B-B14F-4D97-AF65-F5344CB8AC3E}">
        <p14:creationId xmlns:p14="http://schemas.microsoft.com/office/powerpoint/2010/main" val="174568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EEDA-0F96-CA01-79ED-B9C6749282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9C8647-1B2E-A82A-E74B-74B0E2579C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A01E-0DC5-642C-AC8E-0F3C877CDC99}"/>
              </a:ext>
            </a:extLst>
          </p:cNvPr>
          <p:cNvSpPr>
            <a:spLocks noGrp="1"/>
          </p:cNvSpPr>
          <p:nvPr>
            <p:ph type="dt" sz="half" idx="10"/>
          </p:nvPr>
        </p:nvSpPr>
        <p:spPr/>
        <p:txBody>
          <a:bodyPr/>
          <a:lstStyle/>
          <a:p>
            <a:fld id="{6002E1F4-3259-1642-B184-E811AE96FA10}" type="datetimeFigureOut">
              <a:rPr lang="en-US" smtClean="0"/>
              <a:t>2/14/2026</a:t>
            </a:fld>
            <a:endParaRPr lang="en-US"/>
          </a:p>
        </p:txBody>
      </p:sp>
      <p:sp>
        <p:nvSpPr>
          <p:cNvPr id="5" name="Footer Placeholder 4">
            <a:extLst>
              <a:ext uri="{FF2B5EF4-FFF2-40B4-BE49-F238E27FC236}">
                <a16:creationId xmlns:a16="http://schemas.microsoft.com/office/drawing/2014/main" id="{4C143257-B734-9B9E-652C-DE51B90EF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8ACFB-004E-3559-35FF-BF9521F4968A}"/>
              </a:ext>
            </a:extLst>
          </p:cNvPr>
          <p:cNvSpPr>
            <a:spLocks noGrp="1"/>
          </p:cNvSpPr>
          <p:nvPr>
            <p:ph type="sldNum" sz="quarter" idx="12"/>
          </p:nvPr>
        </p:nvSpPr>
        <p:spPr/>
        <p:txBody>
          <a:bodyPr/>
          <a:lstStyle/>
          <a:p>
            <a:fld id="{53182D87-4194-D545-97F3-290034B6188D}" type="slidenum">
              <a:rPr lang="en-US" smtClean="0"/>
              <a:t>‹#›</a:t>
            </a:fld>
            <a:endParaRPr lang="en-US"/>
          </a:p>
        </p:txBody>
      </p:sp>
    </p:spTree>
    <p:extLst>
      <p:ext uri="{BB962C8B-B14F-4D97-AF65-F5344CB8AC3E}">
        <p14:creationId xmlns:p14="http://schemas.microsoft.com/office/powerpoint/2010/main" val="390115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7C75-51E9-C45B-AC21-491D79DE6B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531057-8FBE-29D0-57BE-A7634917EE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62AAA6-F450-7186-3044-B3D85931FFFC}"/>
              </a:ext>
            </a:extLst>
          </p:cNvPr>
          <p:cNvSpPr>
            <a:spLocks noGrp="1"/>
          </p:cNvSpPr>
          <p:nvPr>
            <p:ph type="dt" sz="half" idx="10"/>
          </p:nvPr>
        </p:nvSpPr>
        <p:spPr/>
        <p:txBody>
          <a:bodyPr/>
          <a:lstStyle/>
          <a:p>
            <a:fld id="{6002E1F4-3259-1642-B184-E811AE96FA10}" type="datetimeFigureOut">
              <a:rPr lang="en-US" smtClean="0"/>
              <a:t>2/14/2026</a:t>
            </a:fld>
            <a:endParaRPr lang="en-US"/>
          </a:p>
        </p:txBody>
      </p:sp>
      <p:sp>
        <p:nvSpPr>
          <p:cNvPr id="5" name="Footer Placeholder 4">
            <a:extLst>
              <a:ext uri="{FF2B5EF4-FFF2-40B4-BE49-F238E27FC236}">
                <a16:creationId xmlns:a16="http://schemas.microsoft.com/office/drawing/2014/main" id="{6CA8449E-42EA-D23A-D578-BB8C89015A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59D858-C3B8-151F-A3B4-063AB9666B65}"/>
              </a:ext>
            </a:extLst>
          </p:cNvPr>
          <p:cNvSpPr>
            <a:spLocks noGrp="1"/>
          </p:cNvSpPr>
          <p:nvPr>
            <p:ph type="sldNum" sz="quarter" idx="12"/>
          </p:nvPr>
        </p:nvSpPr>
        <p:spPr/>
        <p:txBody>
          <a:bodyPr/>
          <a:lstStyle/>
          <a:p>
            <a:fld id="{53182D87-4194-D545-97F3-290034B6188D}" type="slidenum">
              <a:rPr lang="en-US" smtClean="0"/>
              <a:t>‹#›</a:t>
            </a:fld>
            <a:endParaRPr lang="en-US"/>
          </a:p>
        </p:txBody>
      </p:sp>
    </p:spTree>
    <p:extLst>
      <p:ext uri="{BB962C8B-B14F-4D97-AF65-F5344CB8AC3E}">
        <p14:creationId xmlns:p14="http://schemas.microsoft.com/office/powerpoint/2010/main" val="259353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B093-1C5C-7FFB-964E-078CA3E55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957EC2-0158-9D1C-68FE-7808C2D0F4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22A861-DEA7-C50C-BFD0-5FD04F50A0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2F714E-C836-1546-423B-25F86EB9FEDC}"/>
              </a:ext>
            </a:extLst>
          </p:cNvPr>
          <p:cNvSpPr>
            <a:spLocks noGrp="1"/>
          </p:cNvSpPr>
          <p:nvPr>
            <p:ph type="dt" sz="half" idx="10"/>
          </p:nvPr>
        </p:nvSpPr>
        <p:spPr/>
        <p:txBody>
          <a:bodyPr/>
          <a:lstStyle/>
          <a:p>
            <a:fld id="{6002E1F4-3259-1642-B184-E811AE96FA10}" type="datetimeFigureOut">
              <a:rPr lang="en-US" smtClean="0"/>
              <a:t>2/14/2026</a:t>
            </a:fld>
            <a:endParaRPr lang="en-US"/>
          </a:p>
        </p:txBody>
      </p:sp>
      <p:sp>
        <p:nvSpPr>
          <p:cNvPr id="6" name="Footer Placeholder 5">
            <a:extLst>
              <a:ext uri="{FF2B5EF4-FFF2-40B4-BE49-F238E27FC236}">
                <a16:creationId xmlns:a16="http://schemas.microsoft.com/office/drawing/2014/main" id="{0D3EEC54-147E-E771-AEB5-C72C827370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83995-690D-DD9B-87E4-2804323066CC}"/>
              </a:ext>
            </a:extLst>
          </p:cNvPr>
          <p:cNvSpPr>
            <a:spLocks noGrp="1"/>
          </p:cNvSpPr>
          <p:nvPr>
            <p:ph type="sldNum" sz="quarter" idx="12"/>
          </p:nvPr>
        </p:nvSpPr>
        <p:spPr/>
        <p:txBody>
          <a:bodyPr/>
          <a:lstStyle/>
          <a:p>
            <a:fld id="{53182D87-4194-D545-97F3-290034B6188D}" type="slidenum">
              <a:rPr lang="en-US" smtClean="0"/>
              <a:t>‹#›</a:t>
            </a:fld>
            <a:endParaRPr lang="en-US"/>
          </a:p>
        </p:txBody>
      </p:sp>
    </p:spTree>
    <p:extLst>
      <p:ext uri="{BB962C8B-B14F-4D97-AF65-F5344CB8AC3E}">
        <p14:creationId xmlns:p14="http://schemas.microsoft.com/office/powerpoint/2010/main" val="245332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2DA3-0ADC-F325-051B-2F88E2877C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8544A7-5113-39ED-7D5A-14EC0CF091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90B7DF-83EF-A959-358D-6EC9744BD8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4D86D4-4794-B9FD-A3FA-5856A96CF9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0CD820-D2E2-8A85-BF39-12027339D9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F294BC-3E48-5069-E760-19A54D7ED3FD}"/>
              </a:ext>
            </a:extLst>
          </p:cNvPr>
          <p:cNvSpPr>
            <a:spLocks noGrp="1"/>
          </p:cNvSpPr>
          <p:nvPr>
            <p:ph type="dt" sz="half" idx="10"/>
          </p:nvPr>
        </p:nvSpPr>
        <p:spPr/>
        <p:txBody>
          <a:bodyPr/>
          <a:lstStyle/>
          <a:p>
            <a:fld id="{6002E1F4-3259-1642-B184-E811AE96FA10}" type="datetimeFigureOut">
              <a:rPr lang="en-US" smtClean="0"/>
              <a:t>2/14/2026</a:t>
            </a:fld>
            <a:endParaRPr lang="en-US"/>
          </a:p>
        </p:txBody>
      </p:sp>
      <p:sp>
        <p:nvSpPr>
          <p:cNvPr id="8" name="Footer Placeholder 7">
            <a:extLst>
              <a:ext uri="{FF2B5EF4-FFF2-40B4-BE49-F238E27FC236}">
                <a16:creationId xmlns:a16="http://schemas.microsoft.com/office/drawing/2014/main" id="{4DF71185-ABB6-3B57-DE44-D57D5D96D6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EC8DF5-E891-86CA-07F7-0F04E3372A43}"/>
              </a:ext>
            </a:extLst>
          </p:cNvPr>
          <p:cNvSpPr>
            <a:spLocks noGrp="1"/>
          </p:cNvSpPr>
          <p:nvPr>
            <p:ph type="sldNum" sz="quarter" idx="12"/>
          </p:nvPr>
        </p:nvSpPr>
        <p:spPr/>
        <p:txBody>
          <a:bodyPr/>
          <a:lstStyle/>
          <a:p>
            <a:fld id="{53182D87-4194-D545-97F3-290034B6188D}" type="slidenum">
              <a:rPr lang="en-US" smtClean="0"/>
              <a:t>‹#›</a:t>
            </a:fld>
            <a:endParaRPr lang="en-US"/>
          </a:p>
        </p:txBody>
      </p:sp>
    </p:spTree>
    <p:extLst>
      <p:ext uri="{BB962C8B-B14F-4D97-AF65-F5344CB8AC3E}">
        <p14:creationId xmlns:p14="http://schemas.microsoft.com/office/powerpoint/2010/main" val="372926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CEE4B-AFF3-D8A3-C66B-EDC7A16C76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B802E6-7516-7357-62C8-04C71365ECA0}"/>
              </a:ext>
            </a:extLst>
          </p:cNvPr>
          <p:cNvSpPr>
            <a:spLocks noGrp="1"/>
          </p:cNvSpPr>
          <p:nvPr>
            <p:ph type="dt" sz="half" idx="10"/>
          </p:nvPr>
        </p:nvSpPr>
        <p:spPr/>
        <p:txBody>
          <a:bodyPr/>
          <a:lstStyle/>
          <a:p>
            <a:fld id="{6002E1F4-3259-1642-B184-E811AE96FA10}" type="datetimeFigureOut">
              <a:rPr lang="en-US" smtClean="0"/>
              <a:t>2/14/2026</a:t>
            </a:fld>
            <a:endParaRPr lang="en-US"/>
          </a:p>
        </p:txBody>
      </p:sp>
      <p:sp>
        <p:nvSpPr>
          <p:cNvPr id="4" name="Footer Placeholder 3">
            <a:extLst>
              <a:ext uri="{FF2B5EF4-FFF2-40B4-BE49-F238E27FC236}">
                <a16:creationId xmlns:a16="http://schemas.microsoft.com/office/drawing/2014/main" id="{AA08B877-13B7-50C0-9CCB-5CDCDA496E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F8C782-343A-B821-D423-2B8E0DCFCD1D}"/>
              </a:ext>
            </a:extLst>
          </p:cNvPr>
          <p:cNvSpPr>
            <a:spLocks noGrp="1"/>
          </p:cNvSpPr>
          <p:nvPr>
            <p:ph type="sldNum" sz="quarter" idx="12"/>
          </p:nvPr>
        </p:nvSpPr>
        <p:spPr/>
        <p:txBody>
          <a:bodyPr/>
          <a:lstStyle/>
          <a:p>
            <a:fld id="{53182D87-4194-D545-97F3-290034B6188D}" type="slidenum">
              <a:rPr lang="en-US" smtClean="0"/>
              <a:t>‹#›</a:t>
            </a:fld>
            <a:endParaRPr lang="en-US"/>
          </a:p>
        </p:txBody>
      </p:sp>
    </p:spTree>
    <p:extLst>
      <p:ext uri="{BB962C8B-B14F-4D97-AF65-F5344CB8AC3E}">
        <p14:creationId xmlns:p14="http://schemas.microsoft.com/office/powerpoint/2010/main" val="354754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44336-D2EB-1364-92EB-7EB73C382361}"/>
              </a:ext>
            </a:extLst>
          </p:cNvPr>
          <p:cNvSpPr>
            <a:spLocks noGrp="1"/>
          </p:cNvSpPr>
          <p:nvPr>
            <p:ph type="dt" sz="half" idx="10"/>
          </p:nvPr>
        </p:nvSpPr>
        <p:spPr/>
        <p:txBody>
          <a:bodyPr/>
          <a:lstStyle/>
          <a:p>
            <a:fld id="{6002E1F4-3259-1642-B184-E811AE96FA10}" type="datetimeFigureOut">
              <a:rPr lang="en-US" smtClean="0"/>
              <a:t>2/14/2026</a:t>
            </a:fld>
            <a:endParaRPr lang="en-US"/>
          </a:p>
        </p:txBody>
      </p:sp>
      <p:sp>
        <p:nvSpPr>
          <p:cNvPr id="3" name="Footer Placeholder 2">
            <a:extLst>
              <a:ext uri="{FF2B5EF4-FFF2-40B4-BE49-F238E27FC236}">
                <a16:creationId xmlns:a16="http://schemas.microsoft.com/office/drawing/2014/main" id="{64EC10B8-25B8-99FB-31A9-2A1D35CD64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C32F9D-103D-4235-7C70-409FA38A51A9}"/>
              </a:ext>
            </a:extLst>
          </p:cNvPr>
          <p:cNvSpPr>
            <a:spLocks noGrp="1"/>
          </p:cNvSpPr>
          <p:nvPr>
            <p:ph type="sldNum" sz="quarter" idx="12"/>
          </p:nvPr>
        </p:nvSpPr>
        <p:spPr/>
        <p:txBody>
          <a:bodyPr/>
          <a:lstStyle/>
          <a:p>
            <a:fld id="{53182D87-4194-D545-97F3-290034B6188D}" type="slidenum">
              <a:rPr lang="en-US" smtClean="0"/>
              <a:t>‹#›</a:t>
            </a:fld>
            <a:endParaRPr lang="en-US"/>
          </a:p>
        </p:txBody>
      </p:sp>
    </p:spTree>
    <p:extLst>
      <p:ext uri="{BB962C8B-B14F-4D97-AF65-F5344CB8AC3E}">
        <p14:creationId xmlns:p14="http://schemas.microsoft.com/office/powerpoint/2010/main" val="386487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784D-640E-EBA3-B194-69DD33ED2C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03A979-DE34-91E1-3D72-308C42E483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F14746-67CF-9B24-93A8-10413C4E0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2E0C61-2229-CB7C-5767-7F976543229C}"/>
              </a:ext>
            </a:extLst>
          </p:cNvPr>
          <p:cNvSpPr>
            <a:spLocks noGrp="1"/>
          </p:cNvSpPr>
          <p:nvPr>
            <p:ph type="dt" sz="half" idx="10"/>
          </p:nvPr>
        </p:nvSpPr>
        <p:spPr/>
        <p:txBody>
          <a:bodyPr/>
          <a:lstStyle/>
          <a:p>
            <a:fld id="{6002E1F4-3259-1642-B184-E811AE96FA10}" type="datetimeFigureOut">
              <a:rPr lang="en-US" smtClean="0"/>
              <a:t>2/14/2026</a:t>
            </a:fld>
            <a:endParaRPr lang="en-US"/>
          </a:p>
        </p:txBody>
      </p:sp>
      <p:sp>
        <p:nvSpPr>
          <p:cNvPr id="6" name="Footer Placeholder 5">
            <a:extLst>
              <a:ext uri="{FF2B5EF4-FFF2-40B4-BE49-F238E27FC236}">
                <a16:creationId xmlns:a16="http://schemas.microsoft.com/office/drawing/2014/main" id="{64F1DB26-566D-88A1-C76C-EEBF23960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239EBF-858B-A267-21B0-3B7FEF2262A2}"/>
              </a:ext>
            </a:extLst>
          </p:cNvPr>
          <p:cNvSpPr>
            <a:spLocks noGrp="1"/>
          </p:cNvSpPr>
          <p:nvPr>
            <p:ph type="sldNum" sz="quarter" idx="12"/>
          </p:nvPr>
        </p:nvSpPr>
        <p:spPr/>
        <p:txBody>
          <a:bodyPr/>
          <a:lstStyle/>
          <a:p>
            <a:fld id="{53182D87-4194-D545-97F3-290034B6188D}" type="slidenum">
              <a:rPr lang="en-US" smtClean="0"/>
              <a:t>‹#›</a:t>
            </a:fld>
            <a:endParaRPr lang="en-US"/>
          </a:p>
        </p:txBody>
      </p:sp>
    </p:spTree>
    <p:extLst>
      <p:ext uri="{BB962C8B-B14F-4D97-AF65-F5344CB8AC3E}">
        <p14:creationId xmlns:p14="http://schemas.microsoft.com/office/powerpoint/2010/main" val="349071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81A53-01F0-BF8B-084A-F25EA63163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52A98B-594E-B733-EA7F-27EB6C50AD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17B103-123A-B50B-2CAD-42F048AB82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240A49-8ADC-B42F-6059-D9E5B1AB1643}"/>
              </a:ext>
            </a:extLst>
          </p:cNvPr>
          <p:cNvSpPr>
            <a:spLocks noGrp="1"/>
          </p:cNvSpPr>
          <p:nvPr>
            <p:ph type="dt" sz="half" idx="10"/>
          </p:nvPr>
        </p:nvSpPr>
        <p:spPr/>
        <p:txBody>
          <a:bodyPr/>
          <a:lstStyle/>
          <a:p>
            <a:fld id="{6002E1F4-3259-1642-B184-E811AE96FA10}" type="datetimeFigureOut">
              <a:rPr lang="en-US" smtClean="0"/>
              <a:t>2/14/2026</a:t>
            </a:fld>
            <a:endParaRPr lang="en-US"/>
          </a:p>
        </p:txBody>
      </p:sp>
      <p:sp>
        <p:nvSpPr>
          <p:cNvPr id="6" name="Footer Placeholder 5">
            <a:extLst>
              <a:ext uri="{FF2B5EF4-FFF2-40B4-BE49-F238E27FC236}">
                <a16:creationId xmlns:a16="http://schemas.microsoft.com/office/drawing/2014/main" id="{942BF015-0045-2868-E7FC-F7601AF77C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850C55-F3D3-A7F0-950F-82A9102D45F9}"/>
              </a:ext>
            </a:extLst>
          </p:cNvPr>
          <p:cNvSpPr>
            <a:spLocks noGrp="1"/>
          </p:cNvSpPr>
          <p:nvPr>
            <p:ph type="sldNum" sz="quarter" idx="12"/>
          </p:nvPr>
        </p:nvSpPr>
        <p:spPr/>
        <p:txBody>
          <a:bodyPr/>
          <a:lstStyle/>
          <a:p>
            <a:fld id="{53182D87-4194-D545-97F3-290034B6188D}" type="slidenum">
              <a:rPr lang="en-US" smtClean="0"/>
              <a:t>‹#›</a:t>
            </a:fld>
            <a:endParaRPr lang="en-US"/>
          </a:p>
        </p:txBody>
      </p:sp>
    </p:spTree>
    <p:extLst>
      <p:ext uri="{BB962C8B-B14F-4D97-AF65-F5344CB8AC3E}">
        <p14:creationId xmlns:p14="http://schemas.microsoft.com/office/powerpoint/2010/main" val="188403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066773-56C3-5ABC-E4F9-E9E08FD528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F38A72-9D8A-722F-7A08-7785AAF628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D6B8E4-7BBB-7ED5-C1AA-09B253D883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002E1F4-3259-1642-B184-E811AE96FA10}" type="datetimeFigureOut">
              <a:rPr lang="en-US" smtClean="0"/>
              <a:t>2/14/2026</a:t>
            </a:fld>
            <a:endParaRPr lang="en-US"/>
          </a:p>
        </p:txBody>
      </p:sp>
      <p:sp>
        <p:nvSpPr>
          <p:cNvPr id="5" name="Footer Placeholder 4">
            <a:extLst>
              <a:ext uri="{FF2B5EF4-FFF2-40B4-BE49-F238E27FC236}">
                <a16:creationId xmlns:a16="http://schemas.microsoft.com/office/drawing/2014/main" id="{B6130E88-B8C3-C676-327C-E323B6FCF0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F154566-1EA4-0FE6-A510-44456E9B8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3182D87-4194-D545-97F3-290034B6188D}" type="slidenum">
              <a:rPr lang="en-US" smtClean="0"/>
              <a:t>‹#›</a:t>
            </a:fld>
            <a:endParaRPr lang="en-US"/>
          </a:p>
        </p:txBody>
      </p:sp>
    </p:spTree>
    <p:extLst>
      <p:ext uri="{BB962C8B-B14F-4D97-AF65-F5344CB8AC3E}">
        <p14:creationId xmlns:p14="http://schemas.microsoft.com/office/powerpoint/2010/main" val="3928705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rawpixel.com/search/empower" TargetMode="External"/><Relationship Id="rId4" Type="http://schemas.openxmlformats.org/officeDocument/2006/relationships/image" Target="../media/image2.1"/></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mailto:paul.dnj@verizon.n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mailto:staceywayman719@gmail.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publicdomainpictures.net/en/view-image.php?image=240438&amp;picture=coming-so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researchoutreach.org/articles/how-choose-teachers-making-sense-pedagogical-responsibility/" TargetMode="External"/><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hot.yukbisnis.com/pentingnya-business-plan/" TargetMode="Externa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0.jpeg"/><Relationship Id="rId7" Type="http://schemas.openxmlformats.org/officeDocument/2006/relationships/diagramLayout" Target="../diagrams/layout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png"/><Relationship Id="rId10" Type="http://schemas.microsoft.com/office/2007/relationships/diagramDrawing" Target="../diagrams/drawing1.xml"/><Relationship Id="rId4" Type="http://schemas.openxmlformats.org/officeDocument/2006/relationships/hyperlink" Target="https://foto.wuestenigel.com/konzentration-bewahren-notizzettel-mit-dem-text-quot-keep-focus-quot-neben-einem-computer-maus-und-handy-im-homeoffice/" TargetMode="External"/><Relationship Id="rId9" Type="http://schemas.openxmlformats.org/officeDocument/2006/relationships/diagramColors" Target="../diagrams/colors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news.uct.ac.za/article/-2020-10-01-uct-students-business-aims-to-connect-student-entrepreneurs-on-campu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David@bfc.vega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mailto:staceywayman719@gmail.com" TargetMode="External"/><Relationship Id="rId4" Type="http://schemas.openxmlformats.org/officeDocument/2006/relationships/hyperlink" Target="mailto:paul.dnj@verizon.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rawpixel.com/image/648567/free-image-rawpixe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hyperlink" Target="https://mofccla.blogspot.com/2010/10/career-day-with-brunswick-fccla.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www.flickr.com/photos/sandialabs/25718051236" TargetMode="External"/><Relationship Id="rId4" Type="http://schemas.openxmlformats.org/officeDocument/2006/relationships/image" Target="../media/image3.jpg"/><Relationship Id="rId9" Type="http://schemas.openxmlformats.org/officeDocument/2006/relationships/hyperlink" Target="https://universityinnovation.org/wiki/Priorities:Galgotia's_College_of_Engineering_and_Technology_Student_Priorities"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franklinmatters.org/2019/04/tri-county-librarian-receives.html" TargetMode="External"/><Relationship Id="rId3" Type="http://schemas.openxmlformats.org/officeDocument/2006/relationships/image" Target="../media/image1.pn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pass.sa.edu.au/first-week-of-vet/" TargetMode="External"/><Relationship Id="rId10" Type="http://schemas.openxmlformats.org/officeDocument/2006/relationships/hyperlink" Target="https://www.linkedin.com/pulse/rotarys-4-way-test-quiet-leadership-temi-fatunmishe--6umoe" TargetMode="External"/><Relationship Id="rId4" Type="http://schemas.openxmlformats.org/officeDocument/2006/relationships/image" Target="../media/image6.jp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vet21001.e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hyperlink" Target="https://gosc.pl/doc/3125767.Papiez-nie-odprawil-Mszy-dla-rotarian"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creativecommons.org/licenses/by-nc-nd/3.0/" TargetMode="External"/><Relationship Id="rId4" Type="http://schemas.openxmlformats.org/officeDocument/2006/relationships/hyperlink" Target="https://businessandcafe.blog.hu/2016/05/13/a_kapcsolatepites_jovoje_az_uzletkotes_uj_vilaga_szervezett_network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1"/><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hyperlink" Target="https://www.rawpixel.com/search/eve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logo for a company&#10;&#10;AI-generated content may be incorrect.">
            <a:extLst>
              <a:ext uri="{FF2B5EF4-FFF2-40B4-BE49-F238E27FC236}">
                <a16:creationId xmlns:a16="http://schemas.microsoft.com/office/drawing/2014/main" id="{8EC453D0-0B82-F4CE-4755-2C7F978BDDFA}"/>
              </a:ext>
            </a:extLst>
          </p:cNvPr>
          <p:cNvPicPr>
            <a:picLocks noChangeAspect="1"/>
          </p:cNvPicPr>
          <p:nvPr/>
        </p:nvPicPr>
        <p:blipFill>
          <a:blip r:embed="rId3">
            <a:alphaModFix/>
          </a:blip>
          <a:srcRect r="9679" b="2"/>
          <a:stretch>
            <a:fillRect/>
          </a:stretch>
        </p:blipFill>
        <p:spPr>
          <a:xfrm>
            <a:off x="4547937" y="-5"/>
            <a:ext cx="7644062" cy="3681406"/>
          </a:xfrm>
          <a:prstGeom prst="rect">
            <a:avLst/>
          </a:prstGeom>
        </p:spPr>
      </p:pic>
      <p:pic>
        <p:nvPicPr>
          <p:cNvPr id="13" name="Picture 12">
            <a:extLst>
              <a:ext uri="{FF2B5EF4-FFF2-40B4-BE49-F238E27FC236}">
                <a16:creationId xmlns:a16="http://schemas.microsoft.com/office/drawing/2014/main" id="{3263515F-833C-E912-44CF-0F21B679B15E}"/>
              </a:ext>
            </a:extLst>
          </p:cNvPr>
          <p:cNvPicPr>
            <a:picLocks noChangeAspect="1"/>
          </p:cNvPicPr>
          <p:nvPr/>
        </p:nvPicPr>
        <p:blipFill>
          <a:blip r:embed="rId4">
            <a:extLst>
              <a:ext uri="{837473B0-CC2E-450A-ABE3-18F120FF3D39}">
                <a1611:picAttrSrcUrl xmlns:a1611="http://schemas.microsoft.com/office/drawing/2016/11/main" r:id="rId5"/>
              </a:ext>
            </a:extLst>
          </a:blip>
          <a:srcRect t="26108" r="-1" b="11635"/>
          <a:stretch>
            <a:fillRect/>
          </a:stretch>
        </p:blipFill>
        <p:spPr>
          <a:xfrm>
            <a:off x="4547938" y="3681409"/>
            <a:ext cx="7644062" cy="3176595"/>
          </a:xfrm>
          <a:prstGeom prst="rect">
            <a:avLst/>
          </a:prstGeom>
        </p:spPr>
      </p:pic>
      <p:sp>
        <p:nvSpPr>
          <p:cNvPr id="21" name="Rectangle 20">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E9CFFEA-AA8F-094C-FFC7-359D93791BFF}"/>
              </a:ext>
            </a:extLst>
          </p:cNvPr>
          <p:cNvSpPr txBox="1"/>
          <p:nvPr/>
        </p:nvSpPr>
        <p:spPr>
          <a:xfrm>
            <a:off x="838200" y="1115219"/>
            <a:ext cx="539591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kern="1200">
                <a:solidFill>
                  <a:schemeClr val="bg1"/>
                </a:solidFill>
                <a:latin typeface="+mj-lt"/>
                <a:ea typeface="+mj-ea"/>
                <a:cs typeface="+mj-cs"/>
              </a:rPr>
              <a:t>Vocational Service Essentials</a:t>
            </a:r>
          </a:p>
        </p:txBody>
      </p:sp>
      <p:cxnSp>
        <p:nvCxnSpPr>
          <p:cNvPr id="23" name="Straight Connector 22">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6C4EC1C-83A0-DCC7-F11E-E967522CB6F3}"/>
              </a:ext>
            </a:extLst>
          </p:cNvPr>
          <p:cNvSpPr txBox="1"/>
          <p:nvPr/>
        </p:nvSpPr>
        <p:spPr>
          <a:xfrm>
            <a:off x="838200" y="6176194"/>
            <a:ext cx="6893747" cy="369332"/>
          </a:xfrm>
          <a:prstGeom prst="rect">
            <a:avLst/>
          </a:prstGeom>
          <a:noFill/>
        </p:spPr>
        <p:txBody>
          <a:bodyPr wrap="none" rtlCol="0">
            <a:spAutoFit/>
          </a:bodyPr>
          <a:lstStyle/>
          <a:p>
            <a:r>
              <a:rPr lang="en-US" dirty="0">
                <a:solidFill>
                  <a:schemeClr val="bg1"/>
                </a:solidFill>
              </a:rPr>
              <a:t>Presented by 2025/26 Vocational Service Co-Chairs and Committee</a:t>
            </a:r>
          </a:p>
        </p:txBody>
      </p:sp>
    </p:spTree>
    <p:extLst>
      <p:ext uri="{BB962C8B-B14F-4D97-AF65-F5344CB8AC3E}">
        <p14:creationId xmlns:p14="http://schemas.microsoft.com/office/powerpoint/2010/main" val="1680214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7DAD278A-11D5-52E4-6C60-1350A87BFB9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494429-D501-69B0-1876-262D14D748FB}"/>
              </a:ext>
            </a:extLst>
          </p:cNvPr>
          <p:cNvSpPr txBox="1"/>
          <p:nvPr/>
        </p:nvSpPr>
        <p:spPr>
          <a:xfrm>
            <a:off x="965200" y="660400"/>
            <a:ext cx="9167831" cy="830997"/>
          </a:xfrm>
          <a:prstGeom prst="rect">
            <a:avLst/>
          </a:prstGeom>
          <a:noFill/>
        </p:spPr>
        <p:txBody>
          <a:bodyPr wrap="none" rtlCol="0">
            <a:spAutoFit/>
          </a:bodyPr>
          <a:lstStyle/>
          <a:p>
            <a:r>
              <a:rPr lang="en-US" sz="4800" b="1" dirty="0">
                <a:solidFill>
                  <a:schemeClr val="bg1"/>
                </a:solidFill>
              </a:rPr>
              <a:t>Attending RMB can help you to…</a:t>
            </a:r>
            <a:endParaRPr lang="en-US" sz="4800" dirty="0">
              <a:solidFill>
                <a:schemeClr val="bg1"/>
              </a:solidFill>
            </a:endParaRPr>
          </a:p>
        </p:txBody>
      </p:sp>
      <p:sp>
        <p:nvSpPr>
          <p:cNvPr id="6" name="TextBox 5">
            <a:extLst>
              <a:ext uri="{FF2B5EF4-FFF2-40B4-BE49-F238E27FC236}">
                <a16:creationId xmlns:a16="http://schemas.microsoft.com/office/drawing/2014/main" id="{51C6682E-E63C-FC71-8B23-1672792C0ECC}"/>
              </a:ext>
            </a:extLst>
          </p:cNvPr>
          <p:cNvSpPr txBox="1"/>
          <p:nvPr/>
        </p:nvSpPr>
        <p:spPr>
          <a:xfrm flipH="1">
            <a:off x="839788" y="1969702"/>
            <a:ext cx="10232814" cy="3970318"/>
          </a:xfrm>
          <a:prstGeom prst="rect">
            <a:avLst/>
          </a:prstGeom>
          <a:noFill/>
        </p:spPr>
        <p:txBody>
          <a:bodyPr wrap="square" rtlCol="0">
            <a:spAutoFit/>
          </a:bodyPr>
          <a:lstStyle/>
          <a:p>
            <a:pPr marL="285750" indent="-285750">
              <a:buFont typeface="Wingdings" panose="05000000000000000000" pitchFamily="2" charset="2"/>
              <a:buChar char="Ø"/>
            </a:pPr>
            <a:r>
              <a:rPr lang="en-US" sz="3600" dirty="0">
                <a:solidFill>
                  <a:schemeClr val="bg1"/>
                </a:solidFill>
              </a:rPr>
              <a:t>Grow your business, </a:t>
            </a:r>
          </a:p>
          <a:p>
            <a:pPr marL="285750" indent="-285750">
              <a:buFont typeface="Wingdings" panose="05000000000000000000" pitchFamily="2" charset="2"/>
              <a:buChar char="Ø"/>
            </a:pPr>
            <a:endParaRPr lang="en-US" sz="3600" dirty="0">
              <a:solidFill>
                <a:schemeClr val="bg1"/>
              </a:solidFill>
            </a:endParaRPr>
          </a:p>
          <a:p>
            <a:pPr marL="285750" indent="-285750">
              <a:buFont typeface="Wingdings" panose="05000000000000000000" pitchFamily="2" charset="2"/>
              <a:buChar char="Ø"/>
            </a:pPr>
            <a:r>
              <a:rPr lang="en-US" sz="3600" dirty="0">
                <a:solidFill>
                  <a:schemeClr val="bg1"/>
                </a:solidFill>
              </a:rPr>
              <a:t>Learn and adopt new technologies and SOPs for your business by networking with great Rotary Leaders, and</a:t>
            </a:r>
          </a:p>
          <a:p>
            <a:pPr marL="285750" indent="-285750">
              <a:buFont typeface="Wingdings" panose="05000000000000000000" pitchFamily="2" charset="2"/>
              <a:buChar char="Ø"/>
            </a:pPr>
            <a:endParaRPr lang="en-US" sz="3600" dirty="0">
              <a:solidFill>
                <a:schemeClr val="bg1"/>
              </a:solidFill>
            </a:endParaRPr>
          </a:p>
          <a:p>
            <a:pPr marL="285750" indent="-285750">
              <a:buFont typeface="Wingdings" panose="05000000000000000000" pitchFamily="2" charset="2"/>
              <a:buChar char="Ø"/>
            </a:pPr>
            <a:r>
              <a:rPr lang="en-US" sz="3600" dirty="0">
                <a:solidFill>
                  <a:schemeClr val="bg1"/>
                </a:solidFill>
              </a:rPr>
              <a:t> Make lasting connections! </a:t>
            </a:r>
          </a:p>
        </p:txBody>
      </p:sp>
      <p:pic>
        <p:nvPicPr>
          <p:cNvPr id="7" name="Picture 6" descr="A logo for a company&#10;&#10;AI-generated content may be incorrect.">
            <a:extLst>
              <a:ext uri="{FF2B5EF4-FFF2-40B4-BE49-F238E27FC236}">
                <a16:creationId xmlns:a16="http://schemas.microsoft.com/office/drawing/2014/main" id="{BB969C0E-B2F4-903F-C537-EA8B0876D9E2}"/>
              </a:ext>
            </a:extLst>
          </p:cNvPr>
          <p:cNvPicPr>
            <a:picLocks noChangeAspect="1"/>
          </p:cNvPicPr>
          <p:nvPr/>
        </p:nvPicPr>
        <p:blipFill>
          <a:blip r:embed="rId3"/>
          <a:stretch>
            <a:fillRect/>
          </a:stretch>
        </p:blipFill>
        <p:spPr>
          <a:xfrm>
            <a:off x="10607568" y="6170340"/>
            <a:ext cx="1584412" cy="690351"/>
          </a:xfrm>
          <a:prstGeom prst="rect">
            <a:avLst/>
          </a:prstGeom>
        </p:spPr>
      </p:pic>
    </p:spTree>
    <p:extLst>
      <p:ext uri="{BB962C8B-B14F-4D97-AF65-F5344CB8AC3E}">
        <p14:creationId xmlns:p14="http://schemas.microsoft.com/office/powerpoint/2010/main" val="3579538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162AF2-BC68-15E5-C418-DE6A4A6CF580}"/>
              </a:ext>
            </a:extLst>
          </p:cNvPr>
          <p:cNvPicPr>
            <a:picLocks noChangeAspect="1"/>
          </p:cNvPicPr>
          <p:nvPr/>
        </p:nvPicPr>
        <p:blipFill>
          <a:blip r:embed="rId3"/>
          <a:stretch>
            <a:fillRect/>
          </a:stretch>
        </p:blipFill>
        <p:spPr>
          <a:xfrm>
            <a:off x="360609" y="479738"/>
            <a:ext cx="5898523" cy="5898523"/>
          </a:xfrm>
          <a:prstGeom prst="rect">
            <a:avLst/>
          </a:prstGeom>
        </p:spPr>
      </p:pic>
      <p:sp>
        <p:nvSpPr>
          <p:cNvPr id="5" name="TextBox 4">
            <a:extLst>
              <a:ext uri="{FF2B5EF4-FFF2-40B4-BE49-F238E27FC236}">
                <a16:creationId xmlns:a16="http://schemas.microsoft.com/office/drawing/2014/main" id="{D9CCCC5B-2366-D07A-652E-55C33208736B}"/>
              </a:ext>
            </a:extLst>
          </p:cNvPr>
          <p:cNvSpPr txBox="1"/>
          <p:nvPr/>
        </p:nvSpPr>
        <p:spPr>
          <a:xfrm>
            <a:off x="7083380" y="2013227"/>
            <a:ext cx="4404575" cy="2831544"/>
          </a:xfrm>
          <a:prstGeom prst="rect">
            <a:avLst/>
          </a:prstGeom>
          <a:noFill/>
        </p:spPr>
        <p:txBody>
          <a:bodyPr wrap="square" rtlCol="0">
            <a:spAutoFit/>
          </a:bodyPr>
          <a:lstStyle/>
          <a:p>
            <a:r>
              <a:rPr lang="en-US" sz="3200" b="1" dirty="0">
                <a:solidFill>
                  <a:srgbClr val="002060"/>
                </a:solidFill>
              </a:rPr>
              <a:t>Questions? Contact: Paul Akin </a:t>
            </a:r>
          </a:p>
          <a:p>
            <a:r>
              <a:rPr lang="en-US" sz="3200" b="1" dirty="0">
                <a:solidFill>
                  <a:srgbClr val="002060"/>
                </a:solidFill>
              </a:rPr>
              <a:t>CA/East &amp; West </a:t>
            </a:r>
            <a:r>
              <a:rPr lang="en-US" sz="3200" dirty="0">
                <a:solidFill>
                  <a:srgbClr val="002060"/>
                </a:solidFill>
              </a:rPr>
              <a:t> </a:t>
            </a:r>
            <a:r>
              <a:rPr lang="en-US" sz="3200" dirty="0">
                <a:solidFill>
                  <a:srgbClr val="002060"/>
                </a:solidFill>
                <a:hlinkClick r:id="rId4">
                  <a:extLst>
                    <a:ext uri="{A12FA001-AC4F-418D-AE19-62706E023703}">
                      <ahyp:hlinkClr xmlns:ahyp="http://schemas.microsoft.com/office/drawing/2018/hyperlinkcolor" val="tx"/>
                    </a:ext>
                  </a:extLst>
                </a:hlinkClick>
              </a:rPr>
              <a:t>paul.dnj@verizon.net</a:t>
            </a:r>
            <a:r>
              <a:rPr lang="en-US" sz="3200" dirty="0">
                <a:solidFill>
                  <a:srgbClr val="002060"/>
                </a:solidFill>
              </a:rPr>
              <a:t> (562) 577-6171</a:t>
            </a:r>
          </a:p>
          <a:p>
            <a:endParaRPr lang="en-US" dirty="0"/>
          </a:p>
        </p:txBody>
      </p:sp>
      <p:pic>
        <p:nvPicPr>
          <p:cNvPr id="6" name="Picture 5" descr="A logo for a company&#10;&#10;AI-generated content may be incorrect.">
            <a:extLst>
              <a:ext uri="{FF2B5EF4-FFF2-40B4-BE49-F238E27FC236}">
                <a16:creationId xmlns:a16="http://schemas.microsoft.com/office/drawing/2014/main" id="{E476B26A-6529-C822-1A71-8B7D279FA744}"/>
              </a:ext>
            </a:extLst>
          </p:cNvPr>
          <p:cNvPicPr>
            <a:picLocks noChangeAspect="1"/>
          </p:cNvPicPr>
          <p:nvPr/>
        </p:nvPicPr>
        <p:blipFill>
          <a:blip r:embed="rId5"/>
          <a:stretch>
            <a:fillRect/>
          </a:stretch>
        </p:blipFill>
        <p:spPr>
          <a:xfrm>
            <a:off x="10607568" y="6170340"/>
            <a:ext cx="1584412" cy="690351"/>
          </a:xfrm>
          <a:prstGeom prst="rect">
            <a:avLst/>
          </a:prstGeom>
        </p:spPr>
      </p:pic>
    </p:spTree>
    <p:extLst>
      <p:ext uri="{BB962C8B-B14F-4D97-AF65-F5344CB8AC3E}">
        <p14:creationId xmlns:p14="http://schemas.microsoft.com/office/powerpoint/2010/main" val="1125160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405C7-9F1F-CCEB-EEEA-2BD41A3721B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C101CCD-79E3-E0E9-9F77-0B43A2B9D5CE}"/>
              </a:ext>
            </a:extLst>
          </p:cNvPr>
          <p:cNvPicPr>
            <a:picLocks noChangeAspect="1"/>
          </p:cNvPicPr>
          <p:nvPr/>
        </p:nvPicPr>
        <p:blipFill>
          <a:blip r:embed="rId3"/>
          <a:srcRect/>
          <a:stretch/>
        </p:blipFill>
        <p:spPr>
          <a:xfrm>
            <a:off x="360609" y="479738"/>
            <a:ext cx="5898523" cy="5898523"/>
          </a:xfrm>
          <a:prstGeom prst="rect">
            <a:avLst/>
          </a:prstGeom>
        </p:spPr>
      </p:pic>
      <p:sp>
        <p:nvSpPr>
          <p:cNvPr id="5" name="TextBox 4">
            <a:extLst>
              <a:ext uri="{FF2B5EF4-FFF2-40B4-BE49-F238E27FC236}">
                <a16:creationId xmlns:a16="http://schemas.microsoft.com/office/drawing/2014/main" id="{2F69F67A-FBA8-433E-9EF2-3E2C744B4C38}"/>
              </a:ext>
            </a:extLst>
          </p:cNvPr>
          <p:cNvSpPr txBox="1"/>
          <p:nvPr/>
        </p:nvSpPr>
        <p:spPr>
          <a:xfrm>
            <a:off x="7083380" y="2013227"/>
            <a:ext cx="4404575" cy="3077766"/>
          </a:xfrm>
          <a:prstGeom prst="rect">
            <a:avLst/>
          </a:prstGeom>
          <a:noFill/>
        </p:spPr>
        <p:txBody>
          <a:bodyPr wrap="square" rtlCol="0">
            <a:spAutoFit/>
          </a:bodyPr>
          <a:lstStyle/>
          <a:p>
            <a:r>
              <a:rPr lang="en-US" sz="3200" b="1" dirty="0">
                <a:solidFill>
                  <a:srgbClr val="002060"/>
                </a:solidFill>
              </a:rPr>
              <a:t>Questions? </a:t>
            </a:r>
          </a:p>
          <a:p>
            <a:r>
              <a:rPr lang="en-US" sz="3200" b="1" dirty="0">
                <a:solidFill>
                  <a:srgbClr val="002060"/>
                </a:solidFill>
              </a:rPr>
              <a:t>Contact: </a:t>
            </a:r>
          </a:p>
          <a:p>
            <a:r>
              <a:rPr lang="en-US" sz="3200" b="1" dirty="0">
                <a:solidFill>
                  <a:srgbClr val="002060"/>
                </a:solidFill>
              </a:rPr>
              <a:t>Dr. Stacey Wayman</a:t>
            </a:r>
          </a:p>
          <a:p>
            <a:r>
              <a:rPr lang="en-US" sz="3200" b="1" dirty="0">
                <a:solidFill>
                  <a:srgbClr val="002060"/>
                </a:solidFill>
              </a:rPr>
              <a:t>High Desert</a:t>
            </a:r>
          </a:p>
          <a:p>
            <a:r>
              <a:rPr lang="en-US" sz="2400" dirty="0">
                <a:solidFill>
                  <a:srgbClr val="002060"/>
                </a:solidFill>
                <a:hlinkClick r:id="rId4"/>
              </a:rPr>
              <a:t>staceywayman719@gmail.com</a:t>
            </a:r>
            <a:endParaRPr lang="en-US" sz="2400" dirty="0">
              <a:solidFill>
                <a:srgbClr val="002060"/>
              </a:solidFill>
            </a:endParaRPr>
          </a:p>
          <a:p>
            <a:r>
              <a:rPr lang="en-US" sz="2400" dirty="0">
                <a:solidFill>
                  <a:srgbClr val="002060"/>
                </a:solidFill>
              </a:rPr>
              <a:t>615-596-6828</a:t>
            </a:r>
          </a:p>
          <a:p>
            <a:endParaRPr lang="en-US" dirty="0"/>
          </a:p>
        </p:txBody>
      </p:sp>
      <p:pic>
        <p:nvPicPr>
          <p:cNvPr id="6" name="Picture 5" descr="A logo for a company&#10;&#10;AI-generated content may be incorrect.">
            <a:extLst>
              <a:ext uri="{FF2B5EF4-FFF2-40B4-BE49-F238E27FC236}">
                <a16:creationId xmlns:a16="http://schemas.microsoft.com/office/drawing/2014/main" id="{A6ED2EBA-3154-786F-3E94-08E4C9345FC7}"/>
              </a:ext>
            </a:extLst>
          </p:cNvPr>
          <p:cNvPicPr>
            <a:picLocks noChangeAspect="1"/>
          </p:cNvPicPr>
          <p:nvPr/>
        </p:nvPicPr>
        <p:blipFill>
          <a:blip r:embed="rId5"/>
          <a:stretch>
            <a:fillRect/>
          </a:stretch>
        </p:blipFill>
        <p:spPr>
          <a:xfrm>
            <a:off x="10607568" y="6170340"/>
            <a:ext cx="1584412" cy="690351"/>
          </a:xfrm>
          <a:prstGeom prst="rect">
            <a:avLst/>
          </a:prstGeom>
        </p:spPr>
      </p:pic>
    </p:spTree>
    <p:extLst>
      <p:ext uri="{BB962C8B-B14F-4D97-AF65-F5344CB8AC3E}">
        <p14:creationId xmlns:p14="http://schemas.microsoft.com/office/powerpoint/2010/main" val="2928749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8E3CF-E488-4FC5-3A31-949FA03DC8A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2AB2335-5947-BCC4-4248-185B41950D77}"/>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360609" y="1136619"/>
            <a:ext cx="5898523" cy="4584761"/>
          </a:xfrm>
          <a:prstGeom prst="rect">
            <a:avLst/>
          </a:prstGeom>
        </p:spPr>
      </p:pic>
      <p:sp>
        <p:nvSpPr>
          <p:cNvPr id="5" name="TextBox 4">
            <a:extLst>
              <a:ext uri="{FF2B5EF4-FFF2-40B4-BE49-F238E27FC236}">
                <a16:creationId xmlns:a16="http://schemas.microsoft.com/office/drawing/2014/main" id="{75FE9FB1-C23F-56B0-496B-FBDE15D8D9AC}"/>
              </a:ext>
            </a:extLst>
          </p:cNvPr>
          <p:cNvSpPr txBox="1"/>
          <p:nvPr/>
        </p:nvSpPr>
        <p:spPr>
          <a:xfrm>
            <a:off x="6995199" y="1474618"/>
            <a:ext cx="4404575" cy="3908762"/>
          </a:xfrm>
          <a:prstGeom prst="rect">
            <a:avLst/>
          </a:prstGeom>
          <a:noFill/>
        </p:spPr>
        <p:txBody>
          <a:bodyPr wrap="square" rtlCol="0">
            <a:spAutoFit/>
          </a:bodyPr>
          <a:lstStyle/>
          <a:p>
            <a:pPr algn="ctr"/>
            <a:r>
              <a:rPr lang="en-US" sz="3200" b="1" dirty="0">
                <a:solidFill>
                  <a:srgbClr val="002060"/>
                </a:solidFill>
              </a:rPr>
              <a:t>Las Vegas Area Networking Event </a:t>
            </a:r>
          </a:p>
          <a:p>
            <a:pPr algn="ctr"/>
            <a:r>
              <a:rPr lang="en-US" sz="3600" b="1" u="sng" dirty="0">
                <a:solidFill>
                  <a:srgbClr val="002060"/>
                </a:solidFill>
              </a:rPr>
              <a:t>June 24</a:t>
            </a:r>
            <a:r>
              <a:rPr lang="en-US" sz="3600" b="1" u="sng" baseline="30000" dirty="0">
                <a:solidFill>
                  <a:srgbClr val="002060"/>
                </a:solidFill>
              </a:rPr>
              <a:t>th</a:t>
            </a:r>
            <a:r>
              <a:rPr lang="en-US" sz="3600" b="1" u="sng" dirty="0">
                <a:solidFill>
                  <a:srgbClr val="002060"/>
                </a:solidFill>
              </a:rPr>
              <a:t>  </a:t>
            </a:r>
          </a:p>
          <a:p>
            <a:pPr algn="ctr"/>
            <a:endParaRPr lang="en-US" sz="3600" b="1" u="sng" dirty="0">
              <a:solidFill>
                <a:srgbClr val="002060"/>
              </a:solidFill>
            </a:endParaRPr>
          </a:p>
          <a:p>
            <a:r>
              <a:rPr lang="en-US" sz="3200" b="1" dirty="0">
                <a:solidFill>
                  <a:srgbClr val="002060"/>
                </a:solidFill>
              </a:rPr>
              <a:t>Questions? Contact: </a:t>
            </a:r>
          </a:p>
          <a:p>
            <a:r>
              <a:rPr lang="en-US" sz="3200" b="1" dirty="0">
                <a:solidFill>
                  <a:srgbClr val="002060"/>
                </a:solidFill>
              </a:rPr>
              <a:t>Dave Cabral</a:t>
            </a:r>
          </a:p>
          <a:p>
            <a:r>
              <a:rPr lang="en-US" sz="2400" dirty="0" err="1">
                <a:solidFill>
                  <a:srgbClr val="002060"/>
                </a:solidFill>
              </a:rPr>
              <a:t>David@bfc.vegas</a:t>
            </a:r>
            <a:r>
              <a:rPr lang="en-US" sz="2400" dirty="0">
                <a:solidFill>
                  <a:srgbClr val="002060"/>
                </a:solidFill>
              </a:rPr>
              <a:t> </a:t>
            </a:r>
          </a:p>
          <a:p>
            <a:r>
              <a:rPr lang="en-US" sz="2400" dirty="0">
                <a:solidFill>
                  <a:srgbClr val="002060"/>
                </a:solidFill>
              </a:rPr>
              <a:t>(702) 427-4769</a:t>
            </a:r>
            <a:endParaRPr lang="en-US" dirty="0"/>
          </a:p>
        </p:txBody>
      </p:sp>
      <p:pic>
        <p:nvPicPr>
          <p:cNvPr id="6" name="Picture 5" descr="A logo for a company&#10;&#10;AI-generated content may be incorrect.">
            <a:extLst>
              <a:ext uri="{FF2B5EF4-FFF2-40B4-BE49-F238E27FC236}">
                <a16:creationId xmlns:a16="http://schemas.microsoft.com/office/drawing/2014/main" id="{33B548EC-7D63-9BE0-0348-220A2EC637FB}"/>
              </a:ext>
            </a:extLst>
          </p:cNvPr>
          <p:cNvPicPr>
            <a:picLocks noChangeAspect="1"/>
          </p:cNvPicPr>
          <p:nvPr/>
        </p:nvPicPr>
        <p:blipFill>
          <a:blip r:embed="rId5"/>
          <a:stretch>
            <a:fillRect/>
          </a:stretch>
        </p:blipFill>
        <p:spPr>
          <a:xfrm>
            <a:off x="10607568" y="6170340"/>
            <a:ext cx="1584412" cy="690351"/>
          </a:xfrm>
          <a:prstGeom prst="rect">
            <a:avLst/>
          </a:prstGeom>
        </p:spPr>
      </p:pic>
    </p:spTree>
    <p:extLst>
      <p:ext uri="{BB962C8B-B14F-4D97-AF65-F5344CB8AC3E}">
        <p14:creationId xmlns:p14="http://schemas.microsoft.com/office/powerpoint/2010/main" val="310275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2390A-27DC-F2D3-8AFB-684691D7DD0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8420609-E2F0-EA8C-DBCB-5860BD716EDC}"/>
              </a:ext>
            </a:extLst>
          </p:cNvPr>
          <p:cNvPicPr>
            <a:picLocks noChangeAspect="1"/>
          </p:cNvPicPr>
          <p:nvPr/>
        </p:nvPicPr>
        <p:blipFill>
          <a:blip r:embed="rId2">
            <a:alphaModFix amt="50000"/>
            <a:extLst>
              <a:ext uri="{837473B0-CC2E-450A-ABE3-18F120FF3D39}">
                <a1611:picAttrSrcUrl xmlns:a1611="http://schemas.microsoft.com/office/drawing/2016/11/main" r:id="rId3"/>
              </a:ext>
            </a:extLst>
          </a:blip>
          <a:srcRect/>
          <a:stretch/>
        </p:blipFill>
        <p:spPr>
          <a:xfrm>
            <a:off x="0" y="0"/>
            <a:ext cx="12192000" cy="6858000"/>
          </a:xfrm>
          <a:prstGeom prst="rect">
            <a:avLst/>
          </a:prstGeom>
        </p:spPr>
      </p:pic>
      <p:pic>
        <p:nvPicPr>
          <p:cNvPr id="4" name="Image 1">
            <a:extLst>
              <a:ext uri="{FF2B5EF4-FFF2-40B4-BE49-F238E27FC236}">
                <a16:creationId xmlns:a16="http://schemas.microsoft.com/office/drawing/2014/main" id="{C09E7B89-279E-E632-999A-C6D4FFF1DE8E}"/>
              </a:ext>
            </a:extLst>
          </p:cNvPr>
          <p:cNvPicPr>
            <a:picLocks/>
          </p:cNvPicPr>
          <p:nvPr/>
        </p:nvPicPr>
        <p:blipFill>
          <a:blip r:embed="rId4" cstate="print"/>
          <a:stretch>
            <a:fillRect/>
          </a:stretch>
        </p:blipFill>
        <p:spPr>
          <a:xfrm>
            <a:off x="1845275" y="2698994"/>
            <a:ext cx="8620898" cy="1460012"/>
          </a:xfrm>
          <a:prstGeom prst="rect">
            <a:avLst/>
          </a:prstGeom>
        </p:spPr>
      </p:pic>
    </p:spTree>
    <p:extLst>
      <p:ext uri="{BB962C8B-B14F-4D97-AF65-F5344CB8AC3E}">
        <p14:creationId xmlns:p14="http://schemas.microsoft.com/office/powerpoint/2010/main" val="1537791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lackboard with white chalk on it&#10;&#10;AI-generated content may be incorrect.">
            <a:extLst>
              <a:ext uri="{FF2B5EF4-FFF2-40B4-BE49-F238E27FC236}">
                <a16:creationId xmlns:a16="http://schemas.microsoft.com/office/drawing/2014/main" id="{78C03CA4-D1AA-7792-9FF8-BFC0E22C818F}"/>
              </a:ext>
            </a:extLst>
          </p:cNvPr>
          <p:cNvPicPr>
            <a:picLocks noChangeAspect="1"/>
          </p:cNvPicPr>
          <p:nvPr/>
        </p:nvPicPr>
        <p:blipFill>
          <a:blip r:embed="rId3">
            <a:extLst>
              <a:ext uri="{837473B0-CC2E-450A-ABE3-18F120FF3D39}">
                <a1611:picAttrSrcUrl xmlns:a1611="http://schemas.microsoft.com/office/drawing/2016/11/main" r:id="rId4"/>
              </a:ext>
            </a:extLst>
          </a:blip>
          <a:srcRect t="5862" b="21790"/>
          <a:stretch>
            <a:fillRect/>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F761A0-4E56-94BF-EE93-4BF0FF584B2C}"/>
              </a:ext>
            </a:extLst>
          </p:cNvPr>
          <p:cNvSpPr>
            <a:spLocks noGrp="1"/>
          </p:cNvSpPr>
          <p:nvPr>
            <p:ph type="title"/>
          </p:nvPr>
        </p:nvSpPr>
        <p:spPr>
          <a:xfrm>
            <a:off x="523875" y="5317240"/>
            <a:ext cx="11210925" cy="744836"/>
          </a:xfrm>
        </p:spPr>
        <p:txBody>
          <a:bodyPr>
            <a:normAutofit/>
          </a:bodyPr>
          <a:lstStyle/>
          <a:p>
            <a:pPr algn="ctr"/>
            <a:r>
              <a:rPr lang="en-US" sz="3600" b="1" dirty="0">
                <a:solidFill>
                  <a:srgbClr val="002060"/>
                </a:solidFill>
              </a:rPr>
              <a:t>Why a Business Plan Competition? </a:t>
            </a:r>
          </a:p>
        </p:txBody>
      </p:sp>
      <p:cxnSp>
        <p:nvCxnSpPr>
          <p:cNvPr id="20" name="Straight Connector 1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logo for a company&#10;&#10;AI-generated content may be incorrect.">
            <a:extLst>
              <a:ext uri="{FF2B5EF4-FFF2-40B4-BE49-F238E27FC236}">
                <a16:creationId xmlns:a16="http://schemas.microsoft.com/office/drawing/2014/main" id="{5C326680-55E9-2658-35CA-F68125432BCD}"/>
              </a:ext>
            </a:extLst>
          </p:cNvPr>
          <p:cNvPicPr>
            <a:picLocks noChangeAspect="1"/>
          </p:cNvPicPr>
          <p:nvPr/>
        </p:nvPicPr>
        <p:blipFill>
          <a:blip r:embed="rId5"/>
          <a:stretch>
            <a:fillRect/>
          </a:stretch>
        </p:blipFill>
        <p:spPr>
          <a:xfrm>
            <a:off x="10607568" y="6170340"/>
            <a:ext cx="1584412" cy="690351"/>
          </a:xfrm>
          <a:prstGeom prst="rect">
            <a:avLst/>
          </a:prstGeom>
        </p:spPr>
      </p:pic>
    </p:spTree>
    <p:extLst>
      <p:ext uri="{BB962C8B-B14F-4D97-AF65-F5344CB8AC3E}">
        <p14:creationId xmlns:p14="http://schemas.microsoft.com/office/powerpoint/2010/main" val="347915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2A4FC4-E784-3ACD-3BEA-44129892FDE7}"/>
              </a:ext>
            </a:extLst>
          </p:cNvPr>
          <p:cNvSpPr txBox="1"/>
          <p:nvPr/>
        </p:nvSpPr>
        <p:spPr>
          <a:xfrm>
            <a:off x="463762" y="342464"/>
            <a:ext cx="6857575" cy="707886"/>
          </a:xfrm>
          <a:prstGeom prst="rect">
            <a:avLst/>
          </a:prstGeom>
          <a:noFill/>
        </p:spPr>
        <p:txBody>
          <a:bodyPr wrap="square" rtlCol="0">
            <a:spAutoFit/>
          </a:bodyPr>
          <a:lstStyle/>
          <a:p>
            <a:r>
              <a:rPr lang="en-US" sz="4000" b="1" dirty="0">
                <a:solidFill>
                  <a:srgbClr val="002060"/>
                </a:solidFill>
                <a:latin typeface="APPLE CHANCERY" panose="03020702040506060504" pitchFamily="66" charset="-79"/>
                <a:cs typeface="APPLE CHANCERY" panose="03020702040506060504" pitchFamily="66" charset="-79"/>
              </a:rPr>
              <a:t>About the Competition…</a:t>
            </a:r>
          </a:p>
        </p:txBody>
      </p:sp>
      <p:sp>
        <p:nvSpPr>
          <p:cNvPr id="3" name="TextBox 2">
            <a:extLst>
              <a:ext uri="{FF2B5EF4-FFF2-40B4-BE49-F238E27FC236}">
                <a16:creationId xmlns:a16="http://schemas.microsoft.com/office/drawing/2014/main" id="{702C113E-C210-E907-8E69-723BC6E92FC6}"/>
              </a:ext>
            </a:extLst>
          </p:cNvPr>
          <p:cNvSpPr txBox="1"/>
          <p:nvPr/>
        </p:nvSpPr>
        <p:spPr>
          <a:xfrm>
            <a:off x="394332" y="1282174"/>
            <a:ext cx="11070886" cy="523220"/>
          </a:xfrm>
          <a:prstGeom prst="rect">
            <a:avLst/>
          </a:prstGeom>
          <a:noFill/>
        </p:spPr>
        <p:txBody>
          <a:bodyPr wrap="square" rtlCol="0">
            <a:spAutoFit/>
          </a:bodyPr>
          <a:lstStyle/>
          <a:p>
            <a:r>
              <a:rPr lang="en-US" sz="2800" u="sng" dirty="0"/>
              <a:t>High School Students (9 -12) – Individuals or Teams of up to 4 students</a:t>
            </a:r>
          </a:p>
        </p:txBody>
      </p:sp>
      <p:pic>
        <p:nvPicPr>
          <p:cNvPr id="5" name="Picture 4" descr="A hand holding a pen next to a computer and a phone&#10;&#10;AI-generated content may be incorrect.">
            <a:extLst>
              <a:ext uri="{FF2B5EF4-FFF2-40B4-BE49-F238E27FC236}">
                <a16:creationId xmlns:a16="http://schemas.microsoft.com/office/drawing/2014/main" id="{D177D06A-A94B-CDA5-2D0B-A2D0D3FAAB8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27523" y="2197627"/>
            <a:ext cx="5072251" cy="3378199"/>
          </a:xfrm>
          <a:prstGeom prst="rect">
            <a:avLst/>
          </a:prstGeom>
        </p:spPr>
      </p:pic>
      <p:pic>
        <p:nvPicPr>
          <p:cNvPr id="15" name="Picture 14" descr="A logo for a company&#10;&#10;AI-generated content may be incorrect.">
            <a:extLst>
              <a:ext uri="{FF2B5EF4-FFF2-40B4-BE49-F238E27FC236}">
                <a16:creationId xmlns:a16="http://schemas.microsoft.com/office/drawing/2014/main" id="{056D270D-BBE0-672B-8019-BCFAD4A3579A}"/>
              </a:ext>
            </a:extLst>
          </p:cNvPr>
          <p:cNvPicPr>
            <a:picLocks noChangeAspect="1"/>
          </p:cNvPicPr>
          <p:nvPr/>
        </p:nvPicPr>
        <p:blipFill>
          <a:blip r:embed="rId5"/>
          <a:stretch>
            <a:fillRect/>
          </a:stretch>
        </p:blipFill>
        <p:spPr>
          <a:xfrm>
            <a:off x="10607568" y="6170340"/>
            <a:ext cx="1584412" cy="690351"/>
          </a:xfrm>
          <a:prstGeom prst="rect">
            <a:avLst/>
          </a:prstGeom>
        </p:spPr>
      </p:pic>
      <p:graphicFrame>
        <p:nvGraphicFramePr>
          <p:cNvPr id="19" name="TextBox 12">
            <a:extLst>
              <a:ext uri="{FF2B5EF4-FFF2-40B4-BE49-F238E27FC236}">
                <a16:creationId xmlns:a16="http://schemas.microsoft.com/office/drawing/2014/main" id="{0EF7AC43-1FD8-8833-2ED6-01EA8D777FC5}"/>
              </a:ext>
            </a:extLst>
          </p:cNvPr>
          <p:cNvGraphicFramePr/>
          <p:nvPr/>
        </p:nvGraphicFramePr>
        <p:xfrm>
          <a:off x="480248" y="1939490"/>
          <a:ext cx="5615752" cy="37856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91486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140702-2857-12D2-2BFD-E385CBBE645C}"/>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35C956CA-A8FB-4F91-A258-FBE459CD9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logo for a company&#10;&#10;AI-generated content may be incorrect.">
            <a:extLst>
              <a:ext uri="{FF2B5EF4-FFF2-40B4-BE49-F238E27FC236}">
                <a16:creationId xmlns:a16="http://schemas.microsoft.com/office/drawing/2014/main" id="{A3052D57-BE32-53E1-1EAF-8A8146AD0EC9}"/>
              </a:ext>
            </a:extLst>
          </p:cNvPr>
          <p:cNvPicPr>
            <a:picLocks noChangeAspect="1"/>
          </p:cNvPicPr>
          <p:nvPr/>
        </p:nvPicPr>
        <p:blipFill>
          <a:blip r:embed="rId3"/>
          <a:srcRect t="13974" r="2" b="3305"/>
          <a:stretch>
            <a:fillRect/>
          </a:stretch>
        </p:blipFill>
        <p:spPr>
          <a:xfrm>
            <a:off x="5546558" y="-1"/>
            <a:ext cx="6645441" cy="2391331"/>
          </a:xfrm>
          <a:prstGeom prst="rect">
            <a:avLst/>
          </a:prstGeom>
        </p:spPr>
      </p:pic>
      <p:pic>
        <p:nvPicPr>
          <p:cNvPr id="6" name="Picture 5" descr="Blue ribbon rosette on dark gray graduated background">
            <a:extLst>
              <a:ext uri="{FF2B5EF4-FFF2-40B4-BE49-F238E27FC236}">
                <a16:creationId xmlns:a16="http://schemas.microsoft.com/office/drawing/2014/main" id="{38D6A44F-2AC5-2FCF-77B4-C9E94548CBCA}"/>
              </a:ext>
            </a:extLst>
          </p:cNvPr>
          <p:cNvPicPr>
            <a:picLocks noChangeAspect="1"/>
          </p:cNvPicPr>
          <p:nvPr/>
        </p:nvPicPr>
        <p:blipFill>
          <a:blip r:embed="rId4"/>
          <a:srcRect l="318" r="2" b="2"/>
          <a:stretch>
            <a:fillRect/>
          </a:stretch>
        </p:blipFill>
        <p:spPr>
          <a:xfrm>
            <a:off x="5546558" y="2391337"/>
            <a:ext cx="6645441" cy="4466657"/>
          </a:xfrm>
          <a:prstGeom prst="rect">
            <a:avLst/>
          </a:prstGeom>
        </p:spPr>
      </p:pic>
      <p:sp>
        <p:nvSpPr>
          <p:cNvPr id="34" name="Rectangle 33">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098CBF9-B2FD-B90B-BE3B-BBFAECBCA126}"/>
              </a:ext>
            </a:extLst>
          </p:cNvPr>
          <p:cNvSpPr txBox="1"/>
          <p:nvPr/>
        </p:nvSpPr>
        <p:spPr>
          <a:xfrm>
            <a:off x="1187668" y="910431"/>
            <a:ext cx="4641631" cy="146645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a:solidFill>
                  <a:schemeClr val="bg1"/>
                </a:solidFill>
                <a:latin typeface="+mj-lt"/>
                <a:ea typeface="+mj-ea"/>
                <a:cs typeface="+mj-cs"/>
              </a:rPr>
              <a:t>Awards and Recognition</a:t>
            </a:r>
          </a:p>
        </p:txBody>
      </p:sp>
      <p:cxnSp>
        <p:nvCxnSpPr>
          <p:cNvPr id="35" name="Straight Connector 34">
            <a:extLst>
              <a:ext uri="{FF2B5EF4-FFF2-40B4-BE49-F238E27FC236}">
                <a16:creationId xmlns:a16="http://schemas.microsoft.com/office/drawing/2014/main" id="{967F2066-0253-4771-A5F6-68111E1FE8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87669" y="2397906"/>
            <a:ext cx="1100433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BE104A9-1834-406E-0D29-F6E4AB03B10E}"/>
              </a:ext>
            </a:extLst>
          </p:cNvPr>
          <p:cNvSpPr txBox="1"/>
          <p:nvPr/>
        </p:nvSpPr>
        <p:spPr>
          <a:xfrm>
            <a:off x="1187668" y="2492080"/>
            <a:ext cx="6645441" cy="3701686"/>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pPr>
            <a:r>
              <a:rPr lang="en-US" sz="2400" b="1" dirty="0">
                <a:solidFill>
                  <a:schemeClr val="bg1"/>
                </a:solidFill>
              </a:rPr>
              <a:t>Club Level Prizes </a:t>
            </a:r>
            <a:r>
              <a:rPr lang="en-US" sz="2400" dirty="0">
                <a:solidFill>
                  <a:schemeClr val="bg1"/>
                </a:solidFill>
              </a:rPr>
              <a:t>– at the club’s discretion</a:t>
            </a:r>
          </a:p>
          <a:p>
            <a:pPr marL="285750" indent="-228600">
              <a:lnSpc>
                <a:spcPct val="90000"/>
              </a:lnSpc>
              <a:spcAft>
                <a:spcPts val="600"/>
              </a:spcAft>
              <a:buFont typeface="Arial" panose="020B0604020202020204" pitchFamily="34" charset="0"/>
              <a:buChar char="•"/>
            </a:pPr>
            <a:endParaRPr lang="en-US" sz="2400" dirty="0">
              <a:solidFill>
                <a:schemeClr val="bg1"/>
              </a:solidFill>
            </a:endParaRPr>
          </a:p>
          <a:p>
            <a:pPr marL="285750" indent="-228600">
              <a:lnSpc>
                <a:spcPct val="90000"/>
              </a:lnSpc>
              <a:spcAft>
                <a:spcPts val="600"/>
              </a:spcAft>
              <a:buFont typeface="Arial" panose="020B0604020202020204" pitchFamily="34" charset="0"/>
              <a:buChar char="•"/>
            </a:pPr>
            <a:r>
              <a:rPr lang="en-US" sz="2400" b="1" dirty="0">
                <a:solidFill>
                  <a:schemeClr val="bg1"/>
                </a:solidFill>
              </a:rPr>
              <a:t>Regional Level Prizes </a:t>
            </a:r>
            <a:r>
              <a:rPr lang="en-US" sz="2400" dirty="0">
                <a:solidFill>
                  <a:schemeClr val="bg1"/>
                </a:solidFill>
              </a:rPr>
              <a:t>– 1</a:t>
            </a:r>
            <a:r>
              <a:rPr lang="en-US" sz="2400" baseline="30000" dirty="0">
                <a:solidFill>
                  <a:schemeClr val="bg1"/>
                </a:solidFill>
              </a:rPr>
              <a:t>st</a:t>
            </a:r>
            <a:r>
              <a:rPr lang="en-US" sz="2400" dirty="0">
                <a:solidFill>
                  <a:schemeClr val="bg1"/>
                </a:solidFill>
              </a:rPr>
              <a:t> Place $500, Runner-Up $250, All other competitors receive $125 consolation prize</a:t>
            </a:r>
          </a:p>
          <a:p>
            <a:pPr marL="285750" indent="-228600">
              <a:lnSpc>
                <a:spcPct val="90000"/>
              </a:lnSpc>
              <a:spcAft>
                <a:spcPts val="600"/>
              </a:spcAft>
              <a:buFont typeface="Arial" panose="020B0604020202020204" pitchFamily="34" charset="0"/>
              <a:buChar char="•"/>
            </a:pPr>
            <a:endParaRPr lang="en-US" sz="2400" dirty="0">
              <a:solidFill>
                <a:schemeClr val="bg1"/>
              </a:solidFill>
            </a:endParaRPr>
          </a:p>
          <a:p>
            <a:pPr marL="285750" indent="-228600">
              <a:lnSpc>
                <a:spcPct val="90000"/>
              </a:lnSpc>
              <a:spcAft>
                <a:spcPts val="600"/>
              </a:spcAft>
              <a:buFont typeface="Arial" panose="020B0604020202020204" pitchFamily="34" charset="0"/>
              <a:buChar char="•"/>
            </a:pPr>
            <a:r>
              <a:rPr lang="en-US" sz="2400" b="1" dirty="0">
                <a:solidFill>
                  <a:schemeClr val="bg1"/>
                </a:solidFill>
              </a:rPr>
              <a:t>District Level Prizes </a:t>
            </a:r>
            <a:r>
              <a:rPr lang="en-US" sz="2400" dirty="0">
                <a:solidFill>
                  <a:schemeClr val="bg1"/>
                </a:solidFill>
              </a:rPr>
              <a:t>– 1</a:t>
            </a:r>
            <a:r>
              <a:rPr lang="en-US" sz="2400" baseline="30000" dirty="0">
                <a:solidFill>
                  <a:schemeClr val="bg1"/>
                </a:solidFill>
              </a:rPr>
              <a:t>st</a:t>
            </a:r>
            <a:r>
              <a:rPr lang="en-US" sz="2400" dirty="0">
                <a:solidFill>
                  <a:schemeClr val="bg1"/>
                </a:solidFill>
              </a:rPr>
              <a:t> Place $2,000 + $300 to supporting teacher;  2 Runners Up $500 each + $100 to supporting teachers – All District Finalists to receive District 5300 Certificates of Excellence. </a:t>
            </a:r>
          </a:p>
        </p:txBody>
      </p:sp>
    </p:spTree>
    <p:extLst>
      <p:ext uri="{BB962C8B-B14F-4D97-AF65-F5344CB8AC3E}">
        <p14:creationId xmlns:p14="http://schemas.microsoft.com/office/powerpoint/2010/main" val="2310857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956B6B-9D3D-7E14-14B5-4578BE424D0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6B2915A8-ADA7-771A-3DC1-6E74CD016F5F}"/>
              </a:ext>
            </a:extLst>
          </p:cNvPr>
          <p:cNvSpPr txBox="1"/>
          <p:nvPr/>
        </p:nvSpPr>
        <p:spPr>
          <a:xfrm>
            <a:off x="838200" y="448721"/>
            <a:ext cx="4707671" cy="12256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b="1" kern="1200">
                <a:solidFill>
                  <a:schemeClr val="bg1"/>
                </a:solidFill>
                <a:latin typeface="+mj-lt"/>
                <a:ea typeface="+mj-ea"/>
                <a:cs typeface="+mj-cs"/>
              </a:rPr>
              <a:t>Tools and Resources…</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0CC9B17-2C09-9124-89B2-14EFCA8B3B2C}"/>
              </a:ext>
            </a:extLst>
          </p:cNvPr>
          <p:cNvSpPr txBox="1"/>
          <p:nvPr/>
        </p:nvSpPr>
        <p:spPr>
          <a:xfrm>
            <a:off x="897769" y="1909192"/>
            <a:ext cx="4586513" cy="3647710"/>
          </a:xfrm>
          <a:prstGeom prst="rect">
            <a:avLst/>
          </a:prstGeom>
        </p:spPr>
        <p:txBody>
          <a:bodyPr vert="horz" lIns="91440" tIns="45720" rIns="91440" bIns="45720" rtlCol="0" anchor="ctr">
            <a:normAutofit fontScale="77500" lnSpcReduction="20000"/>
          </a:bodyPr>
          <a:lstStyle/>
          <a:p>
            <a:pPr marL="285750" indent="-228600">
              <a:lnSpc>
                <a:spcPct val="90000"/>
              </a:lnSpc>
              <a:spcAft>
                <a:spcPts val="600"/>
              </a:spcAft>
              <a:buFont typeface="Arial" panose="020B0604020202020204" pitchFamily="34" charset="0"/>
              <a:buChar char="•"/>
            </a:pPr>
            <a:r>
              <a:rPr lang="en-US" sz="2400" b="1" dirty="0">
                <a:solidFill>
                  <a:schemeClr val="bg1"/>
                </a:solidFill>
              </a:rPr>
              <a:t>Business Plan Outline </a:t>
            </a:r>
            <a:r>
              <a:rPr lang="en-US" sz="2400" dirty="0">
                <a:solidFill>
                  <a:schemeClr val="bg1"/>
                </a:solidFill>
              </a:rPr>
              <a:t>– covers basics of writing business plan and crafting strong proposals</a:t>
            </a:r>
          </a:p>
          <a:p>
            <a:pPr marL="285750" indent="-228600">
              <a:lnSpc>
                <a:spcPct val="90000"/>
              </a:lnSpc>
              <a:spcAft>
                <a:spcPts val="600"/>
              </a:spcAft>
              <a:buFont typeface="Arial" panose="020B0604020202020204" pitchFamily="34" charset="0"/>
              <a:buChar char="•"/>
            </a:pPr>
            <a:endParaRPr lang="en-US" sz="2400" dirty="0">
              <a:solidFill>
                <a:schemeClr val="bg1"/>
              </a:solidFill>
            </a:endParaRPr>
          </a:p>
          <a:p>
            <a:pPr marL="285750" indent="-228600">
              <a:lnSpc>
                <a:spcPct val="90000"/>
              </a:lnSpc>
              <a:spcAft>
                <a:spcPts val="600"/>
              </a:spcAft>
              <a:buFont typeface="Arial" panose="020B0604020202020204" pitchFamily="34" charset="0"/>
              <a:buChar char="•"/>
            </a:pPr>
            <a:r>
              <a:rPr lang="en-US" sz="2400" b="1" dirty="0">
                <a:solidFill>
                  <a:schemeClr val="bg1"/>
                </a:solidFill>
              </a:rPr>
              <a:t>Scoring Sheet Templates </a:t>
            </a:r>
            <a:r>
              <a:rPr lang="en-US" sz="2400" dirty="0">
                <a:solidFill>
                  <a:schemeClr val="bg1"/>
                </a:solidFill>
              </a:rPr>
              <a:t>– for both written and oral presentations to ensure consistent judging</a:t>
            </a:r>
          </a:p>
          <a:p>
            <a:pPr marL="285750" indent="-228600">
              <a:lnSpc>
                <a:spcPct val="90000"/>
              </a:lnSpc>
              <a:spcAft>
                <a:spcPts val="600"/>
              </a:spcAft>
              <a:buFont typeface="Arial" panose="020B0604020202020204" pitchFamily="34" charset="0"/>
              <a:buChar char="•"/>
            </a:pPr>
            <a:endParaRPr lang="en-US" sz="2400" dirty="0">
              <a:solidFill>
                <a:schemeClr val="bg1"/>
              </a:solidFill>
            </a:endParaRPr>
          </a:p>
          <a:p>
            <a:pPr marL="285750" indent="-228600">
              <a:lnSpc>
                <a:spcPct val="90000"/>
              </a:lnSpc>
              <a:spcAft>
                <a:spcPts val="600"/>
              </a:spcAft>
              <a:buFont typeface="Arial" panose="020B0604020202020204" pitchFamily="34" charset="0"/>
              <a:buChar char="•"/>
            </a:pPr>
            <a:r>
              <a:rPr lang="en-US" sz="2400" b="1" dirty="0">
                <a:solidFill>
                  <a:schemeClr val="bg1"/>
                </a:solidFill>
              </a:rPr>
              <a:t>Promotional Flyers </a:t>
            </a:r>
            <a:r>
              <a:rPr lang="en-US" sz="2400" dirty="0">
                <a:solidFill>
                  <a:schemeClr val="bg1"/>
                </a:solidFill>
              </a:rPr>
              <a:t>– to assist with marketing and encourage participation</a:t>
            </a:r>
          </a:p>
          <a:p>
            <a:pPr marL="285750" indent="-228600">
              <a:lnSpc>
                <a:spcPct val="90000"/>
              </a:lnSpc>
              <a:spcAft>
                <a:spcPts val="600"/>
              </a:spcAft>
              <a:buFont typeface="Arial" panose="020B0604020202020204" pitchFamily="34" charset="0"/>
              <a:buChar char="•"/>
            </a:pPr>
            <a:endParaRPr lang="en-US" sz="2400" dirty="0">
              <a:solidFill>
                <a:schemeClr val="bg1"/>
              </a:solidFill>
            </a:endParaRPr>
          </a:p>
          <a:p>
            <a:pPr marL="285750" indent="-228600">
              <a:lnSpc>
                <a:spcPct val="90000"/>
              </a:lnSpc>
              <a:spcAft>
                <a:spcPts val="600"/>
              </a:spcAft>
              <a:buFont typeface="Arial" panose="020B0604020202020204" pitchFamily="34" charset="0"/>
              <a:buChar char="•"/>
            </a:pPr>
            <a:r>
              <a:rPr lang="en-US" sz="2400" dirty="0">
                <a:solidFill>
                  <a:schemeClr val="bg1"/>
                </a:solidFill>
              </a:rPr>
              <a:t>Business Plan Advisor SMHS Courtney Rushing crushing@smusd.us</a:t>
            </a:r>
          </a:p>
          <a:p>
            <a:pPr marL="285750" indent="-228600">
              <a:lnSpc>
                <a:spcPct val="90000"/>
              </a:lnSpc>
              <a:spcAft>
                <a:spcPts val="600"/>
              </a:spcAft>
              <a:buFont typeface="Arial" panose="020B0604020202020204" pitchFamily="34" charset="0"/>
              <a:buChar char="•"/>
            </a:pPr>
            <a:endParaRPr lang="en-US" sz="1900" dirty="0">
              <a:solidFill>
                <a:schemeClr val="bg1"/>
              </a:solidFill>
            </a:endParaRPr>
          </a:p>
        </p:txBody>
      </p:sp>
      <p:pic>
        <p:nvPicPr>
          <p:cNvPr id="5" name="Picture 4">
            <a:extLst>
              <a:ext uri="{FF2B5EF4-FFF2-40B4-BE49-F238E27FC236}">
                <a16:creationId xmlns:a16="http://schemas.microsoft.com/office/drawing/2014/main" id="{83EED4B8-6548-7B21-3805-511BB641773F}"/>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rcRect t="3190" r="-3" b="6971"/>
          <a:stretch>
            <a:fillRect/>
          </a:stretch>
        </p:blipFill>
        <p:spPr>
          <a:xfrm>
            <a:off x="6525453" y="1"/>
            <a:ext cx="5666547" cy="3398024"/>
          </a:xfrm>
          <a:prstGeom prst="rect">
            <a:avLst/>
          </a:prstGeom>
        </p:spPr>
      </p:pic>
      <p:cxnSp>
        <p:nvCxnSpPr>
          <p:cNvPr id="14" name="Straight Connector 13">
            <a:extLst>
              <a:ext uri="{FF2B5EF4-FFF2-40B4-BE49-F238E27FC236}">
                <a16:creationId xmlns:a16="http://schemas.microsoft.com/office/drawing/2014/main" id="{CA240C79-242E-4918-9F28-B101847D1C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2277" y="3386960"/>
            <a:ext cx="566972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logo for a company&#10;&#10;AI-generated content may be incorrect.">
            <a:extLst>
              <a:ext uri="{FF2B5EF4-FFF2-40B4-BE49-F238E27FC236}">
                <a16:creationId xmlns:a16="http://schemas.microsoft.com/office/drawing/2014/main" id="{986BE0AD-0977-D6B5-F10F-DDD7392D9E99}"/>
              </a:ext>
            </a:extLst>
          </p:cNvPr>
          <p:cNvPicPr>
            <a:picLocks noChangeAspect="1"/>
          </p:cNvPicPr>
          <p:nvPr/>
        </p:nvPicPr>
        <p:blipFill>
          <a:blip r:embed="rId5"/>
          <a:srcRect l="5097" r="23808" b="-1"/>
          <a:stretch>
            <a:fillRect/>
          </a:stretch>
        </p:blipFill>
        <p:spPr>
          <a:xfrm>
            <a:off x="6522277" y="3398024"/>
            <a:ext cx="5669723" cy="3469076"/>
          </a:xfrm>
          <a:prstGeom prst="rect">
            <a:avLst/>
          </a:prstGeom>
        </p:spPr>
      </p:pic>
    </p:spTree>
    <p:extLst>
      <p:ext uri="{BB962C8B-B14F-4D97-AF65-F5344CB8AC3E}">
        <p14:creationId xmlns:p14="http://schemas.microsoft.com/office/powerpoint/2010/main" val="27065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3184A68E-B76A-E5FF-F74F-A33FAF29DE3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7909D3E-C16D-2A32-4036-EDAEBFDE48EA}"/>
              </a:ext>
            </a:extLst>
          </p:cNvPr>
          <p:cNvSpPr txBox="1"/>
          <p:nvPr/>
        </p:nvSpPr>
        <p:spPr>
          <a:xfrm>
            <a:off x="574973" y="466032"/>
            <a:ext cx="9164308" cy="769441"/>
          </a:xfrm>
          <a:prstGeom prst="rect">
            <a:avLst/>
          </a:prstGeom>
          <a:noFill/>
        </p:spPr>
        <p:txBody>
          <a:bodyPr wrap="square" rtlCol="0">
            <a:spAutoFit/>
          </a:bodyPr>
          <a:lstStyle/>
          <a:p>
            <a:r>
              <a:rPr lang="en-US" sz="4400" b="1" dirty="0">
                <a:solidFill>
                  <a:schemeClr val="bg1"/>
                </a:solidFill>
                <a:latin typeface="APPLE CHANCERY" panose="03020702040506060504" pitchFamily="66" charset="-79"/>
                <a:cs typeface="APPLE CHANCERY" panose="03020702040506060504" pitchFamily="66" charset="-79"/>
              </a:rPr>
              <a:t>Vocational Committee Co-Chairs</a:t>
            </a:r>
          </a:p>
        </p:txBody>
      </p:sp>
      <p:sp>
        <p:nvSpPr>
          <p:cNvPr id="3" name="TextBox 2">
            <a:extLst>
              <a:ext uri="{FF2B5EF4-FFF2-40B4-BE49-F238E27FC236}">
                <a16:creationId xmlns:a16="http://schemas.microsoft.com/office/drawing/2014/main" id="{FC194672-C960-9B24-C495-82C4A2B8F308}"/>
              </a:ext>
            </a:extLst>
          </p:cNvPr>
          <p:cNvSpPr txBox="1"/>
          <p:nvPr/>
        </p:nvSpPr>
        <p:spPr>
          <a:xfrm>
            <a:off x="0" y="1371600"/>
            <a:ext cx="12191999" cy="5447645"/>
          </a:xfrm>
          <a:prstGeom prst="rect">
            <a:avLst/>
          </a:prstGeom>
          <a:noFill/>
        </p:spPr>
        <p:txBody>
          <a:bodyPr wrap="square" rtlCol="0">
            <a:spAutoFit/>
          </a:bodyPr>
          <a:lstStyle/>
          <a:p>
            <a:r>
              <a:rPr lang="en-US" sz="3200" dirty="0"/>
              <a:t>   </a:t>
            </a:r>
            <a:r>
              <a:rPr lang="en-US" sz="3200" dirty="0">
                <a:solidFill>
                  <a:schemeClr val="bg1"/>
                </a:solidFill>
              </a:rPr>
              <a:t>           Contact us with questions AND to join the committee! </a:t>
            </a:r>
          </a:p>
          <a:p>
            <a:pPr marL="285750" indent="-285750">
              <a:buFont typeface="Arial" panose="020B0604020202020204" pitchFamily="34" charset="0"/>
              <a:buChar char="•"/>
            </a:pPr>
            <a:endParaRPr lang="en-US" sz="3200" dirty="0">
              <a:solidFill>
                <a:schemeClr val="bg1"/>
              </a:solidFill>
            </a:endParaRPr>
          </a:p>
          <a:p>
            <a:pPr marL="742950" lvl="1" indent="-285750">
              <a:buFont typeface="Arial" panose="020B0604020202020204" pitchFamily="34" charset="0"/>
              <a:buChar char="•"/>
            </a:pPr>
            <a:r>
              <a:rPr lang="en-US" sz="3200" b="1" dirty="0">
                <a:solidFill>
                  <a:schemeClr val="bg1"/>
                </a:solidFill>
              </a:rPr>
              <a:t>David Cabral – Nevada </a:t>
            </a:r>
            <a:r>
              <a:rPr lang="en-US" sz="3200" dirty="0">
                <a:solidFill>
                  <a:schemeClr val="bg1"/>
                </a:solidFill>
              </a:rPr>
              <a:t>– </a:t>
            </a:r>
            <a:r>
              <a:rPr lang="en-US" sz="3200" dirty="0">
                <a:solidFill>
                  <a:schemeClr val="bg1"/>
                </a:solidFill>
                <a:hlinkClick r:id="rId3">
                  <a:extLst>
                    <a:ext uri="{A12FA001-AC4F-418D-AE19-62706E023703}">
                      <ahyp:hlinkClr xmlns:ahyp="http://schemas.microsoft.com/office/drawing/2018/hyperlinkcolor" val="tx"/>
                    </a:ext>
                  </a:extLst>
                </a:hlinkClick>
              </a:rPr>
              <a:t>David@bfc.vegas</a:t>
            </a:r>
            <a:r>
              <a:rPr lang="en-US" sz="3200" dirty="0">
                <a:solidFill>
                  <a:schemeClr val="bg1"/>
                </a:solidFill>
              </a:rPr>
              <a:t> (702) 427-4769</a:t>
            </a:r>
          </a:p>
          <a:p>
            <a:pPr marL="742950" lvl="1" indent="-285750">
              <a:buFont typeface="Arial" panose="020B0604020202020204" pitchFamily="34" charset="0"/>
              <a:buChar char="•"/>
            </a:pPr>
            <a:endParaRPr lang="en-US" sz="3200" dirty="0">
              <a:solidFill>
                <a:schemeClr val="bg1"/>
              </a:solidFill>
            </a:endParaRPr>
          </a:p>
          <a:p>
            <a:pPr marL="742950" lvl="1" indent="-285750">
              <a:buFont typeface="Arial" panose="020B0604020202020204" pitchFamily="34" charset="0"/>
              <a:buChar char="•"/>
            </a:pPr>
            <a:r>
              <a:rPr lang="en-US" sz="3200" b="1" dirty="0">
                <a:solidFill>
                  <a:schemeClr val="bg1"/>
                </a:solidFill>
              </a:rPr>
              <a:t>Paul Akin – CA/East &amp; West </a:t>
            </a:r>
            <a:r>
              <a:rPr lang="en-US" sz="3200" dirty="0">
                <a:solidFill>
                  <a:schemeClr val="bg1"/>
                </a:solidFill>
              </a:rPr>
              <a:t>– </a:t>
            </a:r>
            <a:r>
              <a:rPr lang="en-US" sz="3200" dirty="0">
                <a:solidFill>
                  <a:schemeClr val="bg1"/>
                </a:solidFill>
                <a:hlinkClick r:id="rId4">
                  <a:extLst>
                    <a:ext uri="{A12FA001-AC4F-418D-AE19-62706E023703}">
                      <ahyp:hlinkClr xmlns:ahyp="http://schemas.microsoft.com/office/drawing/2018/hyperlinkcolor" val="tx"/>
                    </a:ext>
                  </a:extLst>
                </a:hlinkClick>
              </a:rPr>
              <a:t>paul.dnj@verizon.net</a:t>
            </a:r>
            <a:r>
              <a:rPr lang="en-US" sz="3200" dirty="0">
                <a:solidFill>
                  <a:schemeClr val="bg1"/>
                </a:solidFill>
              </a:rPr>
              <a:t> (562) 577-6171</a:t>
            </a:r>
          </a:p>
          <a:p>
            <a:pPr marL="742950" lvl="1" indent="-285750">
              <a:buFont typeface="Arial" panose="020B0604020202020204" pitchFamily="34" charset="0"/>
              <a:buChar char="•"/>
            </a:pPr>
            <a:endParaRPr lang="en-US" sz="3200" dirty="0">
              <a:solidFill>
                <a:schemeClr val="bg1"/>
              </a:solidFill>
            </a:endParaRPr>
          </a:p>
          <a:p>
            <a:pPr marL="742950" lvl="1" indent="-285750">
              <a:buFont typeface="Arial" panose="020B0604020202020204" pitchFamily="34" charset="0"/>
              <a:buChar char="•"/>
            </a:pPr>
            <a:r>
              <a:rPr lang="en-US" sz="3200" b="1" dirty="0">
                <a:solidFill>
                  <a:schemeClr val="bg1"/>
                </a:solidFill>
              </a:rPr>
              <a:t>Dr. Stacey Wayman – CA/High Desert – </a:t>
            </a:r>
            <a:r>
              <a:rPr lang="en-US" sz="3200" dirty="0">
                <a:solidFill>
                  <a:schemeClr val="bg1"/>
                </a:solidFill>
                <a:hlinkClick r:id="rId5">
                  <a:extLst>
                    <a:ext uri="{A12FA001-AC4F-418D-AE19-62706E023703}">
                      <ahyp:hlinkClr xmlns:ahyp="http://schemas.microsoft.com/office/drawing/2018/hyperlinkcolor" val="tx"/>
                    </a:ext>
                  </a:extLst>
                </a:hlinkClick>
              </a:rPr>
              <a:t>staceywayman719@gmail.com</a:t>
            </a:r>
            <a:r>
              <a:rPr lang="en-US" sz="3200" dirty="0">
                <a:solidFill>
                  <a:schemeClr val="bg1"/>
                </a:solidFill>
              </a:rPr>
              <a:t>  (615) 596-6828</a:t>
            </a:r>
          </a:p>
          <a:p>
            <a:pPr marL="285750" indent="-285750">
              <a:buFont typeface="Arial" panose="020B0604020202020204" pitchFamily="34" charset="0"/>
              <a:buChar char="•"/>
            </a:pPr>
            <a:endParaRPr lang="en-US" sz="3600" dirty="0"/>
          </a:p>
          <a:p>
            <a:endParaRPr lang="en-US" sz="2400" dirty="0"/>
          </a:p>
        </p:txBody>
      </p:sp>
      <p:pic>
        <p:nvPicPr>
          <p:cNvPr id="4" name="Picture 3" descr="A logo for a company&#10;&#10;AI-generated content may be incorrect.">
            <a:extLst>
              <a:ext uri="{FF2B5EF4-FFF2-40B4-BE49-F238E27FC236}">
                <a16:creationId xmlns:a16="http://schemas.microsoft.com/office/drawing/2014/main" id="{AB9466C5-F106-130B-67A3-39BABF7FC576}"/>
              </a:ext>
            </a:extLst>
          </p:cNvPr>
          <p:cNvPicPr>
            <a:picLocks noChangeAspect="1"/>
          </p:cNvPicPr>
          <p:nvPr/>
        </p:nvPicPr>
        <p:blipFill>
          <a:blip r:embed="rId6"/>
          <a:stretch>
            <a:fillRect/>
          </a:stretch>
        </p:blipFill>
        <p:spPr>
          <a:xfrm>
            <a:off x="10607568" y="6170340"/>
            <a:ext cx="1584412" cy="690351"/>
          </a:xfrm>
          <a:prstGeom prst="rect">
            <a:avLst/>
          </a:prstGeom>
        </p:spPr>
      </p:pic>
    </p:spTree>
    <p:extLst>
      <p:ext uri="{BB962C8B-B14F-4D97-AF65-F5344CB8AC3E}">
        <p14:creationId xmlns:p14="http://schemas.microsoft.com/office/powerpoint/2010/main" val="2753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6178-F101-768E-7123-04B69BE15521}"/>
              </a:ext>
            </a:extLst>
          </p:cNvPr>
          <p:cNvSpPr>
            <a:spLocks noGrp="1"/>
          </p:cNvSpPr>
          <p:nvPr>
            <p:ph type="title"/>
          </p:nvPr>
        </p:nvSpPr>
        <p:spPr>
          <a:xfrm>
            <a:off x="838199" y="365125"/>
            <a:ext cx="11116733" cy="1325563"/>
          </a:xfrm>
        </p:spPr>
        <p:txBody>
          <a:bodyPr>
            <a:normAutofit/>
          </a:bodyPr>
          <a:lstStyle/>
          <a:p>
            <a:r>
              <a:rPr lang="en-US" b="1" dirty="0">
                <a:solidFill>
                  <a:schemeClr val="bg1"/>
                </a:solidFill>
              </a:rPr>
              <a:t>Vocational Service encourages Rotarians to:</a:t>
            </a:r>
          </a:p>
        </p:txBody>
      </p:sp>
      <p:sp>
        <p:nvSpPr>
          <p:cNvPr id="3" name="Content Placeholder 2">
            <a:extLst>
              <a:ext uri="{FF2B5EF4-FFF2-40B4-BE49-F238E27FC236}">
                <a16:creationId xmlns:a16="http://schemas.microsoft.com/office/drawing/2014/main" id="{99F78716-9E20-B480-23A0-7E1072F81BB7}"/>
              </a:ext>
            </a:extLst>
          </p:cNvPr>
          <p:cNvSpPr>
            <a:spLocks noGrp="1"/>
          </p:cNvSpPr>
          <p:nvPr>
            <p:ph idx="1"/>
          </p:nvPr>
        </p:nvSpPr>
        <p:spPr>
          <a:xfrm>
            <a:off x="627031" y="1825625"/>
            <a:ext cx="11116733" cy="4351338"/>
          </a:xfrm>
        </p:spPr>
        <p:txBody>
          <a:bodyPr>
            <a:normAutofit/>
          </a:bodyPr>
          <a:lstStyle/>
          <a:p>
            <a:r>
              <a:rPr lang="en-US" sz="4000" dirty="0">
                <a:solidFill>
                  <a:schemeClr val="bg1"/>
                </a:solidFill>
              </a:rPr>
              <a:t>Practice high ethical standards in their professions and businesses</a:t>
            </a:r>
          </a:p>
          <a:p>
            <a:r>
              <a:rPr lang="en-US" sz="4000" dirty="0">
                <a:solidFill>
                  <a:schemeClr val="bg1"/>
                </a:solidFill>
              </a:rPr>
              <a:t>Recognize the dignity and value of all occupations</a:t>
            </a:r>
          </a:p>
          <a:p>
            <a:r>
              <a:rPr lang="en-US" sz="4000" dirty="0">
                <a:solidFill>
                  <a:schemeClr val="bg1"/>
                </a:solidFill>
              </a:rPr>
              <a:t>Use professional skills to serve their community</a:t>
            </a:r>
          </a:p>
          <a:p>
            <a:r>
              <a:rPr lang="en-US" sz="4000" dirty="0">
                <a:solidFill>
                  <a:schemeClr val="bg1"/>
                </a:solidFill>
              </a:rPr>
              <a:t>Help others develop their vocational skills, especially youth and emerging leaders</a:t>
            </a:r>
          </a:p>
        </p:txBody>
      </p:sp>
      <p:pic>
        <p:nvPicPr>
          <p:cNvPr id="4" name="Picture 3" descr="A logo for a company&#10;&#10;AI-generated content may be incorrect.">
            <a:extLst>
              <a:ext uri="{FF2B5EF4-FFF2-40B4-BE49-F238E27FC236}">
                <a16:creationId xmlns:a16="http://schemas.microsoft.com/office/drawing/2014/main" id="{E72B77AF-5C19-CAC7-C24E-3D9186CF4EDE}"/>
              </a:ext>
            </a:extLst>
          </p:cNvPr>
          <p:cNvPicPr>
            <a:picLocks noChangeAspect="1"/>
          </p:cNvPicPr>
          <p:nvPr/>
        </p:nvPicPr>
        <p:blipFill>
          <a:blip r:embed="rId3"/>
          <a:stretch>
            <a:fillRect/>
          </a:stretch>
        </p:blipFill>
        <p:spPr>
          <a:xfrm>
            <a:off x="10607568" y="6170340"/>
            <a:ext cx="1584412" cy="690351"/>
          </a:xfrm>
          <a:prstGeom prst="rect">
            <a:avLst/>
          </a:prstGeom>
        </p:spPr>
      </p:pic>
    </p:spTree>
    <p:extLst>
      <p:ext uri="{BB962C8B-B14F-4D97-AF65-F5344CB8AC3E}">
        <p14:creationId xmlns:p14="http://schemas.microsoft.com/office/powerpoint/2010/main" val="3234999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46CA28B-D2EB-5A0B-CB95-BF93FF99839E}"/>
              </a:ext>
            </a:extLst>
          </p:cNvPr>
          <p:cNvSpPr txBox="1"/>
          <p:nvPr/>
        </p:nvSpPr>
        <p:spPr>
          <a:xfrm>
            <a:off x="838199" y="1724858"/>
            <a:ext cx="6143625" cy="230832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7200" b="1">
                <a:solidFill>
                  <a:schemeClr val="bg1"/>
                </a:solidFill>
                <a:latin typeface="+mj-lt"/>
                <a:ea typeface="+mj-ea"/>
                <a:cs typeface="+mj-cs"/>
              </a:rPr>
              <a:t>Questions? </a:t>
            </a:r>
          </a:p>
        </p:txBody>
      </p:sp>
      <p:grpSp>
        <p:nvGrpSpPr>
          <p:cNvPr id="19" name="Group 18">
            <a:extLst>
              <a:ext uri="{FF2B5EF4-FFF2-40B4-BE49-F238E27FC236}">
                <a16:creationId xmlns:a16="http://schemas.microsoft.com/office/drawing/2014/main" id="{7E1A958F-B13C-493F-9379-F8B2A8E255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20" name="Group 19">
              <a:extLst>
                <a:ext uri="{FF2B5EF4-FFF2-40B4-BE49-F238E27FC236}">
                  <a16:creationId xmlns:a16="http://schemas.microsoft.com/office/drawing/2014/main" id="{2FB5EAED-0736-41E4-9FF1-75ABE9B8F08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24" name="Freeform: Shape 23">
                <a:extLst>
                  <a:ext uri="{FF2B5EF4-FFF2-40B4-BE49-F238E27FC236}">
                    <a16:creationId xmlns:a16="http://schemas.microsoft.com/office/drawing/2014/main" id="{9A11F6D4-9A5C-47E6-8FE1-23C1050E9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176DBB23-7826-41BB-B874-141EA5461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 name="Group 20">
              <a:extLst>
                <a:ext uri="{FF2B5EF4-FFF2-40B4-BE49-F238E27FC236}">
                  <a16:creationId xmlns:a16="http://schemas.microsoft.com/office/drawing/2014/main" id="{043AD90C-3309-4439-99A6-B9EE5E85B3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22" name="Freeform: Shape 21">
                <a:extLst>
                  <a:ext uri="{FF2B5EF4-FFF2-40B4-BE49-F238E27FC236}">
                    <a16:creationId xmlns:a16="http://schemas.microsoft.com/office/drawing/2014/main" id="{7A3E9337-6002-4002-B793-055F19307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CA6D3F49-18AE-475F-915A-DF73EF064B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7" name="Picture 6" descr="Several hands raised in the air&#10;&#10;AI-generated content may be incorrect.">
            <a:extLst>
              <a:ext uri="{FF2B5EF4-FFF2-40B4-BE49-F238E27FC236}">
                <a16:creationId xmlns:a16="http://schemas.microsoft.com/office/drawing/2014/main" id="{BC79B56D-DB50-3FBA-D2A0-DC01923F63DE}"/>
              </a:ext>
            </a:extLst>
          </p:cNvPr>
          <p:cNvPicPr>
            <a:picLocks noChangeAspect="1"/>
          </p:cNvPicPr>
          <p:nvPr/>
        </p:nvPicPr>
        <p:blipFill>
          <a:blip r:embed="rId3">
            <a:extLst>
              <a:ext uri="{837473B0-CC2E-450A-ABE3-18F120FF3D39}">
                <a1611:picAttrSrcUrl xmlns:a1611="http://schemas.microsoft.com/office/drawing/2016/11/main" r:id="rId4"/>
              </a:ext>
            </a:extLst>
          </a:blip>
          <a:srcRect t="4273"/>
          <a:stretch>
            <a:fillRect/>
          </a:stretch>
        </p:blipFill>
        <p:spPr>
          <a:xfrm>
            <a:off x="8709025" y="1674025"/>
            <a:ext cx="2663825" cy="1498126"/>
          </a:xfrm>
          <a:prstGeom prst="rect">
            <a:avLst/>
          </a:prstGeom>
        </p:spPr>
      </p:pic>
      <p:pic>
        <p:nvPicPr>
          <p:cNvPr id="9" name="Picture 8" descr="A logo for a company&#10;&#10;AI-generated content may be incorrect.">
            <a:extLst>
              <a:ext uri="{FF2B5EF4-FFF2-40B4-BE49-F238E27FC236}">
                <a16:creationId xmlns:a16="http://schemas.microsoft.com/office/drawing/2014/main" id="{A8674D06-7AF5-23EB-F26D-BE1444031086}"/>
              </a:ext>
            </a:extLst>
          </p:cNvPr>
          <p:cNvPicPr>
            <a:picLocks noChangeAspect="1"/>
          </p:cNvPicPr>
          <p:nvPr/>
        </p:nvPicPr>
        <p:blipFill>
          <a:blip r:embed="rId5"/>
          <a:stretch>
            <a:fillRect/>
          </a:stretch>
        </p:blipFill>
        <p:spPr>
          <a:xfrm>
            <a:off x="8708850" y="3924180"/>
            <a:ext cx="2664000" cy="1158840"/>
          </a:xfrm>
          <a:prstGeom prst="rect">
            <a:avLst/>
          </a:prstGeom>
        </p:spPr>
      </p:pic>
    </p:spTree>
    <p:extLst>
      <p:ext uri="{BB962C8B-B14F-4D97-AF65-F5344CB8AC3E}">
        <p14:creationId xmlns:p14="http://schemas.microsoft.com/office/powerpoint/2010/main" val="2500677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A1337F6-3DC3-3109-7273-037CC18393BD}"/>
              </a:ext>
            </a:extLst>
          </p:cNvPr>
          <p:cNvSpPr txBox="1"/>
          <p:nvPr/>
        </p:nvSpPr>
        <p:spPr>
          <a:xfrm>
            <a:off x="838199" y="1174819"/>
            <a:ext cx="4826795" cy="285836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7200" b="1" kern="1200">
                <a:solidFill>
                  <a:schemeClr val="bg1"/>
                </a:solidFill>
                <a:latin typeface="+mj-lt"/>
                <a:ea typeface="+mj-ea"/>
                <a:cs typeface="+mj-cs"/>
              </a:rPr>
              <a:t>Thank You! </a:t>
            </a:r>
          </a:p>
        </p:txBody>
      </p:sp>
      <p:grpSp>
        <p:nvGrpSpPr>
          <p:cNvPr id="18" name="Group 17">
            <a:extLst>
              <a:ext uri="{FF2B5EF4-FFF2-40B4-BE49-F238E27FC236}">
                <a16:creationId xmlns:a16="http://schemas.microsoft.com/office/drawing/2014/main" id="{9523617D-D84A-4054-95AA-9F89131D5F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9" name="Group 18">
              <a:extLst>
                <a:ext uri="{FF2B5EF4-FFF2-40B4-BE49-F238E27FC236}">
                  <a16:creationId xmlns:a16="http://schemas.microsoft.com/office/drawing/2014/main" id="{AB43C5D0-A5EA-4427-B537-1D236BB7AF5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23" name="Freeform: Shape 22">
                <a:extLst>
                  <a:ext uri="{FF2B5EF4-FFF2-40B4-BE49-F238E27FC236}">
                    <a16:creationId xmlns:a16="http://schemas.microsoft.com/office/drawing/2014/main" id="{70FA4045-2CBD-47E7-B0D7-2F5619C9A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41DFCB8A-0C16-4BF4-89D1-2A93FDA13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0" name="Group 19">
              <a:extLst>
                <a:ext uri="{FF2B5EF4-FFF2-40B4-BE49-F238E27FC236}">
                  <a16:creationId xmlns:a16="http://schemas.microsoft.com/office/drawing/2014/main" id="{7EC88587-B5AF-448E-9735-D9A2946AEF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1" name="Freeform: Shape 20">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2" name="Picture 1" descr="A logo for a company&#10;&#10;AI-generated content may be incorrect.">
            <a:extLst>
              <a:ext uri="{FF2B5EF4-FFF2-40B4-BE49-F238E27FC236}">
                <a16:creationId xmlns:a16="http://schemas.microsoft.com/office/drawing/2014/main" id="{3BCD6EAA-4284-CCF7-1B37-323F28F0BD3C}"/>
              </a:ext>
            </a:extLst>
          </p:cNvPr>
          <p:cNvPicPr>
            <a:picLocks noChangeAspect="1"/>
          </p:cNvPicPr>
          <p:nvPr/>
        </p:nvPicPr>
        <p:blipFill>
          <a:blip r:embed="rId3"/>
          <a:stretch>
            <a:fillRect/>
          </a:stretch>
        </p:blipFill>
        <p:spPr>
          <a:xfrm>
            <a:off x="6541932" y="1932225"/>
            <a:ext cx="4369112" cy="1900563"/>
          </a:xfrm>
          <a:prstGeom prst="rect">
            <a:avLst/>
          </a:prstGeom>
        </p:spPr>
      </p:pic>
    </p:spTree>
    <p:extLst>
      <p:ext uri="{BB962C8B-B14F-4D97-AF65-F5344CB8AC3E}">
        <p14:creationId xmlns:p14="http://schemas.microsoft.com/office/powerpoint/2010/main" val="233558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987F60C2-FEA4-9FCE-1686-43A687A200BB}"/>
            </a:ext>
          </a:extLst>
        </p:cNvPr>
        <p:cNvGrpSpPr/>
        <p:nvPr/>
      </p:nvGrpSpPr>
      <p:grpSpPr>
        <a:xfrm>
          <a:off x="0" y="0"/>
          <a:ext cx="0" cy="0"/>
          <a:chOff x="0" y="0"/>
          <a:chExt cx="0" cy="0"/>
        </a:xfrm>
      </p:grpSpPr>
      <p:pic>
        <p:nvPicPr>
          <p:cNvPr id="4" name="Picture 3" descr="A logo for a company&#10;&#10;AI-generated content may be incorrect.">
            <a:extLst>
              <a:ext uri="{FF2B5EF4-FFF2-40B4-BE49-F238E27FC236}">
                <a16:creationId xmlns:a16="http://schemas.microsoft.com/office/drawing/2014/main" id="{CD0E7CFA-E548-BB46-0373-6422D86C53A6}"/>
              </a:ext>
            </a:extLst>
          </p:cNvPr>
          <p:cNvPicPr>
            <a:picLocks noChangeAspect="1"/>
          </p:cNvPicPr>
          <p:nvPr/>
        </p:nvPicPr>
        <p:blipFill>
          <a:blip r:embed="rId3"/>
          <a:stretch>
            <a:fillRect/>
          </a:stretch>
        </p:blipFill>
        <p:spPr>
          <a:xfrm>
            <a:off x="10607568" y="6170340"/>
            <a:ext cx="1584412" cy="690351"/>
          </a:xfrm>
          <a:prstGeom prst="rect">
            <a:avLst/>
          </a:prstGeom>
        </p:spPr>
      </p:pic>
      <p:pic>
        <p:nvPicPr>
          <p:cNvPr id="10" name="Picture 9">
            <a:extLst>
              <a:ext uri="{FF2B5EF4-FFF2-40B4-BE49-F238E27FC236}">
                <a16:creationId xmlns:a16="http://schemas.microsoft.com/office/drawing/2014/main" id="{3668A294-A227-2043-9905-6D944002342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2961" y="674370"/>
            <a:ext cx="4762500" cy="3181350"/>
          </a:xfrm>
          <a:prstGeom prst="rect">
            <a:avLst/>
          </a:prstGeom>
        </p:spPr>
      </p:pic>
      <p:pic>
        <p:nvPicPr>
          <p:cNvPr id="13" name="Picture 12">
            <a:extLst>
              <a:ext uri="{FF2B5EF4-FFF2-40B4-BE49-F238E27FC236}">
                <a16:creationId xmlns:a16="http://schemas.microsoft.com/office/drawing/2014/main" id="{B30E1205-9A0B-4BFF-D4EF-4EF6282AB89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656134" y="674370"/>
            <a:ext cx="4762501" cy="3164086"/>
          </a:xfrm>
          <a:prstGeom prst="rect">
            <a:avLst/>
          </a:prstGeom>
        </p:spPr>
      </p:pic>
      <p:pic>
        <p:nvPicPr>
          <p:cNvPr id="16" name="Picture 15">
            <a:extLst>
              <a:ext uri="{FF2B5EF4-FFF2-40B4-BE49-F238E27FC236}">
                <a16:creationId xmlns:a16="http://schemas.microsoft.com/office/drawing/2014/main" id="{0BAAF9B1-EDCD-479E-57B3-B3C8377E2228}"/>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140336" y="4084948"/>
            <a:ext cx="5911327" cy="2586206"/>
          </a:xfrm>
          <a:prstGeom prst="rect">
            <a:avLst/>
          </a:prstGeom>
        </p:spPr>
      </p:pic>
    </p:spTree>
    <p:extLst>
      <p:ext uri="{BB962C8B-B14F-4D97-AF65-F5344CB8AC3E}">
        <p14:creationId xmlns:p14="http://schemas.microsoft.com/office/powerpoint/2010/main" val="77475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F9C9E76E-8B4C-BFF7-2630-0338D4FC804A}"/>
            </a:ext>
          </a:extLst>
        </p:cNvPr>
        <p:cNvGrpSpPr/>
        <p:nvPr/>
      </p:nvGrpSpPr>
      <p:grpSpPr>
        <a:xfrm>
          <a:off x="0" y="0"/>
          <a:ext cx="0" cy="0"/>
          <a:chOff x="0" y="0"/>
          <a:chExt cx="0" cy="0"/>
        </a:xfrm>
      </p:grpSpPr>
      <p:pic>
        <p:nvPicPr>
          <p:cNvPr id="4" name="Picture 3" descr="A logo for a company&#10;&#10;AI-generated content may be incorrect.">
            <a:extLst>
              <a:ext uri="{FF2B5EF4-FFF2-40B4-BE49-F238E27FC236}">
                <a16:creationId xmlns:a16="http://schemas.microsoft.com/office/drawing/2014/main" id="{F7F29C27-22D7-16D1-2576-C9AEA06FE950}"/>
              </a:ext>
            </a:extLst>
          </p:cNvPr>
          <p:cNvPicPr>
            <a:picLocks noChangeAspect="1"/>
          </p:cNvPicPr>
          <p:nvPr/>
        </p:nvPicPr>
        <p:blipFill>
          <a:blip r:embed="rId3"/>
          <a:stretch>
            <a:fillRect/>
          </a:stretch>
        </p:blipFill>
        <p:spPr>
          <a:xfrm>
            <a:off x="10607568" y="6170340"/>
            <a:ext cx="1584412" cy="690351"/>
          </a:xfrm>
          <a:prstGeom prst="rect">
            <a:avLst/>
          </a:prstGeom>
        </p:spPr>
      </p:pic>
      <p:pic>
        <p:nvPicPr>
          <p:cNvPr id="3" name="Picture 2">
            <a:extLst>
              <a:ext uri="{FF2B5EF4-FFF2-40B4-BE49-F238E27FC236}">
                <a16:creationId xmlns:a16="http://schemas.microsoft.com/office/drawing/2014/main" id="{D949647B-97E4-A273-4C4E-45A61980F78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07200" y="441288"/>
            <a:ext cx="4762502" cy="3175621"/>
          </a:xfrm>
          <a:prstGeom prst="rect">
            <a:avLst/>
          </a:prstGeom>
        </p:spPr>
      </p:pic>
      <p:sp>
        <p:nvSpPr>
          <p:cNvPr id="5" name="TextBox 4">
            <a:extLst>
              <a:ext uri="{FF2B5EF4-FFF2-40B4-BE49-F238E27FC236}">
                <a16:creationId xmlns:a16="http://schemas.microsoft.com/office/drawing/2014/main" id="{99E0872D-A35E-CB37-3040-0DAA5D66517C}"/>
              </a:ext>
            </a:extLst>
          </p:cNvPr>
          <p:cNvSpPr txBox="1"/>
          <p:nvPr/>
        </p:nvSpPr>
        <p:spPr>
          <a:xfrm>
            <a:off x="2194560" y="6030468"/>
            <a:ext cx="7802880" cy="230832"/>
          </a:xfrm>
          <a:prstGeom prst="rect">
            <a:avLst/>
          </a:prstGeom>
          <a:noFill/>
        </p:spPr>
        <p:txBody>
          <a:bodyPr wrap="square" rtlCol="0">
            <a:spAutoFit/>
          </a:bodyPr>
          <a:lstStyle/>
          <a:p>
            <a:r>
              <a:rPr lang="en-US" sz="900">
                <a:hlinkClick r:id="rId5" tooltip="https://pass.sa.edu.au/first-week-of-vet/"/>
              </a:rPr>
              <a:t>This Photo</a:t>
            </a:r>
            <a:r>
              <a:rPr lang="en-US" sz="900"/>
              <a:t> by Unknown Author is licensed under </a:t>
            </a:r>
            <a:r>
              <a:rPr lang="en-US" sz="900">
                <a:hlinkClick r:id="rId6" tooltip="https://creativecommons.org/licenses/by/3.0/"/>
              </a:rPr>
              <a:t>CC BY</a:t>
            </a:r>
            <a:endParaRPr lang="en-US" sz="900"/>
          </a:p>
        </p:txBody>
      </p:sp>
      <p:pic>
        <p:nvPicPr>
          <p:cNvPr id="7" name="Picture 6">
            <a:extLst>
              <a:ext uri="{FF2B5EF4-FFF2-40B4-BE49-F238E27FC236}">
                <a16:creationId xmlns:a16="http://schemas.microsoft.com/office/drawing/2014/main" id="{2FC32C11-BCCB-9C2F-DDB2-D6D770B0D0B3}"/>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000391" y="3186321"/>
            <a:ext cx="3168827" cy="3187038"/>
          </a:xfrm>
          <a:prstGeom prst="rect">
            <a:avLst/>
          </a:prstGeom>
        </p:spPr>
      </p:pic>
      <p:pic>
        <p:nvPicPr>
          <p:cNvPr id="11" name="Picture 10">
            <a:extLst>
              <a:ext uri="{FF2B5EF4-FFF2-40B4-BE49-F238E27FC236}">
                <a16:creationId xmlns:a16="http://schemas.microsoft.com/office/drawing/2014/main" id="{34EA9934-F381-3923-D047-6642D3173830}"/>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5378824" y="991277"/>
            <a:ext cx="6813176" cy="3832412"/>
          </a:xfrm>
          <a:prstGeom prst="rect">
            <a:avLst/>
          </a:prstGeom>
        </p:spPr>
      </p:pic>
    </p:spTree>
    <p:extLst>
      <p:ext uri="{BB962C8B-B14F-4D97-AF65-F5344CB8AC3E}">
        <p14:creationId xmlns:p14="http://schemas.microsoft.com/office/powerpoint/2010/main" val="338522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780907B-F005-F070-1F80-686689CBCCE7}"/>
              </a:ext>
            </a:extLst>
          </p:cNvPr>
          <p:cNvPicPr>
            <a:picLocks noChangeAspect="1"/>
          </p:cNvPicPr>
          <p:nvPr/>
        </p:nvPicPr>
        <p:blipFill>
          <a:blip r:embed="rId3">
            <a:alphaModFix amt="50000"/>
            <a:extLst>
              <a:ext uri="{837473B0-CC2E-450A-ABE3-18F120FF3D39}">
                <a1611:picAttrSrcUrl xmlns:a1611="http://schemas.microsoft.com/office/drawing/2016/11/main" r:id="rId4"/>
              </a:ext>
            </a:extLst>
          </a:blip>
          <a:srcRect t="15730"/>
          <a:stretch>
            <a:fillRect/>
          </a:stretch>
        </p:blipFill>
        <p:spPr>
          <a:xfrm>
            <a:off x="20" y="1"/>
            <a:ext cx="12191980" cy="6857999"/>
          </a:xfrm>
          <a:prstGeom prst="rect">
            <a:avLst/>
          </a:prstGeom>
        </p:spPr>
      </p:pic>
      <p:sp>
        <p:nvSpPr>
          <p:cNvPr id="4" name="Title 3">
            <a:extLst>
              <a:ext uri="{FF2B5EF4-FFF2-40B4-BE49-F238E27FC236}">
                <a16:creationId xmlns:a16="http://schemas.microsoft.com/office/drawing/2014/main" id="{C0410AB2-56D9-DC2F-5927-B09EFB278EA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Why does Vocational Service matter? </a:t>
            </a:r>
          </a:p>
        </p:txBody>
      </p:sp>
      <p:pic>
        <p:nvPicPr>
          <p:cNvPr id="8" name="Picture 7" descr="A logo for a company&#10;&#10;AI-generated content may be incorrect.">
            <a:extLst>
              <a:ext uri="{FF2B5EF4-FFF2-40B4-BE49-F238E27FC236}">
                <a16:creationId xmlns:a16="http://schemas.microsoft.com/office/drawing/2014/main" id="{288330F8-CED6-C004-7F9C-A5DE79ABB013}"/>
              </a:ext>
            </a:extLst>
          </p:cNvPr>
          <p:cNvPicPr>
            <a:picLocks noChangeAspect="1"/>
          </p:cNvPicPr>
          <p:nvPr/>
        </p:nvPicPr>
        <p:blipFill>
          <a:blip r:embed="rId5"/>
          <a:stretch>
            <a:fillRect/>
          </a:stretch>
        </p:blipFill>
        <p:spPr>
          <a:xfrm>
            <a:off x="10607568" y="6170340"/>
            <a:ext cx="1584412" cy="690351"/>
          </a:xfrm>
          <a:prstGeom prst="rect">
            <a:avLst/>
          </a:prstGeom>
        </p:spPr>
      </p:pic>
    </p:spTree>
    <p:extLst>
      <p:ext uri="{BB962C8B-B14F-4D97-AF65-F5344CB8AC3E}">
        <p14:creationId xmlns:p14="http://schemas.microsoft.com/office/powerpoint/2010/main" val="42184005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AA287-34D4-4E47-206E-CDD4EB4344D9}"/>
              </a:ext>
            </a:extLst>
          </p:cNvPr>
          <p:cNvSpPr>
            <a:spLocks noGrp="1"/>
          </p:cNvSpPr>
          <p:nvPr>
            <p:ph type="title"/>
          </p:nvPr>
        </p:nvSpPr>
        <p:spPr>
          <a:xfrm>
            <a:off x="679293" y="2250583"/>
            <a:ext cx="4826795" cy="2858363"/>
          </a:xfrm>
        </p:spPr>
        <p:txBody>
          <a:bodyPr vert="horz" lIns="91440" tIns="45720" rIns="91440" bIns="45720" rtlCol="0" anchor="b">
            <a:normAutofit fontScale="90000"/>
          </a:bodyPr>
          <a:lstStyle/>
          <a:p>
            <a:r>
              <a:rPr lang="en-US" b="1" kern="1200" dirty="0">
                <a:solidFill>
                  <a:schemeClr val="bg1"/>
                </a:solidFill>
                <a:latin typeface="+mj-lt"/>
                <a:ea typeface="+mj-ea"/>
                <a:cs typeface="+mj-cs"/>
              </a:rPr>
              <a:t>As Rotarians, we don’t leave our careers at the door – we bring them to the table for good! </a:t>
            </a:r>
          </a:p>
        </p:txBody>
      </p:sp>
      <p:grpSp>
        <p:nvGrpSpPr>
          <p:cNvPr id="12" name="Group 11">
            <a:extLst>
              <a:ext uri="{FF2B5EF4-FFF2-40B4-BE49-F238E27FC236}">
                <a16:creationId xmlns:a16="http://schemas.microsoft.com/office/drawing/2014/main" id="{9523617D-D84A-4054-95AA-9F89131D5F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3" name="Group 12">
              <a:extLst>
                <a:ext uri="{FF2B5EF4-FFF2-40B4-BE49-F238E27FC236}">
                  <a16:creationId xmlns:a16="http://schemas.microsoft.com/office/drawing/2014/main" id="{AB43C5D0-A5EA-4427-B537-1D236BB7AF5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7" name="Freeform: Shape 16">
                <a:extLst>
                  <a:ext uri="{FF2B5EF4-FFF2-40B4-BE49-F238E27FC236}">
                    <a16:creationId xmlns:a16="http://schemas.microsoft.com/office/drawing/2014/main" id="{70FA4045-2CBD-47E7-B0D7-2F5619C9A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1DFCB8A-0C16-4BF4-89D1-2A93FDA13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4" name="Group 13">
              <a:extLst>
                <a:ext uri="{FF2B5EF4-FFF2-40B4-BE49-F238E27FC236}">
                  <a16:creationId xmlns:a16="http://schemas.microsoft.com/office/drawing/2014/main" id="{7EC88587-B5AF-448E-9735-D9A2946AEF3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5" name="Freeform: Shape 14">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Picture 3">
            <a:extLst>
              <a:ext uri="{FF2B5EF4-FFF2-40B4-BE49-F238E27FC236}">
                <a16:creationId xmlns:a16="http://schemas.microsoft.com/office/drawing/2014/main" id="{D482CEA6-2B3C-8897-BCF9-85C68039605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69966" y="2230621"/>
            <a:ext cx="3048000" cy="1905000"/>
          </a:xfrm>
          <a:prstGeom prst="rect">
            <a:avLst/>
          </a:prstGeom>
        </p:spPr>
      </p:pic>
      <p:pic>
        <p:nvPicPr>
          <p:cNvPr id="7" name="Picture 6" descr="A logo for a company&#10;&#10;AI-generated content may be incorrect.">
            <a:extLst>
              <a:ext uri="{FF2B5EF4-FFF2-40B4-BE49-F238E27FC236}">
                <a16:creationId xmlns:a16="http://schemas.microsoft.com/office/drawing/2014/main" id="{3008DDED-E54E-552F-3A3D-1C03F93CCDA3}"/>
              </a:ext>
            </a:extLst>
          </p:cNvPr>
          <p:cNvPicPr>
            <a:picLocks noChangeAspect="1"/>
          </p:cNvPicPr>
          <p:nvPr/>
        </p:nvPicPr>
        <p:blipFill>
          <a:blip r:embed="rId6"/>
          <a:stretch>
            <a:fillRect/>
          </a:stretch>
        </p:blipFill>
        <p:spPr>
          <a:xfrm>
            <a:off x="10607568" y="6170340"/>
            <a:ext cx="1584412" cy="690351"/>
          </a:xfrm>
          <a:prstGeom prst="rect">
            <a:avLst/>
          </a:prstGeom>
        </p:spPr>
      </p:pic>
    </p:spTree>
    <p:extLst>
      <p:ext uri="{BB962C8B-B14F-4D97-AF65-F5344CB8AC3E}">
        <p14:creationId xmlns:p14="http://schemas.microsoft.com/office/powerpoint/2010/main" val="236775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F9767B-FD22-C76F-843A-3E593E03C48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F023DD5-79FF-794D-C9AF-D67C1632B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a:extLst>
              <a:ext uri="{FF2B5EF4-FFF2-40B4-BE49-F238E27FC236}">
                <a16:creationId xmlns:a16="http://schemas.microsoft.com/office/drawing/2014/main" id="{91D1FD48-F65F-24CA-4BFA-442DA8AF2F5E}"/>
              </a:ext>
            </a:extLst>
          </p:cNvPr>
          <p:cNvPicPr>
            <a:picLocks noChangeAspect="1"/>
          </p:cNvPicPr>
          <p:nvPr/>
        </p:nvPicPr>
        <p:blipFill>
          <a:blip r:embed="rId3">
            <a:extLst>
              <a:ext uri="{837473B0-CC2E-450A-ABE3-18F120FF3D39}">
                <a1611:picAttrSrcUrl xmlns:a1611="http://schemas.microsoft.com/office/drawing/2016/11/main" r:id="rId4"/>
              </a:ext>
            </a:extLst>
          </a:blip>
          <a:srcRect l="797" r="10299" b="1"/>
          <a:stretch>
            <a:fillRect/>
          </a:stretch>
        </p:blipFill>
        <p:spPr>
          <a:xfrm>
            <a:off x="20" y="1282"/>
            <a:ext cx="12191980" cy="6856718"/>
          </a:xfrm>
          <a:prstGeom prst="rect">
            <a:avLst/>
          </a:prstGeom>
        </p:spPr>
      </p:pic>
      <p:sp>
        <p:nvSpPr>
          <p:cNvPr id="9" name="TextBox 8">
            <a:extLst>
              <a:ext uri="{FF2B5EF4-FFF2-40B4-BE49-F238E27FC236}">
                <a16:creationId xmlns:a16="http://schemas.microsoft.com/office/drawing/2014/main" id="{99935A8E-6E06-C2DE-34E8-4A70839C0D79}"/>
              </a:ext>
            </a:extLst>
          </p:cNvPr>
          <p:cNvSpPr txBox="1"/>
          <p:nvPr/>
        </p:nvSpPr>
        <p:spPr>
          <a:xfrm>
            <a:off x="9581991" y="6657945"/>
            <a:ext cx="261000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businessandcafe.blog.hu/2016/05/13/a_kapcsolatepites_jovoje_az_uzletkotes_uj_vilaga_szervezett_network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10" name="TextBox 9">
            <a:extLst>
              <a:ext uri="{FF2B5EF4-FFF2-40B4-BE49-F238E27FC236}">
                <a16:creationId xmlns:a16="http://schemas.microsoft.com/office/drawing/2014/main" id="{F1D524B7-5E39-9811-6B14-49367A180E14}"/>
              </a:ext>
            </a:extLst>
          </p:cNvPr>
          <p:cNvSpPr txBox="1"/>
          <p:nvPr/>
        </p:nvSpPr>
        <p:spPr>
          <a:xfrm>
            <a:off x="1355052" y="5352314"/>
            <a:ext cx="9531943" cy="707886"/>
          </a:xfrm>
          <a:prstGeom prst="rect">
            <a:avLst/>
          </a:prstGeom>
          <a:solidFill>
            <a:schemeClr val="bg1"/>
          </a:solidFill>
        </p:spPr>
        <p:txBody>
          <a:bodyPr wrap="square" rtlCol="0">
            <a:spAutoFit/>
          </a:bodyPr>
          <a:lstStyle/>
          <a:p>
            <a:r>
              <a:rPr lang="en-US" sz="4000" dirty="0"/>
              <a:t>Rotary Means Business Networking Events</a:t>
            </a:r>
          </a:p>
        </p:txBody>
      </p:sp>
      <p:pic>
        <p:nvPicPr>
          <p:cNvPr id="11" name="Picture 10" descr="A logo for a company&#10;&#10;AI-generated content may be incorrect.">
            <a:extLst>
              <a:ext uri="{FF2B5EF4-FFF2-40B4-BE49-F238E27FC236}">
                <a16:creationId xmlns:a16="http://schemas.microsoft.com/office/drawing/2014/main" id="{7D5130E2-0F6B-36EB-63C2-528E74E73979}"/>
              </a:ext>
            </a:extLst>
          </p:cNvPr>
          <p:cNvPicPr>
            <a:picLocks noChangeAspect="1"/>
          </p:cNvPicPr>
          <p:nvPr/>
        </p:nvPicPr>
        <p:blipFill>
          <a:blip r:embed="rId6"/>
          <a:stretch>
            <a:fillRect/>
          </a:stretch>
        </p:blipFill>
        <p:spPr>
          <a:xfrm>
            <a:off x="10607568" y="6170340"/>
            <a:ext cx="1584412" cy="690351"/>
          </a:xfrm>
          <a:prstGeom prst="rect">
            <a:avLst/>
          </a:prstGeom>
        </p:spPr>
      </p:pic>
    </p:spTree>
    <p:extLst>
      <p:ext uri="{BB962C8B-B14F-4D97-AF65-F5344CB8AC3E}">
        <p14:creationId xmlns:p14="http://schemas.microsoft.com/office/powerpoint/2010/main" val="2464425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3D9DC-7ECB-E053-BB0A-1CB83B98C079}"/>
              </a:ext>
            </a:extLst>
          </p:cNvPr>
          <p:cNvSpPr>
            <a:spLocks noGrp="1"/>
          </p:cNvSpPr>
          <p:nvPr>
            <p:ph type="title"/>
          </p:nvPr>
        </p:nvSpPr>
        <p:spPr/>
        <p:txBody>
          <a:bodyPr>
            <a:normAutofit fontScale="90000"/>
          </a:bodyPr>
          <a:lstStyle/>
          <a:p>
            <a:r>
              <a:rPr lang="en-US" sz="4000" b="1" dirty="0">
                <a:solidFill>
                  <a:schemeClr val="bg1"/>
                </a:solidFill>
              </a:rPr>
              <a:t>What IS Rotary Means Business? </a:t>
            </a:r>
          </a:p>
        </p:txBody>
      </p:sp>
      <p:pic>
        <p:nvPicPr>
          <p:cNvPr id="6" name="Picture Placeholder 5">
            <a:extLst>
              <a:ext uri="{FF2B5EF4-FFF2-40B4-BE49-F238E27FC236}">
                <a16:creationId xmlns:a16="http://schemas.microsoft.com/office/drawing/2014/main" id="{D5345C96-0C09-2C69-9D8E-B66D2A27A3BB}"/>
              </a:ext>
            </a:extLst>
          </p:cNvPr>
          <p:cNvPicPr>
            <a:picLocks noGrp="1" noChangeAspect="1"/>
          </p:cNvPicPr>
          <p:nvPr>
            <p:ph type="pic" idx="1"/>
          </p:nvPr>
        </p:nvPicPr>
        <p:blipFill>
          <a:blip r:embed="rId3">
            <a:extLst>
              <a:ext uri="{837473B0-CC2E-450A-ABE3-18F120FF3D39}">
                <a1611:picAttrSrcUrl xmlns:a1611="http://schemas.microsoft.com/office/drawing/2016/11/main" r:id="rId4"/>
              </a:ext>
            </a:extLst>
          </a:blip>
          <a:srcRect l="14381" r="14381"/>
          <a:stretch>
            <a:fillRect/>
          </a:stretch>
        </p:blipFill>
        <p:spPr/>
      </p:pic>
      <p:sp>
        <p:nvSpPr>
          <p:cNvPr id="4" name="Text Placeholder 3">
            <a:extLst>
              <a:ext uri="{FF2B5EF4-FFF2-40B4-BE49-F238E27FC236}">
                <a16:creationId xmlns:a16="http://schemas.microsoft.com/office/drawing/2014/main" id="{F52DF7FA-66E3-234E-7FA1-6CEFC73C809E}"/>
              </a:ext>
            </a:extLst>
          </p:cNvPr>
          <p:cNvSpPr>
            <a:spLocks noGrp="1"/>
          </p:cNvSpPr>
          <p:nvPr>
            <p:ph type="body" sz="half" idx="2"/>
          </p:nvPr>
        </p:nvSpPr>
        <p:spPr>
          <a:xfrm>
            <a:off x="839788" y="2887133"/>
            <a:ext cx="3932237" cy="2743201"/>
          </a:xfrm>
        </p:spPr>
        <p:txBody>
          <a:bodyPr>
            <a:normAutofit lnSpcReduction="10000"/>
          </a:bodyPr>
          <a:lstStyle/>
          <a:p>
            <a:r>
              <a:rPr lang="en-US" sz="2800" dirty="0">
                <a:solidFill>
                  <a:schemeClr val="bg1"/>
                </a:solidFill>
              </a:rPr>
              <a:t>Rotary Means Business encourages Rotarians to support the success of their fellow Rotarians by doing business with them and by referring others to them. </a:t>
            </a:r>
          </a:p>
        </p:txBody>
      </p:sp>
      <p:pic>
        <p:nvPicPr>
          <p:cNvPr id="7" name="Picture 6" descr="A logo for a company&#10;&#10;AI-generated content may be incorrect.">
            <a:extLst>
              <a:ext uri="{FF2B5EF4-FFF2-40B4-BE49-F238E27FC236}">
                <a16:creationId xmlns:a16="http://schemas.microsoft.com/office/drawing/2014/main" id="{E6510DFF-7C95-B686-6170-C5A457F5A0DA}"/>
              </a:ext>
            </a:extLst>
          </p:cNvPr>
          <p:cNvPicPr>
            <a:picLocks noChangeAspect="1"/>
          </p:cNvPicPr>
          <p:nvPr/>
        </p:nvPicPr>
        <p:blipFill>
          <a:blip r:embed="rId5"/>
          <a:stretch>
            <a:fillRect/>
          </a:stretch>
        </p:blipFill>
        <p:spPr>
          <a:xfrm>
            <a:off x="10607588" y="6167649"/>
            <a:ext cx="1584412" cy="690351"/>
          </a:xfrm>
          <a:prstGeom prst="rect">
            <a:avLst/>
          </a:prstGeom>
        </p:spPr>
      </p:pic>
    </p:spTree>
    <p:extLst>
      <p:ext uri="{BB962C8B-B14F-4D97-AF65-F5344CB8AC3E}">
        <p14:creationId xmlns:p14="http://schemas.microsoft.com/office/powerpoint/2010/main" val="944894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A5BD6309-32B4-9EC9-172E-7273E07E4B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B3FBD4-4AD6-A064-5B14-0D0F22D15028}"/>
              </a:ext>
            </a:extLst>
          </p:cNvPr>
          <p:cNvSpPr>
            <a:spLocks noGrp="1"/>
          </p:cNvSpPr>
          <p:nvPr>
            <p:ph type="title"/>
          </p:nvPr>
        </p:nvSpPr>
        <p:spPr>
          <a:xfrm>
            <a:off x="843228" y="1490133"/>
            <a:ext cx="10505545" cy="3572933"/>
          </a:xfrm>
        </p:spPr>
        <p:txBody>
          <a:bodyPr>
            <a:normAutofit/>
          </a:bodyPr>
          <a:lstStyle/>
          <a:p>
            <a:r>
              <a:rPr lang="en-US" sz="6000" b="1" dirty="0">
                <a:solidFill>
                  <a:schemeClr val="bg1"/>
                </a:solidFill>
              </a:rPr>
              <a:t>Business Networking is the way forward and the future to build stronger relationships and acquire great customers.</a:t>
            </a:r>
          </a:p>
        </p:txBody>
      </p:sp>
      <p:pic>
        <p:nvPicPr>
          <p:cNvPr id="9" name="Picture 8" descr="A logo for a company&#10;&#10;AI-generated content may be incorrect.">
            <a:extLst>
              <a:ext uri="{FF2B5EF4-FFF2-40B4-BE49-F238E27FC236}">
                <a16:creationId xmlns:a16="http://schemas.microsoft.com/office/drawing/2014/main" id="{A9BBD477-3A97-A072-60C0-FDD8CBF6BBCE}"/>
              </a:ext>
            </a:extLst>
          </p:cNvPr>
          <p:cNvPicPr>
            <a:picLocks noChangeAspect="1"/>
          </p:cNvPicPr>
          <p:nvPr/>
        </p:nvPicPr>
        <p:blipFill>
          <a:blip r:embed="rId3"/>
          <a:stretch>
            <a:fillRect/>
          </a:stretch>
        </p:blipFill>
        <p:spPr>
          <a:xfrm>
            <a:off x="10607568" y="6170340"/>
            <a:ext cx="1584412" cy="690351"/>
          </a:xfrm>
          <a:prstGeom prst="rect">
            <a:avLst/>
          </a:prstGeom>
        </p:spPr>
      </p:pic>
    </p:spTree>
    <p:extLst>
      <p:ext uri="{BB962C8B-B14F-4D97-AF65-F5344CB8AC3E}">
        <p14:creationId xmlns:p14="http://schemas.microsoft.com/office/powerpoint/2010/main" val="797911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095f0976-bf66-4d76-bf29-0fbab0884ecb}" enabled="0" method="" siteId="{095f0976-bf66-4d76-bf29-0fbab0884ecb}" removed="1"/>
</clbl:labelList>
</file>

<file path=docProps/app.xml><?xml version="1.0" encoding="utf-8"?>
<Properties xmlns="http://schemas.openxmlformats.org/officeDocument/2006/extended-properties" xmlns:vt="http://schemas.openxmlformats.org/officeDocument/2006/docPropsVTypes">
  <TotalTime>575</TotalTime>
  <Words>1251</Words>
  <Application>Microsoft Office PowerPoint</Application>
  <PresentationFormat>Widescreen</PresentationFormat>
  <Paragraphs>131</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APPLE CHANCERY</vt:lpstr>
      <vt:lpstr>Aptos</vt:lpstr>
      <vt:lpstr>Aptos Display</vt:lpstr>
      <vt:lpstr>Arial</vt:lpstr>
      <vt:lpstr>Wingdings</vt:lpstr>
      <vt:lpstr>Office Theme</vt:lpstr>
      <vt:lpstr>PowerPoint Presentation</vt:lpstr>
      <vt:lpstr>Vocational Service encourages Rotarians to:</vt:lpstr>
      <vt:lpstr>PowerPoint Presentation</vt:lpstr>
      <vt:lpstr>PowerPoint Presentation</vt:lpstr>
      <vt:lpstr>Why does Vocational Service matter? </vt:lpstr>
      <vt:lpstr>As Rotarians, we don’t leave our careers at the door – we bring them to the table for good! </vt:lpstr>
      <vt:lpstr>PowerPoint Presentation</vt:lpstr>
      <vt:lpstr>What IS Rotary Means Business? </vt:lpstr>
      <vt:lpstr>Business Networking is the way forward and the future to build stronger relationships and acquire great customers.</vt:lpstr>
      <vt:lpstr>PowerPoint Presentation</vt:lpstr>
      <vt:lpstr>PowerPoint Presentation</vt:lpstr>
      <vt:lpstr>PowerPoint Presentation</vt:lpstr>
      <vt:lpstr>PowerPoint Presentation</vt:lpstr>
      <vt:lpstr>PowerPoint Presentation</vt:lpstr>
      <vt:lpstr>Why a Business Plan Competition?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Stacey Wayman</dc:creator>
  <cp:lastModifiedBy>gilda</cp:lastModifiedBy>
  <cp:revision>7</cp:revision>
  <dcterms:created xsi:type="dcterms:W3CDTF">2025-09-28T19:08:15Z</dcterms:created>
  <dcterms:modified xsi:type="dcterms:W3CDTF">2026-02-14T18:37:05Z</dcterms:modified>
</cp:coreProperties>
</file>