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57"/>
    <p:restoredTop sz="94610"/>
  </p:normalViewPr>
  <p:slideViewPr>
    <p:cSldViewPr snapToGrid="0" snapToObjects="1">
      <p:cViewPr varScale="1">
        <p:scale>
          <a:sx n="173" d="100"/>
          <a:sy n="173" d="100"/>
        </p:scale>
        <p:origin x="47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9477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otary.org/en/our-programs/scholarship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rotary6080.org/rotary-global-scholarships/" TargetMode="External"/><Relationship Id="rId4" Type="http://schemas.openxmlformats.org/officeDocument/2006/relationships/hyperlink" Target="https://www.rotary.org/en/lasting-connection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rotary.org/en/our-programs/peace-fellowships"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https://www.rotary.org/en/rotary-inaugurates-new-peace-center-symbiosis-international-university-siu"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rotary.org/en/donate/recognition"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www.district5190.org/page/trf-endowment-major-gift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rotary.org/en/our-causes/ending-polio"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s://rotary-london.org/wp-content/uploads/2026/02/Rotary-Foundation-Fact-Card-2025.pdf" TargetMode="External"/><Relationship Id="rId4" Type="http://schemas.openxmlformats.org/officeDocument/2006/relationships/hyperlink" Target="https://www.rotary.org/en/rotary-and-gates-foundation-extend-partnership-end-polio"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rotary.org/en/donate/recognition"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rotary.org/who-we-are/paul-harris-society"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www.district5300.org/foundation/the-paul-harris-society/" TargetMode="External"/><Relationship Id="rId4" Type="http://schemas.openxmlformats.org/officeDocument/2006/relationships/hyperlink" Target="https://www.rotary.org/en/donate/recognitio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rotary.org/en/donate/recognition"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rotary5450.org/stories/the-rotary-foundation-bequest-society-benefactor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rotary.org/who-we-are/arch-klumph-society"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www.rotary.org/en/donate/recognitio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rotary6650.org/images/grantseminar/documents/300_District_Rotary_Foundation_Committee_Manual_en.pdf"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www.wash-rag.org/wp-content/uploads/2024/02/grantsresponsibilitiesbyleaderen.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rotary.org/en/about-rotary/rotary-foundation"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rotary.org/en/our-programs/scholarships"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rotary.org/en/need-expert-advice-ask-rotarys-cadre-of-technical-advisers"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s://www.rotary.org/en/annual-report-2025/our-year"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rotary.org/en/about-rotary/rotary-foundation"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rotarydistrict5650.org/stories/rotary-foundation-receives-highest-rating-from-charity-navigator-for-17th-consecutive-year"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rotary5340.org/stories/rotary-foundation-reached-several-major-milestones-in-2024%E2%80%9325"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rotary.org/en/annual-report-2025/from-our-leaders" TargetMode="External"/><Relationship Id="rId4" Type="http://schemas.openxmlformats.org/officeDocument/2006/relationships/hyperlink" Target="https://rotary-london.org/wp-content/uploads/2026/02/Rotary-Foundation-Fact-Card-2025.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district5300.org/foundation/district-5300-and-the-ri-foundation/"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www.rotary7070.org/stories/important-changes-to-the-rotary-foundation-funding-mode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rotary.org/en/our-programs/scholarship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rotary5020.org/foundation-support/global-grant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my-cmsuat.rotary.org/en/take-action/apply-grants/global-grants?embed=tru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rotarydistrict5050.org/stories/new-rules-from-trf-for-global-grants" TargetMode="External"/><Relationship Id="rId4" Type="http://schemas.openxmlformats.org/officeDocument/2006/relationships/hyperlink" Target="https://www.rotary5230.org/global-grant-guidelin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ortal.clubrunner.ca/50015/sitepage/district-grants"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rotary6690.org/rotary-foundation/district-grants/" TargetMode="External"/><Relationship Id="rId4" Type="http://schemas.openxmlformats.org/officeDocument/2006/relationships/hyperlink" Target="https://www.rotary5300.org/foundation/district-gra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458F"/>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F7A81B"/>
          </a:solidFill>
          <a:ln/>
        </p:spPr>
        <p:txBody>
          <a:bodyPr/>
          <a:lstStyle/>
          <a:p>
            <a:endParaRPr lang="en-US"/>
          </a:p>
        </p:txBody>
      </p:sp>
      <p:sp>
        <p:nvSpPr>
          <p:cNvPr id="3" name="Text 1"/>
          <p:cNvSpPr/>
          <p:nvPr/>
        </p:nvSpPr>
        <p:spPr>
          <a:xfrm>
            <a:off x="868680" y="1828800"/>
            <a:ext cx="10515600" cy="365760"/>
          </a:xfrm>
          <a:prstGeom prst="rect">
            <a:avLst/>
          </a:prstGeom>
          <a:noFill/>
          <a:ln/>
        </p:spPr>
        <p:txBody>
          <a:bodyPr wrap="square" lIns="0" tIns="0" rIns="0" bIns="0" rtlCol="0" anchor="ctr"/>
          <a:lstStyle/>
          <a:p>
            <a:pPr marL="0" indent="0">
              <a:buNone/>
            </a:pPr>
            <a:r>
              <a:rPr lang="en-US" sz="1400" b="1" kern="0" spc="300" dirty="0">
                <a:solidFill>
                  <a:srgbClr val="F7A81B"/>
                </a:solidFill>
                <a:latin typeface="Calibri" pitchFamily="34" charset="0"/>
                <a:ea typeface="Calibri" pitchFamily="34" charset="-122"/>
                <a:cs typeface="Calibri" pitchFamily="34" charset="-120"/>
              </a:rPr>
              <a:t>THE ROTARY FOUNDATION</a:t>
            </a:r>
            <a:endParaRPr lang="en-US" sz="1400" dirty="0"/>
          </a:p>
        </p:txBody>
      </p:sp>
      <p:sp>
        <p:nvSpPr>
          <p:cNvPr id="4" name="Text 2"/>
          <p:cNvSpPr/>
          <p:nvPr/>
        </p:nvSpPr>
        <p:spPr>
          <a:xfrm>
            <a:off x="868680" y="2286000"/>
            <a:ext cx="10241280" cy="1005840"/>
          </a:xfrm>
          <a:prstGeom prst="rect">
            <a:avLst/>
          </a:prstGeom>
          <a:noFill/>
          <a:ln/>
        </p:spPr>
        <p:txBody>
          <a:bodyPr wrap="square" lIns="0" tIns="0" rIns="0" bIns="0" rtlCol="0" anchor="ctr"/>
          <a:lstStyle/>
          <a:p>
            <a:pPr marL="0" indent="0">
              <a:buNone/>
            </a:pPr>
            <a:r>
              <a:rPr lang="en-US" sz="5200" b="1" dirty="0">
                <a:solidFill>
                  <a:srgbClr val="FFFFFF"/>
                </a:solidFill>
                <a:latin typeface="Trebuchet MS" pitchFamily="34" charset="0"/>
                <a:ea typeface="Trebuchet MS" pitchFamily="34" charset="-122"/>
                <a:cs typeface="Trebuchet MS" pitchFamily="34" charset="-120"/>
              </a:rPr>
              <a:t>Doing Good in the World</a:t>
            </a:r>
            <a:endParaRPr lang="en-US" sz="5200" dirty="0"/>
          </a:p>
        </p:txBody>
      </p:sp>
      <p:sp>
        <p:nvSpPr>
          <p:cNvPr id="5" name="Text 3"/>
          <p:cNvSpPr/>
          <p:nvPr/>
        </p:nvSpPr>
        <p:spPr>
          <a:xfrm>
            <a:off x="868680" y="3429000"/>
            <a:ext cx="9509760" cy="457200"/>
          </a:xfrm>
          <a:prstGeom prst="rect">
            <a:avLst/>
          </a:prstGeom>
          <a:noFill/>
          <a:ln/>
        </p:spPr>
        <p:txBody>
          <a:bodyPr wrap="square" lIns="0" tIns="0" rIns="0" bIns="0" rtlCol="0" anchor="ctr"/>
          <a:lstStyle/>
          <a:p>
            <a:pPr marL="0" indent="0">
              <a:buNone/>
            </a:pPr>
            <a:r>
              <a:rPr lang="en-US" sz="1800" dirty="0">
                <a:solidFill>
                  <a:srgbClr val="CFD9EC"/>
                </a:solidFill>
                <a:latin typeface="Calibri" pitchFamily="34" charset="0"/>
                <a:ea typeface="Calibri" pitchFamily="34" charset="-122"/>
                <a:cs typeface="Calibri" pitchFamily="34" charset="-120"/>
              </a:rPr>
              <a:t>Values, funds, grants, scholarships, and the donors and volunteers who make it work</a:t>
            </a:r>
            <a:endParaRPr lang="en-US" sz="1800" dirty="0"/>
          </a:p>
        </p:txBody>
      </p:sp>
      <p:sp>
        <p:nvSpPr>
          <p:cNvPr id="6" name="Shape 4"/>
          <p:cNvSpPr/>
          <p:nvPr/>
        </p:nvSpPr>
        <p:spPr>
          <a:xfrm>
            <a:off x="868680" y="4160520"/>
            <a:ext cx="2926080" cy="0"/>
          </a:xfrm>
          <a:prstGeom prst="line">
            <a:avLst/>
          </a:prstGeom>
          <a:noFill/>
          <a:ln w="15875">
            <a:solidFill>
              <a:srgbClr val="4B6DAE"/>
            </a:solidFill>
            <a:prstDash val="solid"/>
          </a:ln>
        </p:spPr>
        <p:txBody>
          <a:bodyPr/>
          <a:lstStyle/>
          <a:p>
            <a:endParaRPr lang="en-US"/>
          </a:p>
        </p:txBody>
      </p:sp>
      <p:sp>
        <p:nvSpPr>
          <p:cNvPr id="7" name="Text 5"/>
          <p:cNvSpPr/>
          <p:nvPr/>
        </p:nvSpPr>
        <p:spPr>
          <a:xfrm>
            <a:off x="868680" y="4343400"/>
            <a:ext cx="7315200" cy="320040"/>
          </a:xfrm>
          <a:prstGeom prst="rect">
            <a:avLst/>
          </a:prstGeom>
          <a:noFill/>
          <a:ln/>
        </p:spPr>
        <p:txBody>
          <a:bodyPr wrap="square" lIns="0" tIns="0" rIns="0" bIns="0" rtlCol="0" anchor="ctr"/>
          <a:lstStyle/>
          <a:p>
            <a:pPr marL="0" indent="0">
              <a:buNone/>
            </a:pPr>
            <a:r>
              <a:rPr lang="en-US" sz="1350" dirty="0">
                <a:solidFill>
                  <a:srgbClr val="A9BADA"/>
                </a:solidFill>
                <a:latin typeface="Calibri" pitchFamily="34" charset="0"/>
                <a:ea typeface="Calibri" pitchFamily="34" charset="-122"/>
                <a:cs typeface="Calibri" pitchFamily="34" charset="-120"/>
              </a:rPr>
              <a:t>An overview for Rotary clubs and districts</a:t>
            </a:r>
            <a:endParaRPr lang="en-US" sz="1350" dirty="0"/>
          </a:p>
        </p:txBody>
      </p:sp>
      <p:sp>
        <p:nvSpPr>
          <p:cNvPr id="9" name="Rectangle 8">
            <a:extLst>
              <a:ext uri="{FF2B5EF4-FFF2-40B4-BE49-F238E27FC236}">
                <a16:creationId xmlns:a16="http://schemas.microsoft.com/office/drawing/2014/main" id="{C2B260BE-6C49-8232-C269-9BCFF4BBB920}"/>
              </a:ext>
            </a:extLst>
          </p:cNvPr>
          <p:cNvSpPr/>
          <p:nvPr/>
        </p:nvSpPr>
        <p:spPr>
          <a:xfrm>
            <a:off x="5090160" y="0"/>
            <a:ext cx="7101840" cy="1554480"/>
          </a:xfrm>
          <a:prstGeom prst="rect">
            <a:avLst/>
          </a:prstGeom>
          <a:solidFill>
            <a:schemeClr val="accent1">
              <a:lumMod val="20000"/>
              <a:lumOff val="80000"/>
            </a:schemeClr>
          </a:solidFill>
          <a:ln>
            <a:solidFill>
              <a:schemeClr val="bg1">
                <a:lumMod val="9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6C4585F-AA61-6DF7-74C6-168C65368E80}"/>
              </a:ext>
            </a:extLst>
          </p:cNvPr>
          <p:cNvPicPr>
            <a:picLocks noChangeAspect="1"/>
          </p:cNvPicPr>
          <p:nvPr/>
        </p:nvPicPr>
        <p:blipFill>
          <a:blip r:embed="rId3"/>
          <a:stretch>
            <a:fillRect/>
          </a:stretch>
        </p:blipFill>
        <p:spPr>
          <a:xfrm>
            <a:off x="5275788" y="246625"/>
            <a:ext cx="6533941" cy="12126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PEOPLE WE INVEST IN</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Global grant scholars</a:t>
            </a:r>
            <a:endParaRPr lang="en-US" sz="3000" dirty="0"/>
          </a:p>
        </p:txBody>
      </p:sp>
      <p:sp>
        <p:nvSpPr>
          <p:cNvPr id="4" name="Text 2"/>
          <p:cNvSpPr/>
          <p:nvPr/>
        </p:nvSpPr>
        <p:spPr>
          <a:xfrm>
            <a:off x="640080" y="1371600"/>
            <a:ext cx="10881360" cy="5486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Global grant scholarships send graduate students abroad to study in an area of focus, then bring them home as alumni who keep working on the same problems.</a:t>
            </a:r>
            <a:endParaRPr lang="en-US" sz="1450" dirty="0"/>
          </a:p>
        </p:txBody>
      </p:sp>
      <p:sp>
        <p:nvSpPr>
          <p:cNvPr id="5" name="Shape 3"/>
          <p:cNvSpPr/>
          <p:nvPr/>
        </p:nvSpPr>
        <p:spPr>
          <a:xfrm>
            <a:off x="640080"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41248"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~200</a:t>
            </a:r>
            <a:endParaRPr lang="en-US" sz="3400" dirty="0"/>
          </a:p>
        </p:txBody>
      </p:sp>
      <p:sp>
        <p:nvSpPr>
          <p:cNvPr id="7" name="Text 5"/>
          <p:cNvSpPr/>
          <p:nvPr/>
        </p:nvSpPr>
        <p:spPr>
          <a:xfrm>
            <a:off x="841248"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of roughly 1,300 global grants each year are scholarships</a:t>
            </a:r>
            <a:endParaRPr lang="en-US" sz="1250" dirty="0"/>
          </a:p>
        </p:txBody>
      </p:sp>
      <p:sp>
        <p:nvSpPr>
          <p:cNvPr id="8" name="Shape 6"/>
          <p:cNvSpPr/>
          <p:nvPr/>
        </p:nvSpPr>
        <p:spPr>
          <a:xfrm>
            <a:off x="3445688"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9" name="Text 7"/>
          <p:cNvSpPr/>
          <p:nvPr/>
        </p:nvSpPr>
        <p:spPr>
          <a:xfrm>
            <a:off x="3646856"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$30,000</a:t>
            </a:r>
            <a:endParaRPr lang="en-US" sz="3400" dirty="0"/>
          </a:p>
        </p:txBody>
      </p:sp>
      <p:sp>
        <p:nvSpPr>
          <p:cNvPr id="10" name="Text 8"/>
          <p:cNvSpPr/>
          <p:nvPr/>
        </p:nvSpPr>
        <p:spPr>
          <a:xfrm>
            <a:off x="3646856"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Common scholarship budget; many districts fund $40,000-$50,000 awards</a:t>
            </a:r>
            <a:endParaRPr lang="en-US" sz="1250" dirty="0"/>
          </a:p>
        </p:txBody>
      </p:sp>
      <p:sp>
        <p:nvSpPr>
          <p:cNvPr id="11" name="Shape 9"/>
          <p:cNvSpPr/>
          <p:nvPr/>
        </p:nvSpPr>
        <p:spPr>
          <a:xfrm>
            <a:off x="6251296"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6452464"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1-4 yrs</a:t>
            </a:r>
            <a:endParaRPr lang="en-US" sz="3400" dirty="0"/>
          </a:p>
        </p:txBody>
      </p:sp>
      <p:sp>
        <p:nvSpPr>
          <p:cNvPr id="13" name="Text 11"/>
          <p:cNvSpPr/>
          <p:nvPr/>
        </p:nvSpPr>
        <p:spPr>
          <a:xfrm>
            <a:off x="6452464"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Duration, up to an entire graduate degree program</a:t>
            </a:r>
            <a:endParaRPr lang="en-US" sz="1250" dirty="0"/>
          </a:p>
        </p:txBody>
      </p:sp>
      <p:sp>
        <p:nvSpPr>
          <p:cNvPr id="14" name="Shape 12"/>
          <p:cNvSpPr/>
          <p:nvPr/>
        </p:nvSpPr>
        <p:spPr>
          <a:xfrm>
            <a:off x="9056903"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9258071"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7</a:t>
            </a:r>
            <a:endParaRPr lang="en-US" sz="3400" dirty="0"/>
          </a:p>
        </p:txBody>
      </p:sp>
      <p:sp>
        <p:nvSpPr>
          <p:cNvPr id="16" name="Text 14"/>
          <p:cNvSpPr/>
          <p:nvPr/>
        </p:nvSpPr>
        <p:spPr>
          <a:xfrm>
            <a:off x="9258071"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Areas of focus the field of study must align with</a:t>
            </a:r>
            <a:endParaRPr lang="en-US" sz="1250" dirty="0"/>
          </a:p>
        </p:txBody>
      </p:sp>
      <p:sp>
        <p:nvSpPr>
          <p:cNvPr id="17" name="Shape 15"/>
          <p:cNvSpPr/>
          <p:nvPr/>
        </p:nvSpPr>
        <p:spPr>
          <a:xfrm>
            <a:off x="640080" y="3794760"/>
            <a:ext cx="5349240" cy="1078992"/>
          </a:xfrm>
          <a:prstGeom prst="roundRect">
            <a:avLst>
              <a:gd name="adj" fmla="val 5085"/>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877824" y="394106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How a scholarship is funded</a:t>
            </a:r>
            <a:endParaRPr lang="en-US" sz="1450" dirty="0"/>
          </a:p>
        </p:txBody>
      </p:sp>
      <p:sp>
        <p:nvSpPr>
          <p:cNvPr id="19" name="Text 17"/>
          <p:cNvSpPr/>
          <p:nvPr/>
        </p:nvSpPr>
        <p:spPr>
          <a:xfrm>
            <a:off x="877824" y="4270248"/>
            <a:ext cx="4873752" cy="457200"/>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DDF, club and district cash, directed gifts, and Endowment earnings, plus an 80% World Fund match on the DDF.</a:t>
            </a:r>
            <a:endParaRPr lang="en-US" sz="1250" dirty="0"/>
          </a:p>
        </p:txBody>
      </p:sp>
      <p:sp>
        <p:nvSpPr>
          <p:cNvPr id="20" name="Shape 18"/>
          <p:cNvSpPr/>
          <p:nvPr/>
        </p:nvSpPr>
        <p:spPr>
          <a:xfrm>
            <a:off x="640080" y="5074920"/>
            <a:ext cx="5349240"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21" name="Text 19"/>
          <p:cNvSpPr/>
          <p:nvPr/>
        </p:nvSpPr>
        <p:spPr>
          <a:xfrm>
            <a:off x="877824" y="522122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The club and district role</a:t>
            </a:r>
            <a:endParaRPr lang="en-US" sz="1450" dirty="0"/>
          </a:p>
        </p:txBody>
      </p:sp>
      <p:sp>
        <p:nvSpPr>
          <p:cNvPr id="22" name="Text 20"/>
          <p:cNvSpPr/>
          <p:nvPr/>
        </p:nvSpPr>
        <p:spPr>
          <a:xfrm>
            <a:off x="877824" y="5550408"/>
            <a:ext cx="4873752"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Recruit and interview candidates, sponsor the grant, and pair the scholar with a host club abroad.</a:t>
            </a:r>
            <a:endParaRPr lang="en-US" sz="1250" dirty="0"/>
          </a:p>
        </p:txBody>
      </p:sp>
      <p:sp>
        <p:nvSpPr>
          <p:cNvPr id="23" name="Shape 21"/>
          <p:cNvSpPr/>
          <p:nvPr/>
        </p:nvSpPr>
        <p:spPr>
          <a:xfrm>
            <a:off x="6446520" y="3794760"/>
            <a:ext cx="5102352" cy="1078992"/>
          </a:xfrm>
          <a:prstGeom prst="roundRect">
            <a:avLst>
              <a:gd name="adj" fmla="val 5085"/>
            </a:avLst>
          </a:prstGeom>
          <a:solidFill>
            <a:srgbClr val="FFFFFF"/>
          </a:solidFill>
          <a:ln w="9525">
            <a:solidFill>
              <a:srgbClr val="DCD9D2"/>
            </a:solidFill>
            <a:prstDash val="solid"/>
          </a:ln>
        </p:spPr>
        <p:txBody>
          <a:bodyPr/>
          <a:lstStyle/>
          <a:p>
            <a:endParaRPr lang="en-US"/>
          </a:p>
        </p:txBody>
      </p:sp>
      <p:sp>
        <p:nvSpPr>
          <p:cNvPr id="24" name="Text 22"/>
          <p:cNvSpPr/>
          <p:nvPr/>
        </p:nvSpPr>
        <p:spPr>
          <a:xfrm>
            <a:off x="6684264" y="3941064"/>
            <a:ext cx="4626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District-grant scholarships</a:t>
            </a:r>
            <a:endParaRPr lang="en-US" sz="1450" dirty="0"/>
          </a:p>
        </p:txBody>
      </p:sp>
      <p:sp>
        <p:nvSpPr>
          <p:cNvPr id="25" name="Text 23"/>
          <p:cNvSpPr/>
          <p:nvPr/>
        </p:nvSpPr>
        <p:spPr>
          <a:xfrm>
            <a:off x="6684264" y="4270248"/>
            <a:ext cx="4626864" cy="457200"/>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Districts can also fund secondary, undergraduate, or graduate study — any subject, local or abroad — from DDF.</a:t>
            </a:r>
            <a:endParaRPr lang="en-US" sz="1250" dirty="0"/>
          </a:p>
        </p:txBody>
      </p:sp>
      <p:sp>
        <p:nvSpPr>
          <p:cNvPr id="26" name="Shape 24"/>
          <p:cNvSpPr/>
          <p:nvPr/>
        </p:nvSpPr>
        <p:spPr>
          <a:xfrm>
            <a:off x="6446520" y="5074920"/>
            <a:ext cx="5102352"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27" name="Text 25"/>
          <p:cNvSpPr/>
          <p:nvPr/>
        </p:nvSpPr>
        <p:spPr>
          <a:xfrm>
            <a:off x="6684264" y="5221224"/>
            <a:ext cx="4626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Rotary Peace Fellowships</a:t>
            </a:r>
            <a:endParaRPr lang="en-US" sz="1450" dirty="0"/>
          </a:p>
        </p:txBody>
      </p:sp>
      <p:sp>
        <p:nvSpPr>
          <p:cNvPr id="28" name="Text 26"/>
          <p:cNvSpPr/>
          <p:nvPr/>
        </p:nvSpPr>
        <p:spPr>
          <a:xfrm>
            <a:off x="6684264" y="5550408"/>
            <a:ext cx="4626864"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A separate program, covered on the next slide, funds fellows at the Rotary Peace Centers.</a:t>
            </a:r>
            <a:endParaRPr lang="en-US" sz="1250" dirty="0"/>
          </a:p>
        </p:txBody>
      </p:sp>
      <p:sp>
        <p:nvSpPr>
          <p:cNvPr id="29" name="Text 27"/>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scholarships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 Lasting connections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District 6080 – global grant scholarship</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PEOPLE WE INVEST IN</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Rotary Peace Centers</a:t>
            </a:r>
            <a:endParaRPr lang="en-US" sz="3000" dirty="0"/>
          </a:p>
        </p:txBody>
      </p:sp>
      <p:sp>
        <p:nvSpPr>
          <p:cNvPr id="4" name="Text 2"/>
          <p:cNvSpPr/>
          <p:nvPr/>
        </p:nvSpPr>
        <p:spPr>
          <a:xfrm>
            <a:off x="640080" y="1371600"/>
            <a:ext cx="10881360" cy="5486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Peace is the thread that runs through everything the Foundation does. The Peace Centers are how Rotary trains the people who will do that work professionally — fully funded, at eight partner universities.</a:t>
            </a:r>
            <a:endParaRPr lang="en-US" sz="1450" dirty="0"/>
          </a:p>
        </p:txBody>
      </p:sp>
      <p:sp>
        <p:nvSpPr>
          <p:cNvPr id="5" name="Shape 3"/>
          <p:cNvSpPr/>
          <p:nvPr/>
        </p:nvSpPr>
        <p:spPr>
          <a:xfrm>
            <a:off x="640080" y="2057400"/>
            <a:ext cx="6766560" cy="3703320"/>
          </a:xfrm>
          <a:prstGeom prst="roundRect">
            <a:avLst>
              <a:gd name="adj" fmla="val 1481"/>
            </a:avLst>
          </a:prstGeom>
          <a:solidFill>
            <a:srgbClr val="FFFFFF"/>
          </a:solidFill>
          <a:ln w="9525">
            <a:solidFill>
              <a:srgbClr val="DCD9D2"/>
            </a:solidFill>
            <a:prstDash val="solid"/>
          </a:ln>
        </p:spPr>
        <p:txBody>
          <a:bodyPr/>
          <a:lstStyle/>
          <a:p>
            <a:endParaRPr lang="en-US"/>
          </a:p>
        </p:txBody>
      </p:sp>
      <p:sp>
        <p:nvSpPr>
          <p:cNvPr id="6" name="Text 4"/>
          <p:cNvSpPr/>
          <p:nvPr/>
        </p:nvSpPr>
        <p:spPr>
          <a:xfrm>
            <a:off x="914400" y="2212848"/>
            <a:ext cx="6217920" cy="292608"/>
          </a:xfrm>
          <a:prstGeom prst="rect">
            <a:avLst/>
          </a:prstGeom>
          <a:noFill/>
          <a:ln/>
        </p:spPr>
        <p:txBody>
          <a:bodyPr wrap="square" lIns="0" tIns="0" rIns="0" bIns="0" rtlCol="0" anchor="ctr"/>
          <a:lstStyle/>
          <a:p>
            <a:pPr marL="0" indent="0">
              <a:buNone/>
            </a:pPr>
            <a:r>
              <a:rPr lang="en-US" sz="1500" b="1" dirty="0">
                <a:solidFill>
                  <a:srgbClr val="17458F"/>
                </a:solidFill>
                <a:latin typeface="Trebuchet MS" pitchFamily="34" charset="0"/>
                <a:ea typeface="Trebuchet MS" pitchFamily="34" charset="-122"/>
                <a:cs typeface="Trebuchet MS" pitchFamily="34" charset="-120"/>
              </a:rPr>
              <a:t>The eight Rotary Peace Centers</a:t>
            </a:r>
            <a:endParaRPr lang="en-US" sz="1500" dirty="0"/>
          </a:p>
        </p:txBody>
      </p:sp>
      <p:sp>
        <p:nvSpPr>
          <p:cNvPr id="7" name="Text 5"/>
          <p:cNvSpPr/>
          <p:nvPr/>
        </p:nvSpPr>
        <p:spPr>
          <a:xfrm>
            <a:off x="914400" y="2606040"/>
            <a:ext cx="6217920" cy="2560320"/>
          </a:xfrm>
          <a:prstGeom prst="rect">
            <a:avLst/>
          </a:prstGeom>
          <a:noFill/>
          <a:ln/>
        </p:spPr>
        <p:txBody>
          <a:bodyPr wrap="square" lIns="0" tIns="0" rIns="0" bIns="0" rtlCol="0" anchor="t"/>
          <a:lstStyle/>
          <a:p>
            <a:pPr marL="0" indent="0">
              <a:lnSpc>
                <a:spcPts val="1800"/>
              </a:lnSpc>
              <a:buNone/>
            </a:pPr>
            <a:r>
              <a:rPr lang="en-US" sz="1250" b="1" dirty="0">
                <a:solidFill>
                  <a:srgbClr val="0067C8"/>
                </a:solidFill>
                <a:latin typeface="Calibri" pitchFamily="34" charset="0"/>
                <a:ea typeface="Calibri" pitchFamily="34" charset="-122"/>
                <a:cs typeface="Calibri" pitchFamily="34" charset="-120"/>
              </a:rPr>
              <a:t>Master’s degree · 15 to 24 months, with a field study
</a:t>
            </a:r>
            <a:r>
              <a:rPr lang="en-US" sz="1250" dirty="0">
                <a:solidFill>
                  <a:srgbClr val="262523"/>
                </a:solidFill>
                <a:latin typeface="Calibri" pitchFamily="34" charset="0"/>
                <a:ea typeface="Calibri" pitchFamily="34" charset="-122"/>
                <a:cs typeface="Calibri" pitchFamily="34" charset="-120"/>
              </a:rPr>
              <a:t>Duke University and UNC at Chapel Hill, United States
International Christian University, Tokyo, Japan
University of Bradford, England
University of Queensland, Brisbane, Australia
Uppsala University, Sweden
</a:t>
            </a:r>
            <a:r>
              <a:rPr lang="en-US" sz="1250" b="1" dirty="0">
                <a:solidFill>
                  <a:srgbClr val="0067C8"/>
                </a:solidFill>
                <a:latin typeface="Calibri" pitchFamily="34" charset="0"/>
                <a:ea typeface="Calibri" pitchFamily="34" charset="-122"/>
                <a:cs typeface="Calibri" pitchFamily="34" charset="-120"/>
              </a:rPr>
              <a:t>Professional development certificate · one year, blended
</a:t>
            </a:r>
            <a:r>
              <a:rPr lang="en-US" sz="1250" dirty="0">
                <a:solidFill>
                  <a:srgbClr val="262523"/>
                </a:solidFill>
                <a:latin typeface="Calibri" pitchFamily="34" charset="0"/>
                <a:ea typeface="Calibri" pitchFamily="34" charset="-122"/>
                <a:cs typeface="Calibri" pitchFamily="34" charset="-120"/>
              </a:rPr>
              <a:t>Makerere University, Kampala, Uganda — first in Africa, 2021</a:t>
            </a:r>
            <a:endParaRPr lang="en-US" sz="1250" dirty="0"/>
          </a:p>
          <a:p>
            <a:pPr marL="0" indent="0">
              <a:lnSpc>
                <a:spcPts val="1800"/>
              </a:lnSpc>
              <a:buNone/>
            </a:pPr>
            <a:r>
              <a:rPr lang="en-US" sz="1250" dirty="0">
                <a:solidFill>
                  <a:srgbClr val="262523"/>
                </a:solidFill>
                <a:latin typeface="Calibri" pitchFamily="34" charset="0"/>
                <a:ea typeface="Calibri" pitchFamily="34" charset="-122"/>
                <a:cs typeface="Calibri" pitchFamily="34" charset="-120"/>
              </a:rPr>
              <a:t>Bahçeşehir University, Istanbul, Türkiye</a:t>
            </a:r>
            <a:endParaRPr lang="en-US" sz="1250" dirty="0"/>
          </a:p>
          <a:p>
            <a:pPr marL="0" indent="0">
              <a:lnSpc>
                <a:spcPts val="1800"/>
              </a:lnSpc>
              <a:buNone/>
            </a:pPr>
            <a:r>
              <a:rPr lang="en-US" sz="1250" dirty="0">
                <a:solidFill>
                  <a:srgbClr val="262523"/>
                </a:solidFill>
                <a:latin typeface="Calibri" pitchFamily="34" charset="0"/>
                <a:ea typeface="Calibri" pitchFamily="34" charset="-122"/>
                <a:cs typeface="Calibri" pitchFamily="34" charset="-120"/>
              </a:rPr>
              <a:t>Symbiosis International University, Pune, India — opened 2026</a:t>
            </a:r>
            <a:endParaRPr lang="en-US" sz="1250" dirty="0"/>
          </a:p>
        </p:txBody>
      </p:sp>
      <p:sp>
        <p:nvSpPr>
          <p:cNvPr id="8" name="Text 6"/>
          <p:cNvSpPr/>
          <p:nvPr/>
        </p:nvSpPr>
        <p:spPr>
          <a:xfrm>
            <a:off x="914400" y="5230368"/>
            <a:ext cx="6217920" cy="411480"/>
          </a:xfrm>
          <a:prstGeom prst="rect">
            <a:avLst/>
          </a:prstGeom>
          <a:noFill/>
          <a:ln/>
        </p:spPr>
        <p:txBody>
          <a:bodyPr wrap="square" lIns="0" tIns="0" rIns="0" bIns="0" rtlCol="0" anchor="ctr"/>
          <a:lstStyle/>
          <a:p>
            <a:pPr marL="0" indent="0">
              <a:lnSpc>
                <a:spcPts val="1500"/>
              </a:lnSpc>
              <a:buNone/>
            </a:pPr>
            <a:r>
              <a:rPr lang="en-US" sz="1150" i="1" dirty="0">
                <a:solidFill>
                  <a:srgbClr val="6B6A66"/>
                </a:solidFill>
                <a:latin typeface="Calibri" pitchFamily="34" charset="0"/>
                <a:ea typeface="Calibri" pitchFamily="34" charset="-122"/>
                <a:cs typeface="Calibri" pitchFamily="34" charset="-120"/>
              </a:rPr>
              <a:t>Clubs and districts recruit, interview, and endorse candidates; applications for 2028-29 open in February 2027.</a:t>
            </a:r>
            <a:endParaRPr lang="en-US" sz="1150" dirty="0"/>
          </a:p>
        </p:txBody>
      </p:sp>
      <p:sp>
        <p:nvSpPr>
          <p:cNvPr id="9" name="Shape 7"/>
          <p:cNvSpPr/>
          <p:nvPr/>
        </p:nvSpPr>
        <p:spPr>
          <a:xfrm>
            <a:off x="7589520" y="2057400"/>
            <a:ext cx="3959352" cy="3703320"/>
          </a:xfrm>
          <a:prstGeom prst="roundRect">
            <a:avLst>
              <a:gd name="adj" fmla="val 1481"/>
            </a:avLst>
          </a:prstGeom>
          <a:solidFill>
            <a:srgbClr val="17458F"/>
          </a:solidFill>
          <a:ln w="9525">
            <a:solidFill>
              <a:srgbClr val="17458F"/>
            </a:solidFill>
            <a:prstDash val="solid"/>
          </a:ln>
        </p:spPr>
        <p:txBody>
          <a:bodyPr/>
          <a:lstStyle/>
          <a:p>
            <a:endParaRPr lang="en-US"/>
          </a:p>
        </p:txBody>
      </p:sp>
      <p:sp>
        <p:nvSpPr>
          <p:cNvPr id="10" name="Text 8"/>
          <p:cNvSpPr/>
          <p:nvPr/>
        </p:nvSpPr>
        <p:spPr>
          <a:xfrm>
            <a:off x="7863840" y="2212848"/>
            <a:ext cx="3429000" cy="603504"/>
          </a:xfrm>
          <a:prstGeom prst="rect">
            <a:avLst/>
          </a:prstGeom>
          <a:noFill/>
          <a:ln/>
        </p:spPr>
        <p:txBody>
          <a:bodyPr wrap="square" lIns="0" tIns="0" rIns="0" bIns="0" rtlCol="0" anchor="ctr"/>
          <a:lstStyle/>
          <a:p>
            <a:pPr marL="0" indent="0">
              <a:buNone/>
            </a:pPr>
            <a:r>
              <a:rPr lang="en-US" sz="4000" b="1" dirty="0">
                <a:solidFill>
                  <a:srgbClr val="F7A81B"/>
                </a:solidFill>
                <a:latin typeface="Trebuchet MS" pitchFamily="34" charset="0"/>
                <a:ea typeface="Trebuchet MS" pitchFamily="34" charset="-122"/>
                <a:cs typeface="Trebuchet MS" pitchFamily="34" charset="-120"/>
              </a:rPr>
              <a:t>170</a:t>
            </a:r>
            <a:endParaRPr lang="en-US" sz="4000" dirty="0"/>
          </a:p>
        </p:txBody>
      </p:sp>
      <p:sp>
        <p:nvSpPr>
          <p:cNvPr id="11" name="Text 9"/>
          <p:cNvSpPr/>
          <p:nvPr/>
        </p:nvSpPr>
        <p:spPr>
          <a:xfrm>
            <a:off x="7863840" y="2834640"/>
            <a:ext cx="3429000" cy="548640"/>
          </a:xfrm>
          <a:prstGeom prst="rect">
            <a:avLst/>
          </a:prstGeom>
          <a:noFill/>
          <a:ln/>
        </p:spPr>
        <p:txBody>
          <a:bodyPr wrap="square" lIns="0" tIns="0" rIns="0" bIns="0" rtlCol="0" anchor="ctr"/>
          <a:lstStyle/>
          <a:p>
            <a:pPr marL="0" indent="0">
              <a:lnSpc>
                <a:spcPts val="1700"/>
              </a:lnSpc>
              <a:buNone/>
            </a:pPr>
            <a:r>
              <a:rPr lang="en-US" sz="1250" dirty="0">
                <a:solidFill>
                  <a:srgbClr val="DCE6F7"/>
                </a:solidFill>
                <a:latin typeface="Calibri" pitchFamily="34" charset="0"/>
                <a:ea typeface="Calibri" pitchFamily="34" charset="-122"/>
                <a:cs typeface="Calibri" pitchFamily="34" charset="-120"/>
              </a:rPr>
              <a:t>Fully funded fellowships each year: up to 50 master’s and up to 120 certificates</a:t>
            </a:r>
            <a:endParaRPr lang="en-US" sz="1250" dirty="0"/>
          </a:p>
        </p:txBody>
      </p:sp>
      <p:sp>
        <p:nvSpPr>
          <p:cNvPr id="12" name="Text 10"/>
          <p:cNvSpPr/>
          <p:nvPr/>
        </p:nvSpPr>
        <p:spPr>
          <a:xfrm>
            <a:off x="7863840" y="3456432"/>
            <a:ext cx="3429000" cy="2103120"/>
          </a:xfrm>
          <a:prstGeom prst="rect">
            <a:avLst/>
          </a:prstGeom>
          <a:noFill/>
          <a:ln/>
        </p:spPr>
        <p:txBody>
          <a:bodyPr wrap="square" lIns="0" tIns="0" rIns="0" bIns="0" rtlCol="0" anchor="t"/>
          <a:lstStyle/>
          <a:p>
            <a:pPr marL="0" indent="0">
              <a:lnSpc>
                <a:spcPts val="1700"/>
              </a:lnSpc>
              <a:buNone/>
            </a:pPr>
            <a:r>
              <a:rPr lang="en-US" sz="1250" b="1" dirty="0">
                <a:solidFill>
                  <a:srgbClr val="FFFFFF"/>
                </a:solidFill>
                <a:latin typeface="Calibri" pitchFamily="34" charset="0"/>
                <a:ea typeface="Calibri" pitchFamily="34" charset="-122"/>
                <a:cs typeface="Calibri" pitchFamily="34" charset="-120"/>
              </a:rPr>
              <a:t>What the fellowship covers
</a:t>
            </a:r>
            <a:r>
              <a:rPr lang="en-US" sz="1250" dirty="0">
                <a:solidFill>
                  <a:srgbClr val="DCE6F7"/>
                </a:solidFill>
                <a:latin typeface="Calibri" pitchFamily="34" charset="0"/>
                <a:ea typeface="Calibri" pitchFamily="34" charset="-122"/>
                <a:cs typeface="Calibri" pitchFamily="34" charset="-120"/>
              </a:rPr>
              <a:t>Tuition and fees, room and board, round-trip travel, and field-study costs.
</a:t>
            </a:r>
            <a:r>
              <a:rPr lang="en-US" sz="1250" b="1" dirty="0">
                <a:solidFill>
                  <a:srgbClr val="FFFFFF"/>
                </a:solidFill>
                <a:latin typeface="Calibri" pitchFamily="34" charset="0"/>
                <a:ea typeface="Calibri" pitchFamily="34" charset="-122"/>
                <a:cs typeface="Calibri" pitchFamily="34" charset="-120"/>
              </a:rPr>
              <a:t>Who it is for
</a:t>
            </a:r>
            <a:r>
              <a:rPr lang="en-US" sz="1250" dirty="0">
                <a:solidFill>
                  <a:srgbClr val="DCE6F7"/>
                </a:solidFill>
                <a:latin typeface="Calibri" pitchFamily="34" charset="0"/>
                <a:ea typeface="Calibri" pitchFamily="34" charset="-122"/>
                <a:cs typeface="Calibri" pitchFamily="34" charset="-120"/>
              </a:rPr>
              <a:t>Leaders already working in peace and development; fellows study outside their home country.
</a:t>
            </a:r>
            <a:r>
              <a:rPr lang="en-US" sz="1250" b="1" dirty="0">
                <a:solidFill>
                  <a:srgbClr val="FFFFFF"/>
                </a:solidFill>
                <a:latin typeface="Calibri" pitchFamily="34" charset="0"/>
                <a:ea typeface="Calibri" pitchFamily="34" charset="-122"/>
                <a:cs typeface="Calibri" pitchFamily="34" charset="-120"/>
              </a:rPr>
              <a:t>The alumni network
</a:t>
            </a:r>
            <a:r>
              <a:rPr lang="en-US" sz="1250" dirty="0">
                <a:solidFill>
                  <a:srgbClr val="DCE6F7"/>
                </a:solidFill>
                <a:latin typeface="Calibri" pitchFamily="34" charset="0"/>
                <a:ea typeface="Calibri" pitchFamily="34" charset="-122"/>
                <a:cs typeface="Calibri" pitchFamily="34" charset="-120"/>
              </a:rPr>
              <a:t>More than 1,800 fellows since 2002, now working in over 140 countries.</a:t>
            </a:r>
            <a:endParaRPr lang="en-US" sz="1250" dirty="0"/>
          </a:p>
        </p:txBody>
      </p:sp>
      <p:sp>
        <p:nvSpPr>
          <p:cNvPr id="13" name="Text 11"/>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peace fellowships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 new Peace Center at Symbiosis International University</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THE FUNDS</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Endowment</a:t>
            </a:r>
            <a:endParaRPr lang="en-US" sz="3000" dirty="0"/>
          </a:p>
        </p:txBody>
      </p:sp>
      <p:sp>
        <p:nvSpPr>
          <p:cNvPr id="4" name="Text 2"/>
          <p:cNvSpPr/>
          <p:nvPr/>
        </p:nvSpPr>
        <p:spPr>
          <a:xfrm>
            <a:off x="640080" y="1371600"/>
            <a:ext cx="6766560" cy="82296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The Annual Fund pays for today. The Endowment, invested in perpetuity, guarantees that Rotary members three generations from now still have resources to work with — only the spendable earnings are used.</a:t>
            </a:r>
            <a:endParaRPr lang="en-US" sz="1450" dirty="0"/>
          </a:p>
        </p:txBody>
      </p:sp>
      <p:sp>
        <p:nvSpPr>
          <p:cNvPr id="5" name="Text 3"/>
          <p:cNvSpPr/>
          <p:nvPr/>
        </p:nvSpPr>
        <p:spPr>
          <a:xfrm>
            <a:off x="640080" y="2286000"/>
            <a:ext cx="6766560" cy="3200400"/>
          </a:xfrm>
          <a:prstGeom prst="rect">
            <a:avLst/>
          </a:prstGeom>
          <a:noFill/>
          <a:ln/>
        </p:spPr>
        <p:txBody>
          <a:bodyPr wrap="square" lIns="0" tIns="0" rIns="0" bIns="0" rtlCol="0" anchor="t"/>
          <a:lstStyle/>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Gifts can be outright or committed through a will, trust, or life insurance.</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Donors choose where their spendable earnings go: Endowment SHARE (which returns DDF to their district), a specific area of focus, the World Fund, Rotary Peace Centers, or an endowed global grant.</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A gift of $25,000 or more creates a named endowment; $150,000 and up can endow global grant activity.</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Named opportunities at the Rotary Peace Centers range from an annual seminar at $100,000 to endowing a peace fellow every year at $1.5 million.</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Endowment earnings flow back into the same grant programs clubs already use.</a:t>
            </a:r>
            <a:endParaRPr lang="en-US" sz="1350" dirty="0"/>
          </a:p>
        </p:txBody>
      </p:sp>
      <p:sp>
        <p:nvSpPr>
          <p:cNvPr id="6" name="Shape 4"/>
          <p:cNvSpPr/>
          <p:nvPr/>
        </p:nvSpPr>
        <p:spPr>
          <a:xfrm>
            <a:off x="7589520" y="1371600"/>
            <a:ext cx="3959352" cy="4297680"/>
          </a:xfrm>
          <a:prstGeom prst="roundRect">
            <a:avLst>
              <a:gd name="adj" fmla="val 1386"/>
            </a:avLst>
          </a:prstGeom>
          <a:solidFill>
            <a:srgbClr val="17458F"/>
          </a:solidFill>
          <a:ln w="9525">
            <a:solidFill>
              <a:srgbClr val="17458F"/>
            </a:solidFill>
            <a:prstDash val="solid"/>
          </a:ln>
        </p:spPr>
        <p:txBody>
          <a:bodyPr/>
          <a:lstStyle/>
          <a:p>
            <a:endParaRPr lang="en-US"/>
          </a:p>
        </p:txBody>
      </p:sp>
      <p:sp>
        <p:nvSpPr>
          <p:cNvPr id="7" name="Text 5"/>
          <p:cNvSpPr/>
          <p:nvPr/>
        </p:nvSpPr>
        <p:spPr>
          <a:xfrm>
            <a:off x="7863840" y="1572768"/>
            <a:ext cx="3429000" cy="320040"/>
          </a:xfrm>
          <a:prstGeom prst="rect">
            <a:avLst/>
          </a:prstGeom>
          <a:noFill/>
          <a:ln/>
        </p:spPr>
        <p:txBody>
          <a:bodyPr wrap="square" lIns="0" tIns="0" rIns="0" bIns="0" rtlCol="0" anchor="ctr"/>
          <a:lstStyle/>
          <a:p>
            <a:pPr marL="0" indent="0">
              <a:buNone/>
            </a:pPr>
            <a:r>
              <a:rPr lang="en-US" sz="1600" b="1" dirty="0">
                <a:solidFill>
                  <a:srgbClr val="F7A81B"/>
                </a:solidFill>
                <a:latin typeface="Trebuchet MS" pitchFamily="34" charset="0"/>
                <a:ea typeface="Trebuchet MS" pitchFamily="34" charset="-122"/>
                <a:cs typeface="Trebuchet MS" pitchFamily="34" charset="-120"/>
              </a:rPr>
              <a:t>Ways to give</a:t>
            </a:r>
            <a:endParaRPr lang="en-US" sz="1600" dirty="0"/>
          </a:p>
        </p:txBody>
      </p:sp>
      <p:sp>
        <p:nvSpPr>
          <p:cNvPr id="8" name="Text 6"/>
          <p:cNvSpPr/>
          <p:nvPr/>
        </p:nvSpPr>
        <p:spPr>
          <a:xfrm>
            <a:off x="7863840" y="1965960"/>
            <a:ext cx="3429000" cy="3520440"/>
          </a:xfrm>
          <a:prstGeom prst="rect">
            <a:avLst/>
          </a:prstGeom>
          <a:noFill/>
          <a:ln/>
        </p:spPr>
        <p:txBody>
          <a:bodyPr wrap="square" lIns="0" tIns="0" rIns="0" bIns="0" rtlCol="0" anchor="ctr"/>
          <a:lstStyle/>
          <a:p>
            <a:pPr marL="0" indent="0">
              <a:lnSpc>
                <a:spcPts val="1700"/>
              </a:lnSpc>
              <a:buNone/>
            </a:pPr>
            <a:r>
              <a:rPr lang="en-US" sz="1250" b="1" dirty="0">
                <a:solidFill>
                  <a:srgbClr val="FFFFFF"/>
                </a:solidFill>
                <a:latin typeface="Calibri" pitchFamily="34" charset="0"/>
                <a:ea typeface="Calibri" pitchFamily="34" charset="-122"/>
                <a:cs typeface="Calibri" pitchFamily="34" charset="-120"/>
              </a:rPr>
              <a:t>Outright gift</a:t>
            </a:r>
            <a:r>
              <a:rPr lang="en-US" sz="1250" dirty="0">
                <a:solidFill>
                  <a:srgbClr val="CFD9EC"/>
                </a:solidFill>
                <a:latin typeface="Calibri" pitchFamily="34" charset="0"/>
                <a:ea typeface="Calibri" pitchFamily="34" charset="-122"/>
                <a:cs typeface="Calibri" pitchFamily="34" charset="-120"/>
              </a:rPr>
              <a:t>
Cash, securities, or a donor-advised fund distribution, credited immediately.
</a:t>
            </a:r>
            <a:r>
              <a:rPr lang="en-US" sz="1250" b="1" dirty="0">
                <a:solidFill>
                  <a:srgbClr val="FFFFFF"/>
                </a:solidFill>
                <a:latin typeface="Calibri" pitchFamily="34" charset="0"/>
                <a:ea typeface="Calibri" pitchFamily="34" charset="-122"/>
                <a:cs typeface="Calibri" pitchFamily="34" charset="-120"/>
              </a:rPr>
              <a:t>Bequest or trust</a:t>
            </a:r>
            <a:r>
              <a:rPr lang="en-US" sz="1250" dirty="0">
                <a:solidFill>
                  <a:srgbClr val="CFD9EC"/>
                </a:solidFill>
                <a:latin typeface="Calibri" pitchFamily="34" charset="0"/>
                <a:ea typeface="Calibri" pitchFamily="34" charset="-122"/>
                <a:cs typeface="Calibri" pitchFamily="34" charset="-120"/>
              </a:rPr>
              <a:t>
A percentage or fixed amount of your estate, revocable at any time.
</a:t>
            </a:r>
            <a:r>
              <a:rPr lang="en-US" sz="1250" b="1" dirty="0">
                <a:solidFill>
                  <a:srgbClr val="FFFFFF"/>
                </a:solidFill>
                <a:latin typeface="Calibri" pitchFamily="34" charset="0"/>
                <a:ea typeface="Calibri" pitchFamily="34" charset="-122"/>
                <a:cs typeface="Calibri" pitchFamily="34" charset="-120"/>
              </a:rPr>
              <a:t>Life insurance or retirement assets</a:t>
            </a:r>
            <a:r>
              <a:rPr lang="en-US" sz="1250" dirty="0">
                <a:solidFill>
                  <a:srgbClr val="CFD9EC"/>
                </a:solidFill>
                <a:latin typeface="Calibri" pitchFamily="34" charset="0"/>
                <a:ea typeface="Calibri" pitchFamily="34" charset="-122"/>
                <a:cs typeface="Calibri" pitchFamily="34" charset="-120"/>
              </a:rPr>
              <a:t>
Name the Foundation as a beneficiary.
</a:t>
            </a:r>
            <a:r>
              <a:rPr lang="en-US" sz="1250" b="1" dirty="0">
                <a:solidFill>
                  <a:srgbClr val="FFFFFF"/>
                </a:solidFill>
                <a:latin typeface="Calibri" pitchFamily="34" charset="0"/>
                <a:ea typeface="Calibri" pitchFamily="34" charset="-122"/>
                <a:cs typeface="Calibri" pitchFamily="34" charset="-120"/>
              </a:rPr>
              <a:t>Recognition</a:t>
            </a:r>
            <a:endParaRPr lang="en-US" sz="1250" dirty="0"/>
          </a:p>
          <a:p>
            <a:pPr marL="0" indent="0">
              <a:lnSpc>
                <a:spcPts val="1700"/>
              </a:lnSpc>
              <a:buNone/>
            </a:pPr>
            <a:r>
              <a:rPr lang="en-US" sz="1250" dirty="0">
                <a:solidFill>
                  <a:srgbClr val="CFD9EC"/>
                </a:solidFill>
                <a:latin typeface="Calibri" pitchFamily="34" charset="0"/>
                <a:ea typeface="Calibri" pitchFamily="34" charset="-122"/>
                <a:cs typeface="Calibri" pitchFamily="34" charset="-120"/>
              </a:rPr>
              <a:t>$1,000 makes you a Benefactor. $10,000 or more in a commitment opens the Bequest Society. $1 million to the Endowment qualifies for the Legacy Society.</a:t>
            </a:r>
            <a:endParaRPr lang="en-US" sz="1250" dirty="0"/>
          </a:p>
        </p:txBody>
      </p:sp>
      <p:sp>
        <p:nvSpPr>
          <p:cNvPr id="9" name="Text 7"/>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donor recognition and naming opportunities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District 5190 – Endowment and major gifts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THE FUNDS</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PolioPlus: Rotary’s signature promise</a:t>
            </a:r>
            <a:endParaRPr lang="en-US" sz="3000" dirty="0"/>
          </a:p>
        </p:txBody>
      </p:sp>
      <p:sp>
        <p:nvSpPr>
          <p:cNvPr id="4" name="Text 2"/>
          <p:cNvSpPr/>
          <p:nvPr/>
        </p:nvSpPr>
        <p:spPr>
          <a:xfrm>
            <a:off x="640080" y="1371600"/>
            <a:ext cx="10881360" cy="5486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PolioPlus is the Foundation’s longest-running program and its own dedicated fund. Rotary launched it in 1985 and has stayed with it for four decades — the corporate promise the whole organization is measured against.</a:t>
            </a:r>
            <a:endParaRPr lang="en-US" sz="1450" dirty="0"/>
          </a:p>
        </p:txBody>
      </p:sp>
      <p:sp>
        <p:nvSpPr>
          <p:cNvPr id="5" name="Shape 3"/>
          <p:cNvSpPr/>
          <p:nvPr/>
        </p:nvSpPr>
        <p:spPr>
          <a:xfrm>
            <a:off x="640080"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41248"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$2.9B</a:t>
            </a:r>
            <a:endParaRPr lang="en-US" sz="3400" dirty="0"/>
          </a:p>
        </p:txBody>
      </p:sp>
      <p:sp>
        <p:nvSpPr>
          <p:cNvPr id="7" name="Text 5"/>
          <p:cNvSpPr/>
          <p:nvPr/>
        </p:nvSpPr>
        <p:spPr>
          <a:xfrm>
            <a:off x="841248"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Committed in PolioPlus grants since 1985</a:t>
            </a:r>
            <a:endParaRPr lang="en-US" sz="1250" dirty="0"/>
          </a:p>
        </p:txBody>
      </p:sp>
      <p:sp>
        <p:nvSpPr>
          <p:cNvPr id="8" name="Shape 6"/>
          <p:cNvSpPr/>
          <p:nvPr/>
        </p:nvSpPr>
        <p:spPr>
          <a:xfrm>
            <a:off x="3445688"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9" name="Text 7"/>
          <p:cNvSpPr/>
          <p:nvPr/>
        </p:nvSpPr>
        <p:spPr>
          <a:xfrm>
            <a:off x="3646856"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99.9%</a:t>
            </a:r>
            <a:endParaRPr lang="en-US" sz="3400" dirty="0"/>
          </a:p>
        </p:txBody>
      </p:sp>
      <p:sp>
        <p:nvSpPr>
          <p:cNvPr id="10" name="Text 8"/>
          <p:cNvSpPr/>
          <p:nvPr/>
        </p:nvSpPr>
        <p:spPr>
          <a:xfrm>
            <a:off x="3646856"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Fewer polio cases than in 1988</a:t>
            </a:r>
            <a:endParaRPr lang="en-US" sz="1250" dirty="0"/>
          </a:p>
        </p:txBody>
      </p:sp>
      <p:sp>
        <p:nvSpPr>
          <p:cNvPr id="11" name="Shape 9"/>
          <p:cNvSpPr/>
          <p:nvPr/>
        </p:nvSpPr>
        <p:spPr>
          <a:xfrm>
            <a:off x="6251296"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6452464"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3B</a:t>
            </a:r>
            <a:endParaRPr lang="en-US" sz="3400" dirty="0"/>
          </a:p>
        </p:txBody>
      </p:sp>
      <p:sp>
        <p:nvSpPr>
          <p:cNvPr id="13" name="Text 11"/>
          <p:cNvSpPr/>
          <p:nvPr/>
        </p:nvSpPr>
        <p:spPr>
          <a:xfrm>
            <a:off x="6452464"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Children protected in 122 countries</a:t>
            </a:r>
            <a:endParaRPr lang="en-US" sz="1250" dirty="0"/>
          </a:p>
        </p:txBody>
      </p:sp>
      <p:sp>
        <p:nvSpPr>
          <p:cNvPr id="14" name="Shape 12"/>
          <p:cNvSpPr/>
          <p:nvPr/>
        </p:nvSpPr>
        <p:spPr>
          <a:xfrm>
            <a:off x="9056903" y="2057400"/>
            <a:ext cx="2494712" cy="1417320"/>
          </a:xfrm>
          <a:prstGeom prst="roundRect">
            <a:avLst>
              <a:gd name="adj" fmla="val 3871"/>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9258071"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2</a:t>
            </a:r>
            <a:endParaRPr lang="en-US" sz="3400" dirty="0"/>
          </a:p>
        </p:txBody>
      </p:sp>
      <p:sp>
        <p:nvSpPr>
          <p:cNvPr id="16" name="Text 14"/>
          <p:cNvSpPr/>
          <p:nvPr/>
        </p:nvSpPr>
        <p:spPr>
          <a:xfrm>
            <a:off x="9258071" y="2834640"/>
            <a:ext cx="2092376" cy="50292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Endemic countries left: Afghanistan, Pakistan</a:t>
            </a:r>
            <a:endParaRPr lang="en-US" sz="1250" dirty="0"/>
          </a:p>
        </p:txBody>
      </p:sp>
      <p:sp>
        <p:nvSpPr>
          <p:cNvPr id="17" name="Shape 15"/>
          <p:cNvSpPr/>
          <p:nvPr/>
        </p:nvSpPr>
        <p:spPr>
          <a:xfrm>
            <a:off x="640080" y="3703320"/>
            <a:ext cx="10911535" cy="1207008"/>
          </a:xfrm>
          <a:prstGeom prst="roundRect">
            <a:avLst>
              <a:gd name="adj" fmla="val 4545"/>
            </a:avLst>
          </a:prstGeom>
          <a:solidFill>
            <a:srgbClr val="17458F"/>
          </a:solidFill>
          <a:ln w="9525">
            <a:solidFill>
              <a:srgbClr val="17458F"/>
            </a:solidFill>
            <a:prstDash val="solid"/>
          </a:ln>
        </p:spPr>
        <p:txBody>
          <a:bodyPr/>
          <a:lstStyle/>
          <a:p>
            <a:endParaRPr lang="en-US"/>
          </a:p>
        </p:txBody>
      </p:sp>
      <p:sp>
        <p:nvSpPr>
          <p:cNvPr id="18" name="Text 16"/>
          <p:cNvSpPr/>
          <p:nvPr/>
        </p:nvSpPr>
        <p:spPr>
          <a:xfrm>
            <a:off x="914400" y="3822192"/>
            <a:ext cx="3108960" cy="292608"/>
          </a:xfrm>
          <a:prstGeom prst="rect">
            <a:avLst/>
          </a:prstGeom>
          <a:noFill/>
          <a:ln/>
        </p:spPr>
        <p:txBody>
          <a:bodyPr wrap="square" lIns="0" tIns="0" rIns="0" bIns="0" rtlCol="0" anchor="ctr"/>
          <a:lstStyle/>
          <a:p>
            <a:pPr marL="0" indent="0">
              <a:buNone/>
            </a:pPr>
            <a:r>
              <a:rPr lang="en-US" sz="1500" b="1" dirty="0">
                <a:solidFill>
                  <a:srgbClr val="F7A81B"/>
                </a:solidFill>
                <a:latin typeface="Trebuchet MS" pitchFamily="34" charset="0"/>
                <a:ea typeface="Trebuchet MS" pitchFamily="34" charset="-122"/>
                <a:cs typeface="Trebuchet MS" pitchFamily="34" charset="-120"/>
              </a:rPr>
              <a:t>The Gates Foundation match</a:t>
            </a:r>
            <a:endParaRPr lang="en-US" sz="1500" dirty="0"/>
          </a:p>
        </p:txBody>
      </p:sp>
      <p:sp>
        <p:nvSpPr>
          <p:cNvPr id="19" name="Text 17"/>
          <p:cNvSpPr/>
          <p:nvPr/>
        </p:nvSpPr>
        <p:spPr>
          <a:xfrm>
            <a:off x="914400" y="4133088"/>
            <a:ext cx="4663440" cy="658368"/>
          </a:xfrm>
          <a:prstGeom prst="rect">
            <a:avLst/>
          </a:prstGeom>
          <a:noFill/>
          <a:ln/>
        </p:spPr>
        <p:txBody>
          <a:bodyPr wrap="square" lIns="0" tIns="0" rIns="0" bIns="0" rtlCol="0" anchor="ctr"/>
          <a:lstStyle/>
          <a:p>
            <a:pPr marL="0" indent="0">
              <a:lnSpc>
                <a:spcPts val="1700"/>
              </a:lnSpc>
              <a:buNone/>
            </a:pPr>
            <a:r>
              <a:rPr lang="en-US" sz="1250" dirty="0">
                <a:solidFill>
                  <a:srgbClr val="DCE6F7"/>
                </a:solidFill>
                <a:latin typeface="Calibri" pitchFamily="34" charset="0"/>
                <a:ea typeface="Calibri" pitchFamily="34" charset="-122"/>
                <a:cs typeface="Calibri" pitchFamily="34" charset="-120"/>
              </a:rPr>
              <a:t>Rotary raises $50 million a year; the Gates Foundation adds two dollars for every one — up to $450 million over the three years announced in June 2025.</a:t>
            </a:r>
            <a:endParaRPr lang="en-US" sz="1250" dirty="0"/>
          </a:p>
        </p:txBody>
      </p:sp>
      <p:sp>
        <p:nvSpPr>
          <p:cNvPr id="20" name="Text 18"/>
          <p:cNvSpPr/>
          <p:nvPr/>
        </p:nvSpPr>
        <p:spPr>
          <a:xfrm>
            <a:off x="6035040" y="3931920"/>
            <a:ext cx="1737360" cy="457200"/>
          </a:xfrm>
          <a:prstGeom prst="rect">
            <a:avLst/>
          </a:prstGeom>
          <a:noFill/>
          <a:ln/>
        </p:spPr>
        <p:txBody>
          <a:bodyPr wrap="square" lIns="0" tIns="0" rIns="0" bIns="0" rtlCol="0" anchor="ctr"/>
          <a:lstStyle/>
          <a:p>
            <a:pPr marL="0" indent="0">
              <a:buNone/>
            </a:pPr>
            <a:r>
              <a:rPr lang="en-US" sz="2600" b="1" dirty="0">
                <a:solidFill>
                  <a:srgbClr val="F7A81B"/>
                </a:solidFill>
                <a:latin typeface="Trebuchet MS" pitchFamily="34" charset="0"/>
                <a:ea typeface="Trebuchet MS" pitchFamily="34" charset="-122"/>
                <a:cs typeface="Trebuchet MS" pitchFamily="34" charset="-120"/>
              </a:rPr>
              <a:t>$1</a:t>
            </a:r>
            <a:endParaRPr lang="en-US" sz="2600" dirty="0"/>
          </a:p>
        </p:txBody>
      </p:sp>
      <p:sp>
        <p:nvSpPr>
          <p:cNvPr id="21" name="Text 19"/>
          <p:cNvSpPr/>
          <p:nvPr/>
        </p:nvSpPr>
        <p:spPr>
          <a:xfrm>
            <a:off x="6035040" y="4407408"/>
            <a:ext cx="1737360" cy="411480"/>
          </a:xfrm>
          <a:prstGeom prst="rect">
            <a:avLst/>
          </a:prstGeom>
          <a:noFill/>
          <a:ln/>
        </p:spPr>
        <p:txBody>
          <a:bodyPr wrap="square" lIns="0" tIns="0" rIns="0" bIns="0" rtlCol="0" anchor="ctr"/>
          <a:lstStyle/>
          <a:p>
            <a:pPr marL="0" indent="0">
              <a:lnSpc>
                <a:spcPts val="1400"/>
              </a:lnSpc>
              <a:buNone/>
            </a:pPr>
            <a:r>
              <a:rPr lang="en-US" sz="1150" dirty="0">
                <a:solidFill>
                  <a:srgbClr val="DCE6F7"/>
                </a:solidFill>
                <a:latin typeface="Calibri" pitchFamily="34" charset="0"/>
                <a:ea typeface="Calibri" pitchFamily="34" charset="-122"/>
                <a:cs typeface="Calibri" pitchFamily="34" charset="-120"/>
              </a:rPr>
              <a:t>you give</a:t>
            </a:r>
            <a:endParaRPr lang="en-US" sz="1150" dirty="0"/>
          </a:p>
        </p:txBody>
      </p:sp>
      <p:sp>
        <p:nvSpPr>
          <p:cNvPr id="22" name="Text 20"/>
          <p:cNvSpPr/>
          <p:nvPr/>
        </p:nvSpPr>
        <p:spPr>
          <a:xfrm>
            <a:off x="7909560" y="3931920"/>
            <a:ext cx="1737360" cy="457200"/>
          </a:xfrm>
          <a:prstGeom prst="rect">
            <a:avLst/>
          </a:prstGeom>
          <a:noFill/>
          <a:ln/>
        </p:spPr>
        <p:txBody>
          <a:bodyPr wrap="square" lIns="0" tIns="0" rIns="0" bIns="0" rtlCol="0" anchor="ctr"/>
          <a:lstStyle/>
          <a:p>
            <a:pPr marL="0" indent="0">
              <a:buNone/>
            </a:pPr>
            <a:r>
              <a:rPr lang="en-US" sz="2600" b="1" dirty="0">
                <a:solidFill>
                  <a:srgbClr val="F7A81B"/>
                </a:solidFill>
                <a:latin typeface="Trebuchet MS" pitchFamily="34" charset="0"/>
                <a:ea typeface="Trebuchet MS" pitchFamily="34" charset="-122"/>
                <a:cs typeface="Trebuchet MS" pitchFamily="34" charset="-120"/>
              </a:rPr>
              <a:t>+$0.50</a:t>
            </a:r>
            <a:endParaRPr lang="en-US" sz="2600" dirty="0"/>
          </a:p>
        </p:txBody>
      </p:sp>
      <p:sp>
        <p:nvSpPr>
          <p:cNvPr id="23" name="Text 21"/>
          <p:cNvSpPr/>
          <p:nvPr/>
        </p:nvSpPr>
        <p:spPr>
          <a:xfrm>
            <a:off x="7909560" y="4407408"/>
            <a:ext cx="1737360" cy="411480"/>
          </a:xfrm>
          <a:prstGeom prst="rect">
            <a:avLst/>
          </a:prstGeom>
          <a:noFill/>
          <a:ln/>
        </p:spPr>
        <p:txBody>
          <a:bodyPr wrap="square" lIns="0" tIns="0" rIns="0" bIns="0" rtlCol="0" anchor="ctr"/>
          <a:lstStyle/>
          <a:p>
            <a:pPr marL="0" indent="0">
              <a:lnSpc>
                <a:spcPts val="1400"/>
              </a:lnSpc>
              <a:buNone/>
            </a:pPr>
            <a:r>
              <a:rPr lang="en-US" sz="1150" dirty="0">
                <a:solidFill>
                  <a:srgbClr val="DCE6F7"/>
                </a:solidFill>
                <a:latin typeface="Calibri" pitchFamily="34" charset="0"/>
                <a:ea typeface="Calibri" pitchFamily="34" charset="-122"/>
                <a:cs typeface="Calibri" pitchFamily="34" charset="-120"/>
              </a:rPr>
              <a:t>World Fund match on DDF</a:t>
            </a:r>
            <a:endParaRPr lang="en-US" sz="1150" dirty="0"/>
          </a:p>
        </p:txBody>
      </p:sp>
      <p:sp>
        <p:nvSpPr>
          <p:cNvPr id="24" name="Text 22"/>
          <p:cNvSpPr/>
          <p:nvPr/>
        </p:nvSpPr>
        <p:spPr>
          <a:xfrm>
            <a:off x="9784080" y="3931920"/>
            <a:ext cx="1737360" cy="457200"/>
          </a:xfrm>
          <a:prstGeom prst="rect">
            <a:avLst/>
          </a:prstGeom>
          <a:noFill/>
          <a:ln/>
        </p:spPr>
        <p:txBody>
          <a:bodyPr wrap="square" lIns="0" tIns="0" rIns="0" bIns="0" rtlCol="0" anchor="ctr"/>
          <a:lstStyle/>
          <a:p>
            <a:pPr marL="0" indent="0">
              <a:buNone/>
            </a:pPr>
            <a:r>
              <a:rPr lang="en-US" sz="2600" b="1" dirty="0">
                <a:solidFill>
                  <a:srgbClr val="F7A81B"/>
                </a:solidFill>
                <a:latin typeface="Trebuchet MS" pitchFamily="34" charset="0"/>
                <a:ea typeface="Trebuchet MS" pitchFamily="34" charset="-122"/>
                <a:cs typeface="Trebuchet MS" pitchFamily="34" charset="-120"/>
              </a:rPr>
              <a:t>+$2</a:t>
            </a:r>
            <a:endParaRPr lang="en-US" sz="2600" dirty="0"/>
          </a:p>
        </p:txBody>
      </p:sp>
      <p:sp>
        <p:nvSpPr>
          <p:cNvPr id="25" name="Text 23"/>
          <p:cNvSpPr/>
          <p:nvPr/>
        </p:nvSpPr>
        <p:spPr>
          <a:xfrm>
            <a:off x="9784080" y="4407408"/>
            <a:ext cx="1737360" cy="411480"/>
          </a:xfrm>
          <a:prstGeom prst="rect">
            <a:avLst/>
          </a:prstGeom>
          <a:noFill/>
          <a:ln/>
        </p:spPr>
        <p:txBody>
          <a:bodyPr wrap="square" lIns="0" tIns="0" rIns="0" bIns="0" rtlCol="0" anchor="ctr"/>
          <a:lstStyle/>
          <a:p>
            <a:pPr marL="0" indent="0">
              <a:lnSpc>
                <a:spcPts val="1400"/>
              </a:lnSpc>
              <a:buNone/>
            </a:pPr>
            <a:r>
              <a:rPr lang="en-US" sz="1150" dirty="0">
                <a:solidFill>
                  <a:srgbClr val="DCE6F7"/>
                </a:solidFill>
                <a:latin typeface="Calibri" pitchFamily="34" charset="0"/>
                <a:ea typeface="Calibri" pitchFamily="34" charset="-122"/>
                <a:cs typeface="Calibri" pitchFamily="34" charset="-120"/>
              </a:rPr>
              <a:t>from the Gates Foundation</a:t>
            </a:r>
            <a:endParaRPr lang="en-US" sz="1150" dirty="0"/>
          </a:p>
        </p:txBody>
      </p:sp>
      <p:sp>
        <p:nvSpPr>
          <p:cNvPr id="26" name="Shape 24"/>
          <p:cNvSpPr/>
          <p:nvPr/>
        </p:nvSpPr>
        <p:spPr>
          <a:xfrm>
            <a:off x="640080" y="5120640"/>
            <a:ext cx="3520440"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27" name="Text 25"/>
          <p:cNvSpPr/>
          <p:nvPr/>
        </p:nvSpPr>
        <p:spPr>
          <a:xfrm>
            <a:off x="877824" y="5266944"/>
            <a:ext cx="30449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Where the money comes from</a:t>
            </a:r>
            <a:endParaRPr lang="en-US" sz="1450" dirty="0"/>
          </a:p>
        </p:txBody>
      </p:sp>
      <p:sp>
        <p:nvSpPr>
          <p:cNvPr id="28" name="Text 26"/>
          <p:cNvSpPr/>
          <p:nvPr/>
        </p:nvSpPr>
        <p:spPr>
          <a:xfrm>
            <a:off x="877824" y="5596128"/>
            <a:ext cx="3044952"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Cash gifts, DDF transfers, and advocacy that has unlocked $11 billion from governments.</a:t>
            </a:r>
            <a:endParaRPr lang="en-US" sz="1250" dirty="0"/>
          </a:p>
        </p:txBody>
      </p:sp>
      <p:sp>
        <p:nvSpPr>
          <p:cNvPr id="29" name="Shape 27"/>
          <p:cNvSpPr/>
          <p:nvPr/>
        </p:nvSpPr>
        <p:spPr>
          <a:xfrm>
            <a:off x="4343400" y="5120640"/>
            <a:ext cx="3502152"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30" name="Text 28"/>
          <p:cNvSpPr/>
          <p:nvPr/>
        </p:nvSpPr>
        <p:spPr>
          <a:xfrm>
            <a:off x="4581144" y="5266944"/>
            <a:ext cx="30266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What it buys</a:t>
            </a:r>
            <a:endParaRPr lang="en-US" sz="1450" dirty="0"/>
          </a:p>
        </p:txBody>
      </p:sp>
      <p:sp>
        <p:nvSpPr>
          <p:cNvPr id="31" name="Text 29"/>
          <p:cNvSpPr/>
          <p:nvPr/>
        </p:nvSpPr>
        <p:spPr>
          <a:xfrm>
            <a:off x="4581144" y="5596128"/>
            <a:ext cx="3026664"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Vaccine at 15 cents a dose, plus transport, cold chain, and surveillance.</a:t>
            </a:r>
            <a:endParaRPr lang="en-US" sz="1250" dirty="0"/>
          </a:p>
        </p:txBody>
      </p:sp>
      <p:sp>
        <p:nvSpPr>
          <p:cNvPr id="32" name="Shape 30"/>
          <p:cNvSpPr/>
          <p:nvPr/>
        </p:nvSpPr>
        <p:spPr>
          <a:xfrm>
            <a:off x="8028432" y="5120640"/>
            <a:ext cx="3520440"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33" name="Text 31"/>
          <p:cNvSpPr/>
          <p:nvPr/>
        </p:nvSpPr>
        <p:spPr>
          <a:xfrm>
            <a:off x="8266176" y="5266944"/>
            <a:ext cx="30449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What your club can do</a:t>
            </a:r>
            <a:endParaRPr lang="en-US" sz="1450" dirty="0"/>
          </a:p>
        </p:txBody>
      </p:sp>
      <p:sp>
        <p:nvSpPr>
          <p:cNvPr id="34" name="Text 32"/>
          <p:cNvSpPr/>
          <p:nvPr/>
        </p:nvSpPr>
        <p:spPr>
          <a:xfrm>
            <a:off x="8266176" y="5596128"/>
            <a:ext cx="3044952"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Give $1,500 a year, join a PolioPlus Society, mark World Polio Day on 24 October.</a:t>
            </a:r>
            <a:endParaRPr lang="en-US" sz="1250" dirty="0"/>
          </a:p>
        </p:txBody>
      </p:sp>
      <p:sp>
        <p:nvSpPr>
          <p:cNvPr id="35" name="Text 33"/>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ending polio</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and the Gates Foundation extend the partnership</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2024-25 Rotary Foundation fact card</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7458F"/>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F7A81B"/>
          </a:solidFill>
          <a:ln/>
        </p:spPr>
        <p:txBody>
          <a:bodyPr/>
          <a:lstStyle/>
          <a:p>
            <a:endParaRPr lang="en-US"/>
          </a:p>
        </p:txBody>
      </p:sp>
      <p:sp>
        <p:nvSpPr>
          <p:cNvPr id="3" name="Text 1"/>
          <p:cNvSpPr/>
          <p:nvPr/>
        </p:nvSpPr>
        <p:spPr>
          <a:xfrm>
            <a:off x="1005840" y="2606040"/>
            <a:ext cx="5486400" cy="320040"/>
          </a:xfrm>
          <a:prstGeom prst="rect">
            <a:avLst/>
          </a:prstGeom>
          <a:noFill/>
          <a:ln/>
        </p:spPr>
        <p:txBody>
          <a:bodyPr wrap="square" lIns="0" tIns="0" rIns="0" bIns="0" rtlCol="0" anchor="ctr"/>
          <a:lstStyle/>
          <a:p>
            <a:pPr marL="0" indent="0">
              <a:buNone/>
            </a:pPr>
            <a:r>
              <a:rPr lang="en-US" sz="1300" b="1" kern="0" spc="300" dirty="0">
                <a:solidFill>
                  <a:srgbClr val="F7A81B"/>
                </a:solidFill>
                <a:latin typeface="Calibri" pitchFamily="34" charset="0"/>
                <a:ea typeface="Calibri" pitchFamily="34" charset="-122"/>
                <a:cs typeface="Calibri" pitchFamily="34" charset="-120"/>
              </a:rPr>
              <a:t>PART TWO</a:t>
            </a:r>
            <a:endParaRPr lang="en-US" sz="1300" dirty="0"/>
          </a:p>
        </p:txBody>
      </p:sp>
      <p:sp>
        <p:nvSpPr>
          <p:cNvPr id="4" name="Text 2"/>
          <p:cNvSpPr/>
          <p:nvPr/>
        </p:nvSpPr>
        <p:spPr>
          <a:xfrm>
            <a:off x="1005840" y="2971800"/>
            <a:ext cx="9692640" cy="1554480"/>
          </a:xfrm>
          <a:prstGeom prst="rect">
            <a:avLst/>
          </a:prstGeom>
          <a:noFill/>
          <a:ln/>
        </p:spPr>
        <p:txBody>
          <a:bodyPr wrap="square" lIns="0" tIns="0" rIns="0" bIns="0" rtlCol="0" anchor="ctr"/>
          <a:lstStyle/>
          <a:p>
            <a:pPr marL="0" indent="0">
              <a:lnSpc>
                <a:spcPts val="4600"/>
              </a:lnSpc>
              <a:buNone/>
            </a:pPr>
            <a:r>
              <a:rPr lang="en-US" sz="4000" b="1" dirty="0">
                <a:solidFill>
                  <a:srgbClr val="FFFFFF"/>
                </a:solidFill>
                <a:latin typeface="Trebuchet MS" pitchFamily="34" charset="0"/>
                <a:ea typeface="Trebuchet MS" pitchFamily="34" charset="-122"/>
                <a:cs typeface="Trebuchet MS" pitchFamily="34" charset="-120"/>
              </a:rPr>
              <a:t>The people:</a:t>
            </a:r>
            <a:endParaRPr lang="en-US" sz="4000" dirty="0"/>
          </a:p>
          <a:p>
            <a:pPr marL="0" indent="0">
              <a:lnSpc>
                <a:spcPts val="4600"/>
              </a:lnSpc>
              <a:buNone/>
            </a:pPr>
            <a:r>
              <a:rPr lang="en-US" sz="4000" b="1" dirty="0">
                <a:solidFill>
                  <a:srgbClr val="FFFFFF"/>
                </a:solidFill>
                <a:latin typeface="Trebuchet MS" pitchFamily="34" charset="0"/>
                <a:ea typeface="Trebuchet MS" pitchFamily="34" charset="-122"/>
                <a:cs typeface="Trebuchet MS" pitchFamily="34" charset="-120"/>
              </a:rPr>
              <a:t>donors, stewards, advisers</a:t>
            </a:r>
            <a:endParaRPr lang="en-US" sz="4000" dirty="0"/>
          </a:p>
        </p:txBody>
      </p:sp>
      <p:sp>
        <p:nvSpPr>
          <p:cNvPr id="5" name="Text 3"/>
          <p:cNvSpPr/>
          <p:nvPr/>
        </p:nvSpPr>
        <p:spPr>
          <a:xfrm>
            <a:off x="1005840" y="4617720"/>
            <a:ext cx="9601200" cy="365760"/>
          </a:xfrm>
          <a:prstGeom prst="rect">
            <a:avLst/>
          </a:prstGeom>
          <a:noFill/>
          <a:ln/>
        </p:spPr>
        <p:txBody>
          <a:bodyPr wrap="square" lIns="0" tIns="0" rIns="0" bIns="0" rtlCol="0" anchor="ctr"/>
          <a:lstStyle/>
          <a:p>
            <a:pPr marL="0" indent="0">
              <a:buNone/>
            </a:pPr>
            <a:r>
              <a:rPr lang="en-US" sz="1500" dirty="0">
                <a:solidFill>
                  <a:srgbClr val="A9BADA"/>
                </a:solidFill>
                <a:latin typeface="Calibri" pitchFamily="34" charset="0"/>
                <a:ea typeface="Calibri" pitchFamily="34" charset="-122"/>
                <a:cs typeface="Calibri" pitchFamily="34" charset="-120"/>
              </a:rPr>
              <a:t>Paul Harris Society · Benefactors · Arch Klumph Society · Stewards · Cadre</a:t>
            </a:r>
            <a:endParaRPr lang="en-US" sz="1500" dirty="0"/>
          </a:p>
        </p:txBody>
      </p:sp>
      <p:sp>
        <p:nvSpPr>
          <p:cNvPr id="6" name="Rectangle 5">
            <a:extLst>
              <a:ext uri="{FF2B5EF4-FFF2-40B4-BE49-F238E27FC236}">
                <a16:creationId xmlns:a16="http://schemas.microsoft.com/office/drawing/2014/main" id="{8B698976-CAAE-7B44-C331-BB731BA3C74D}"/>
              </a:ext>
            </a:extLst>
          </p:cNvPr>
          <p:cNvSpPr/>
          <p:nvPr/>
        </p:nvSpPr>
        <p:spPr>
          <a:xfrm>
            <a:off x="5090160" y="0"/>
            <a:ext cx="7101840" cy="1554480"/>
          </a:xfrm>
          <a:prstGeom prst="rect">
            <a:avLst/>
          </a:prstGeom>
          <a:solidFill>
            <a:schemeClr val="accent1">
              <a:lumMod val="20000"/>
              <a:lumOff val="80000"/>
            </a:schemeClr>
          </a:solidFill>
          <a:ln>
            <a:solidFill>
              <a:schemeClr val="bg1">
                <a:lumMod val="9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49F38EE-953F-EB71-6C87-B9E2BD56765A}"/>
              </a:ext>
            </a:extLst>
          </p:cNvPr>
          <p:cNvPicPr>
            <a:picLocks noChangeAspect="1"/>
          </p:cNvPicPr>
          <p:nvPr/>
        </p:nvPicPr>
        <p:blipFill>
          <a:blip r:embed="rId3"/>
          <a:stretch>
            <a:fillRect/>
          </a:stretch>
        </p:blipFill>
        <p:spPr>
          <a:xfrm>
            <a:off x="5275788" y="246625"/>
            <a:ext cx="6533941" cy="12126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RECOGNITION</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giving ladder at a glance</a:t>
            </a:r>
            <a:endParaRPr lang="en-US" sz="3000" dirty="0"/>
          </a:p>
        </p:txBody>
      </p:sp>
      <p:sp>
        <p:nvSpPr>
          <p:cNvPr id="4" name="Text 2"/>
          <p:cNvSpPr/>
          <p:nvPr/>
        </p:nvSpPr>
        <p:spPr>
          <a:xfrm>
            <a:off x="640080" y="1298448"/>
            <a:ext cx="10881360" cy="320040"/>
          </a:xfrm>
          <a:prstGeom prst="rect">
            <a:avLst/>
          </a:prstGeom>
          <a:noFill/>
          <a:ln/>
        </p:spPr>
        <p:txBody>
          <a:bodyPr wrap="square" lIns="0" tIns="0" rIns="0" bIns="0" rtlCol="0" anchor="ctr"/>
          <a:lstStyle/>
          <a:p>
            <a:pPr marL="0" indent="0">
              <a:buNone/>
            </a:pPr>
            <a:r>
              <a:rPr lang="en-US" sz="1400" dirty="0">
                <a:solidFill>
                  <a:srgbClr val="6B6A66"/>
                </a:solidFill>
                <a:latin typeface="Calibri" pitchFamily="34" charset="0"/>
                <a:ea typeface="Calibri" pitchFamily="34" charset="-122"/>
                <a:cs typeface="Calibri" pitchFamily="34" charset="-120"/>
              </a:rPr>
              <a:t>Two parallel tracks: what you give each year, and what you give across a lifetime or through your estate.</a:t>
            </a:r>
            <a:endParaRPr lang="en-US" sz="1400" dirty="0"/>
          </a:p>
        </p:txBody>
      </p:sp>
      <p:sp>
        <p:nvSpPr>
          <p:cNvPr id="5" name="Shape 3"/>
          <p:cNvSpPr/>
          <p:nvPr/>
        </p:nvSpPr>
        <p:spPr>
          <a:xfrm>
            <a:off x="640080" y="1783080"/>
            <a:ext cx="5486400" cy="4206240"/>
          </a:xfrm>
          <a:prstGeom prst="roundRect">
            <a:avLst>
              <a:gd name="adj" fmla="val 1304"/>
            </a:avLst>
          </a:prstGeom>
          <a:solidFill>
            <a:srgbClr val="FFFFFF"/>
          </a:solidFill>
          <a:ln w="9525">
            <a:solidFill>
              <a:srgbClr val="DCD9D2"/>
            </a:solidFill>
            <a:prstDash val="solid"/>
          </a:ln>
        </p:spPr>
        <p:txBody>
          <a:bodyPr/>
          <a:lstStyle/>
          <a:p>
            <a:endParaRPr lang="en-US"/>
          </a:p>
        </p:txBody>
      </p:sp>
      <p:sp>
        <p:nvSpPr>
          <p:cNvPr id="6" name="Text 4"/>
          <p:cNvSpPr/>
          <p:nvPr/>
        </p:nvSpPr>
        <p:spPr>
          <a:xfrm>
            <a:off x="914400" y="1965960"/>
            <a:ext cx="4937760" cy="320040"/>
          </a:xfrm>
          <a:prstGeom prst="rect">
            <a:avLst/>
          </a:prstGeom>
          <a:noFill/>
          <a:ln/>
        </p:spPr>
        <p:txBody>
          <a:bodyPr wrap="square" lIns="0" tIns="0" rIns="0" bIns="0" rtlCol="0" anchor="ctr"/>
          <a:lstStyle/>
          <a:p>
            <a:pPr marL="0" indent="0">
              <a:buNone/>
            </a:pPr>
            <a:r>
              <a:rPr lang="en-US" sz="1600" b="1" dirty="0">
                <a:solidFill>
                  <a:srgbClr val="17458F"/>
                </a:solidFill>
                <a:latin typeface="Trebuchet MS" pitchFamily="34" charset="0"/>
                <a:ea typeface="Trebuchet MS" pitchFamily="34" charset="-122"/>
                <a:cs typeface="Trebuchet MS" pitchFamily="34" charset="-120"/>
              </a:rPr>
              <a:t>Annual and cumulative giving</a:t>
            </a:r>
            <a:endParaRPr lang="en-US" sz="1600" dirty="0"/>
          </a:p>
        </p:txBody>
      </p:sp>
      <p:sp>
        <p:nvSpPr>
          <p:cNvPr id="7" name="Text 5"/>
          <p:cNvSpPr/>
          <p:nvPr/>
        </p:nvSpPr>
        <p:spPr>
          <a:xfrm>
            <a:off x="914400" y="2377440"/>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Sustaining Member</a:t>
            </a:r>
            <a:endParaRPr lang="en-US" sz="1300" dirty="0"/>
          </a:p>
        </p:txBody>
      </p:sp>
      <p:sp>
        <p:nvSpPr>
          <p:cNvPr id="8" name="Text 6"/>
          <p:cNvSpPr/>
          <p:nvPr/>
        </p:nvSpPr>
        <p:spPr>
          <a:xfrm>
            <a:off x="3154680" y="2377440"/>
            <a:ext cx="2697480"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$100 or more a year to the Annual Fund</a:t>
            </a:r>
            <a:endParaRPr lang="en-US" sz="1200" dirty="0"/>
          </a:p>
        </p:txBody>
      </p:sp>
      <p:sp>
        <p:nvSpPr>
          <p:cNvPr id="9" name="Text 7"/>
          <p:cNvSpPr/>
          <p:nvPr/>
        </p:nvSpPr>
        <p:spPr>
          <a:xfrm>
            <a:off x="914400" y="3090672"/>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Paul Harris Fellow</a:t>
            </a:r>
            <a:endParaRPr lang="en-US" sz="1300" dirty="0"/>
          </a:p>
        </p:txBody>
      </p:sp>
      <p:sp>
        <p:nvSpPr>
          <p:cNvPr id="10" name="Text 8"/>
          <p:cNvSpPr/>
          <p:nvPr/>
        </p:nvSpPr>
        <p:spPr>
          <a:xfrm>
            <a:off x="3154680" y="3090672"/>
            <a:ext cx="2697480"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$1,000 cumulative to the Annual Fund, PolioPlus, or an approved grant</a:t>
            </a:r>
            <a:endParaRPr lang="en-US" sz="1200" dirty="0"/>
          </a:p>
        </p:txBody>
      </p:sp>
      <p:sp>
        <p:nvSpPr>
          <p:cNvPr id="11" name="Text 9"/>
          <p:cNvSpPr/>
          <p:nvPr/>
        </p:nvSpPr>
        <p:spPr>
          <a:xfrm>
            <a:off x="914400" y="3803904"/>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Paul Harris Society</a:t>
            </a:r>
            <a:endParaRPr lang="en-US" sz="1300" dirty="0"/>
          </a:p>
        </p:txBody>
      </p:sp>
      <p:sp>
        <p:nvSpPr>
          <p:cNvPr id="12" name="Text 10"/>
          <p:cNvSpPr/>
          <p:nvPr/>
        </p:nvSpPr>
        <p:spPr>
          <a:xfrm>
            <a:off x="3154680" y="3803904"/>
            <a:ext cx="2697480"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$1,000 or more every year</a:t>
            </a:r>
            <a:endParaRPr lang="en-US" sz="1200" dirty="0"/>
          </a:p>
        </p:txBody>
      </p:sp>
      <p:sp>
        <p:nvSpPr>
          <p:cNvPr id="13" name="Text 11"/>
          <p:cNvSpPr/>
          <p:nvPr/>
        </p:nvSpPr>
        <p:spPr>
          <a:xfrm>
            <a:off x="914400" y="4517136"/>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Major Donor</a:t>
            </a:r>
            <a:endParaRPr lang="en-US" sz="1300" dirty="0"/>
          </a:p>
        </p:txBody>
      </p:sp>
      <p:sp>
        <p:nvSpPr>
          <p:cNvPr id="14" name="Text 12"/>
          <p:cNvSpPr/>
          <p:nvPr/>
        </p:nvSpPr>
        <p:spPr>
          <a:xfrm>
            <a:off x="3154680" y="4517136"/>
            <a:ext cx="2697480"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$10,000 cumulative, in four levels up to $249,999</a:t>
            </a:r>
            <a:endParaRPr lang="en-US" sz="1200" dirty="0"/>
          </a:p>
        </p:txBody>
      </p:sp>
      <p:sp>
        <p:nvSpPr>
          <p:cNvPr id="15" name="Text 13"/>
          <p:cNvSpPr/>
          <p:nvPr/>
        </p:nvSpPr>
        <p:spPr>
          <a:xfrm>
            <a:off x="914400" y="5230368"/>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Arch Klumph Society</a:t>
            </a:r>
            <a:endParaRPr lang="en-US" sz="1300" dirty="0"/>
          </a:p>
        </p:txBody>
      </p:sp>
      <p:sp>
        <p:nvSpPr>
          <p:cNvPr id="16" name="Text 14"/>
          <p:cNvSpPr/>
          <p:nvPr/>
        </p:nvSpPr>
        <p:spPr>
          <a:xfrm>
            <a:off x="3154680" y="5230368"/>
            <a:ext cx="2697480"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$250,000 or more in lifetime giving</a:t>
            </a:r>
            <a:endParaRPr lang="en-US" sz="1200" dirty="0"/>
          </a:p>
        </p:txBody>
      </p:sp>
      <p:sp>
        <p:nvSpPr>
          <p:cNvPr id="17" name="Shape 15"/>
          <p:cNvSpPr/>
          <p:nvPr/>
        </p:nvSpPr>
        <p:spPr>
          <a:xfrm>
            <a:off x="6510528" y="1783080"/>
            <a:ext cx="5041087" cy="4206240"/>
          </a:xfrm>
          <a:prstGeom prst="roundRect">
            <a:avLst>
              <a:gd name="adj" fmla="val 1304"/>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6784848" y="1965960"/>
            <a:ext cx="4492447" cy="320040"/>
          </a:xfrm>
          <a:prstGeom prst="rect">
            <a:avLst/>
          </a:prstGeom>
          <a:noFill/>
          <a:ln/>
        </p:spPr>
        <p:txBody>
          <a:bodyPr wrap="square" lIns="0" tIns="0" rIns="0" bIns="0" rtlCol="0" anchor="ctr"/>
          <a:lstStyle/>
          <a:p>
            <a:pPr marL="0" indent="0">
              <a:buNone/>
            </a:pPr>
            <a:r>
              <a:rPr lang="en-US" sz="1600" b="1" dirty="0">
                <a:solidFill>
                  <a:srgbClr val="17458F"/>
                </a:solidFill>
                <a:latin typeface="Trebuchet MS" pitchFamily="34" charset="0"/>
                <a:ea typeface="Trebuchet MS" pitchFamily="34" charset="-122"/>
                <a:cs typeface="Trebuchet MS" pitchFamily="34" charset="-120"/>
              </a:rPr>
              <a:t>Endowment and estate giving</a:t>
            </a:r>
            <a:endParaRPr lang="en-US" sz="1600" dirty="0"/>
          </a:p>
        </p:txBody>
      </p:sp>
      <p:sp>
        <p:nvSpPr>
          <p:cNvPr id="19" name="Text 17"/>
          <p:cNvSpPr/>
          <p:nvPr/>
        </p:nvSpPr>
        <p:spPr>
          <a:xfrm>
            <a:off x="6784848" y="2377440"/>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Benefactor</a:t>
            </a:r>
            <a:endParaRPr lang="en-US" sz="1300" dirty="0"/>
          </a:p>
        </p:txBody>
      </p:sp>
      <p:sp>
        <p:nvSpPr>
          <p:cNvPr id="20" name="Text 18"/>
          <p:cNvSpPr/>
          <p:nvPr/>
        </p:nvSpPr>
        <p:spPr>
          <a:xfrm>
            <a:off x="9025128" y="2377440"/>
            <a:ext cx="2252167"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$1,000 or more to the Endowment, outright or in your estate plan</a:t>
            </a:r>
            <a:endParaRPr lang="en-US" sz="1200" dirty="0"/>
          </a:p>
        </p:txBody>
      </p:sp>
      <p:sp>
        <p:nvSpPr>
          <p:cNvPr id="21" name="Text 19"/>
          <p:cNvSpPr/>
          <p:nvPr/>
        </p:nvSpPr>
        <p:spPr>
          <a:xfrm>
            <a:off x="6784848" y="3090672"/>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Bequest Society</a:t>
            </a:r>
            <a:endParaRPr lang="en-US" sz="1300" dirty="0"/>
          </a:p>
        </p:txBody>
      </p:sp>
      <p:sp>
        <p:nvSpPr>
          <p:cNvPr id="22" name="Text 20"/>
          <p:cNvSpPr/>
          <p:nvPr/>
        </p:nvSpPr>
        <p:spPr>
          <a:xfrm>
            <a:off x="9025128" y="3090672"/>
            <a:ext cx="2252167"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A future commitment of $10,000 or more, recognized at six levels</a:t>
            </a:r>
            <a:endParaRPr lang="en-US" sz="1200" dirty="0"/>
          </a:p>
        </p:txBody>
      </p:sp>
      <p:sp>
        <p:nvSpPr>
          <p:cNvPr id="23" name="Text 21"/>
          <p:cNvSpPr/>
          <p:nvPr/>
        </p:nvSpPr>
        <p:spPr>
          <a:xfrm>
            <a:off x="6784848" y="3803904"/>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Named endowment</a:t>
            </a:r>
            <a:endParaRPr lang="en-US" sz="1300" dirty="0"/>
          </a:p>
        </p:txBody>
      </p:sp>
      <p:sp>
        <p:nvSpPr>
          <p:cNvPr id="24" name="Text 22"/>
          <p:cNvSpPr/>
          <p:nvPr/>
        </p:nvSpPr>
        <p:spPr>
          <a:xfrm>
            <a:off x="9025128" y="3803904"/>
            <a:ext cx="2252167"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$25,000 or more directed to an area of focus, the World Fund, SHARE, or peace centers</a:t>
            </a:r>
            <a:endParaRPr lang="en-US" sz="1200" dirty="0"/>
          </a:p>
        </p:txBody>
      </p:sp>
      <p:sp>
        <p:nvSpPr>
          <p:cNvPr id="25" name="Text 23"/>
          <p:cNvSpPr/>
          <p:nvPr/>
        </p:nvSpPr>
        <p:spPr>
          <a:xfrm>
            <a:off x="6784848" y="4517136"/>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Endowed global grant</a:t>
            </a:r>
            <a:endParaRPr lang="en-US" sz="1300" dirty="0"/>
          </a:p>
        </p:txBody>
      </p:sp>
      <p:sp>
        <p:nvSpPr>
          <p:cNvPr id="26" name="Text 24"/>
          <p:cNvSpPr/>
          <p:nvPr/>
        </p:nvSpPr>
        <p:spPr>
          <a:xfrm>
            <a:off x="9025128" y="4517136"/>
            <a:ext cx="2252167"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$150,000 and up funds grant activity in perpetuity</a:t>
            </a:r>
            <a:endParaRPr lang="en-US" sz="1200" dirty="0"/>
          </a:p>
        </p:txBody>
      </p:sp>
      <p:sp>
        <p:nvSpPr>
          <p:cNvPr id="27" name="Text 25"/>
          <p:cNvSpPr/>
          <p:nvPr/>
        </p:nvSpPr>
        <p:spPr>
          <a:xfrm>
            <a:off x="6784848" y="5230368"/>
            <a:ext cx="2148840" cy="640080"/>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Legacy Society</a:t>
            </a:r>
            <a:endParaRPr lang="en-US" sz="1300" dirty="0"/>
          </a:p>
        </p:txBody>
      </p:sp>
      <p:sp>
        <p:nvSpPr>
          <p:cNvPr id="28" name="Text 26"/>
          <p:cNvSpPr/>
          <p:nvPr/>
        </p:nvSpPr>
        <p:spPr>
          <a:xfrm>
            <a:off x="9025128" y="5230368"/>
            <a:ext cx="2252167" cy="640080"/>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A promised gift of $1 million or more to the Endowment</a:t>
            </a:r>
            <a:endParaRPr lang="en-US" sz="1200" dirty="0"/>
          </a:p>
        </p:txBody>
      </p:sp>
      <p:sp>
        <p:nvSpPr>
          <p:cNvPr id="29" name="Text 27"/>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Donor recognition</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RECOGNITION</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Paul Harris Society</a:t>
            </a:r>
            <a:endParaRPr lang="en-US" sz="3000" dirty="0"/>
          </a:p>
        </p:txBody>
      </p:sp>
      <p:sp>
        <p:nvSpPr>
          <p:cNvPr id="4" name="Text 2"/>
          <p:cNvSpPr/>
          <p:nvPr/>
        </p:nvSpPr>
        <p:spPr>
          <a:xfrm>
            <a:off x="640080" y="1371600"/>
            <a:ext cx="6766560" cy="82296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The Paul Harris Society recognizes members and friends of the Foundation who choose to give US$1,000 or more every Rotary year. A Paul Harris Fellow is a milestone; the Paul Harris Society is a habit.</a:t>
            </a:r>
            <a:endParaRPr lang="en-US" sz="1450" dirty="0"/>
          </a:p>
        </p:txBody>
      </p:sp>
      <p:sp>
        <p:nvSpPr>
          <p:cNvPr id="5" name="Text 3"/>
          <p:cNvSpPr/>
          <p:nvPr/>
        </p:nvSpPr>
        <p:spPr>
          <a:xfrm>
            <a:off x="640080" y="2286000"/>
            <a:ext cx="6766560" cy="3200400"/>
          </a:xfrm>
          <a:prstGeom prst="rect">
            <a:avLst/>
          </a:prstGeom>
          <a:noFill/>
          <a:ln/>
        </p:spPr>
        <p:txBody>
          <a:bodyPr wrap="square" lIns="0" tIns="0" rIns="0" bIns="0" rtlCol="0" anchor="t"/>
          <a:lstStyle/>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You notify the Foundation of your intent — no giving history and no upfront payment are required.</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The commitment can be met in installments: about $85 a month or $250 a quarter, completed by 30 June.</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Qualifying funds include Annual Fund-SHARE, Annual Fund-World Fund, Annual Fund-Areas of Focus, the PolioPlus Fund, the Disaster Response Fund, and approved global grants.</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Members receive a distinctive Paul Harris Society pin and recognition at district events.</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A club where every dues-paying member gives $1,000 in a year earns 100% Paul Harris Society Club recognition.</a:t>
            </a:r>
            <a:endParaRPr lang="en-US" sz="1350" dirty="0"/>
          </a:p>
        </p:txBody>
      </p:sp>
      <p:sp>
        <p:nvSpPr>
          <p:cNvPr id="6" name="Shape 4"/>
          <p:cNvSpPr/>
          <p:nvPr/>
        </p:nvSpPr>
        <p:spPr>
          <a:xfrm>
            <a:off x="7589520" y="1371600"/>
            <a:ext cx="3959352" cy="1828800"/>
          </a:xfrm>
          <a:prstGeom prst="roundRect">
            <a:avLst>
              <a:gd name="adj" fmla="val 3000"/>
            </a:avLst>
          </a:prstGeom>
          <a:solidFill>
            <a:srgbClr val="17458F"/>
          </a:solidFill>
          <a:ln w="9525">
            <a:solidFill>
              <a:srgbClr val="17458F"/>
            </a:solidFill>
            <a:prstDash val="solid"/>
          </a:ln>
        </p:spPr>
        <p:txBody>
          <a:bodyPr/>
          <a:lstStyle/>
          <a:p>
            <a:endParaRPr lang="en-US"/>
          </a:p>
        </p:txBody>
      </p:sp>
      <p:sp>
        <p:nvSpPr>
          <p:cNvPr id="7" name="Text 5"/>
          <p:cNvSpPr/>
          <p:nvPr/>
        </p:nvSpPr>
        <p:spPr>
          <a:xfrm>
            <a:off x="7863840" y="1554480"/>
            <a:ext cx="3429000" cy="731520"/>
          </a:xfrm>
          <a:prstGeom prst="rect">
            <a:avLst/>
          </a:prstGeom>
          <a:noFill/>
          <a:ln/>
        </p:spPr>
        <p:txBody>
          <a:bodyPr wrap="square" lIns="0" tIns="0" rIns="0" bIns="0" rtlCol="0" anchor="ctr"/>
          <a:lstStyle/>
          <a:p>
            <a:pPr marL="0" indent="0">
              <a:buNone/>
            </a:pPr>
            <a:r>
              <a:rPr lang="en-US" sz="4400" b="1" dirty="0">
                <a:solidFill>
                  <a:srgbClr val="F7A81B"/>
                </a:solidFill>
                <a:latin typeface="Trebuchet MS" pitchFamily="34" charset="0"/>
                <a:ea typeface="Trebuchet MS" pitchFamily="34" charset="-122"/>
                <a:cs typeface="Trebuchet MS" pitchFamily="34" charset="-120"/>
              </a:rPr>
              <a:t>$1,000</a:t>
            </a:r>
            <a:endParaRPr lang="en-US" sz="4400" dirty="0"/>
          </a:p>
        </p:txBody>
      </p:sp>
      <p:sp>
        <p:nvSpPr>
          <p:cNvPr id="8" name="Text 6"/>
          <p:cNvSpPr/>
          <p:nvPr/>
        </p:nvSpPr>
        <p:spPr>
          <a:xfrm>
            <a:off x="7863840" y="2304288"/>
            <a:ext cx="3429000" cy="685800"/>
          </a:xfrm>
          <a:prstGeom prst="rect">
            <a:avLst/>
          </a:prstGeom>
          <a:noFill/>
          <a:ln/>
        </p:spPr>
        <p:txBody>
          <a:bodyPr wrap="square" lIns="0" tIns="0" rIns="0" bIns="0" rtlCol="0" anchor="ctr"/>
          <a:lstStyle/>
          <a:p>
            <a:pPr marL="0" indent="0">
              <a:lnSpc>
                <a:spcPts val="1700"/>
              </a:lnSpc>
              <a:buNone/>
            </a:pPr>
            <a:r>
              <a:rPr lang="en-US" sz="1250" dirty="0">
                <a:solidFill>
                  <a:srgbClr val="CFD9EC"/>
                </a:solidFill>
                <a:latin typeface="Calibri" pitchFamily="34" charset="0"/>
                <a:ea typeface="Calibri" pitchFamily="34" charset="-122"/>
                <a:cs typeface="Calibri" pitchFamily="34" charset="-120"/>
              </a:rPr>
              <a:t>Per Rotary year, in a single gift or in installments</a:t>
            </a:r>
            <a:endParaRPr lang="en-US" sz="1250" dirty="0"/>
          </a:p>
        </p:txBody>
      </p:sp>
      <p:sp>
        <p:nvSpPr>
          <p:cNvPr id="9" name="Shape 7"/>
          <p:cNvSpPr/>
          <p:nvPr/>
        </p:nvSpPr>
        <p:spPr>
          <a:xfrm>
            <a:off x="7589520" y="3474720"/>
            <a:ext cx="3959352" cy="1234440"/>
          </a:xfrm>
          <a:prstGeom prst="roundRect">
            <a:avLst>
              <a:gd name="adj" fmla="val 4444"/>
            </a:avLst>
          </a:prstGeom>
          <a:solidFill>
            <a:srgbClr val="FFFFFF"/>
          </a:solidFill>
          <a:ln w="9525">
            <a:solidFill>
              <a:srgbClr val="DCD9D2"/>
            </a:solidFill>
            <a:prstDash val="solid"/>
          </a:ln>
        </p:spPr>
        <p:txBody>
          <a:bodyPr/>
          <a:lstStyle/>
          <a:p>
            <a:endParaRPr lang="en-US"/>
          </a:p>
        </p:txBody>
      </p:sp>
      <p:sp>
        <p:nvSpPr>
          <p:cNvPr id="10" name="Text 8"/>
          <p:cNvSpPr/>
          <p:nvPr/>
        </p:nvSpPr>
        <p:spPr>
          <a:xfrm>
            <a:off x="7827264" y="3621024"/>
            <a:ext cx="3483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Fellow vs. Society</a:t>
            </a:r>
            <a:endParaRPr lang="en-US" sz="1450" dirty="0"/>
          </a:p>
        </p:txBody>
      </p:sp>
      <p:sp>
        <p:nvSpPr>
          <p:cNvPr id="11" name="Text 9"/>
          <p:cNvSpPr/>
          <p:nvPr/>
        </p:nvSpPr>
        <p:spPr>
          <a:xfrm>
            <a:off x="7827264" y="3950208"/>
            <a:ext cx="3483864" cy="61264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Paul Harris Fellow recognizes $1,000 in cumulative giving. Paul Harris Society recognizes $1,000 given annually.</a:t>
            </a:r>
            <a:endParaRPr lang="en-US" sz="1250" dirty="0"/>
          </a:p>
        </p:txBody>
      </p:sp>
      <p:sp>
        <p:nvSpPr>
          <p:cNvPr id="12" name="Shape 10"/>
          <p:cNvSpPr/>
          <p:nvPr/>
        </p:nvSpPr>
        <p:spPr>
          <a:xfrm>
            <a:off x="7589520" y="4983480"/>
            <a:ext cx="3959352" cy="960120"/>
          </a:xfrm>
          <a:prstGeom prst="roundRect">
            <a:avLst>
              <a:gd name="adj" fmla="val 5714"/>
            </a:avLst>
          </a:prstGeom>
          <a:solidFill>
            <a:srgbClr val="FFFFFF"/>
          </a:solidFill>
          <a:ln w="9525">
            <a:solidFill>
              <a:srgbClr val="DCD9D2"/>
            </a:solidFill>
            <a:prstDash val="solid"/>
          </a:ln>
        </p:spPr>
        <p:txBody>
          <a:bodyPr/>
          <a:lstStyle/>
          <a:p>
            <a:endParaRPr lang="en-US"/>
          </a:p>
        </p:txBody>
      </p:sp>
      <p:sp>
        <p:nvSpPr>
          <p:cNvPr id="13" name="Text 11"/>
          <p:cNvSpPr/>
          <p:nvPr/>
        </p:nvSpPr>
        <p:spPr>
          <a:xfrm>
            <a:off x="7827264" y="5129784"/>
            <a:ext cx="3483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Why clubs care</a:t>
            </a:r>
            <a:endParaRPr lang="en-US" sz="1450" dirty="0"/>
          </a:p>
        </p:txBody>
      </p:sp>
      <p:sp>
        <p:nvSpPr>
          <p:cNvPr id="14" name="Text 12"/>
          <p:cNvSpPr/>
          <p:nvPr/>
        </p:nvSpPr>
        <p:spPr>
          <a:xfrm>
            <a:off x="7827264" y="5458968"/>
            <a:ext cx="3483864" cy="33832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A handful of Society members can carry a club past its Annual Fund goal on their own.</a:t>
            </a:r>
            <a:endParaRPr lang="en-US" sz="1250" dirty="0"/>
          </a:p>
        </p:txBody>
      </p:sp>
      <p:sp>
        <p:nvSpPr>
          <p:cNvPr id="15" name="Text 13"/>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Paul Harris Society</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 Donor recognition</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District 5300 – Paul Harris Society</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RECOGNITION</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Benefactors and the Bequest Society</a:t>
            </a:r>
            <a:endParaRPr lang="en-US" sz="3000" dirty="0"/>
          </a:p>
        </p:txBody>
      </p:sp>
      <p:sp>
        <p:nvSpPr>
          <p:cNvPr id="4" name="Text 2"/>
          <p:cNvSpPr/>
          <p:nvPr/>
        </p:nvSpPr>
        <p:spPr>
          <a:xfrm>
            <a:off x="640080" y="1371600"/>
            <a:ext cx="10881360" cy="5486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Benefactor status is the entry point to endowment giving, and the easiest major-gift conversation a club can start. The Bequest Society recognizes larger future commitments at six levels.</a:t>
            </a:r>
            <a:endParaRPr lang="en-US" sz="1450" dirty="0"/>
          </a:p>
        </p:txBody>
      </p:sp>
      <p:sp>
        <p:nvSpPr>
          <p:cNvPr id="5" name="Shape 3"/>
          <p:cNvSpPr/>
          <p:nvPr/>
        </p:nvSpPr>
        <p:spPr>
          <a:xfrm>
            <a:off x="640080" y="2057400"/>
            <a:ext cx="5349240" cy="1828800"/>
          </a:xfrm>
          <a:prstGeom prst="roundRect">
            <a:avLst>
              <a:gd name="adj" fmla="val 3000"/>
            </a:avLst>
          </a:prstGeom>
          <a:solidFill>
            <a:srgbClr val="17458F"/>
          </a:solidFill>
          <a:ln w="9525">
            <a:solidFill>
              <a:srgbClr val="17458F"/>
            </a:solidFill>
            <a:prstDash val="solid"/>
          </a:ln>
        </p:spPr>
        <p:txBody>
          <a:bodyPr/>
          <a:lstStyle/>
          <a:p>
            <a:endParaRPr lang="en-US"/>
          </a:p>
        </p:txBody>
      </p:sp>
      <p:sp>
        <p:nvSpPr>
          <p:cNvPr id="6" name="Text 4"/>
          <p:cNvSpPr/>
          <p:nvPr/>
        </p:nvSpPr>
        <p:spPr>
          <a:xfrm>
            <a:off x="914400" y="2240280"/>
            <a:ext cx="4800600" cy="320040"/>
          </a:xfrm>
          <a:prstGeom prst="rect">
            <a:avLst/>
          </a:prstGeom>
          <a:noFill/>
          <a:ln/>
        </p:spPr>
        <p:txBody>
          <a:bodyPr wrap="square" lIns="0" tIns="0" rIns="0" bIns="0" rtlCol="0" anchor="ctr"/>
          <a:lstStyle/>
          <a:p>
            <a:pPr marL="0" indent="0">
              <a:buNone/>
            </a:pPr>
            <a:r>
              <a:rPr lang="en-US" sz="1700" b="1" dirty="0">
                <a:solidFill>
                  <a:srgbClr val="F7A81B"/>
                </a:solidFill>
                <a:latin typeface="Trebuchet MS" pitchFamily="34" charset="0"/>
                <a:ea typeface="Trebuchet MS" pitchFamily="34" charset="-122"/>
                <a:cs typeface="Trebuchet MS" pitchFamily="34" charset="-120"/>
              </a:rPr>
              <a:t>Benefactor</a:t>
            </a:r>
            <a:endParaRPr lang="en-US" sz="1700" dirty="0"/>
          </a:p>
        </p:txBody>
      </p:sp>
      <p:sp>
        <p:nvSpPr>
          <p:cNvPr id="7" name="Text 5"/>
          <p:cNvSpPr/>
          <p:nvPr/>
        </p:nvSpPr>
        <p:spPr>
          <a:xfrm>
            <a:off x="914400" y="2606040"/>
            <a:ext cx="4800600" cy="1143000"/>
          </a:xfrm>
          <a:prstGeom prst="rect">
            <a:avLst/>
          </a:prstGeom>
          <a:noFill/>
          <a:ln/>
        </p:spPr>
        <p:txBody>
          <a:bodyPr wrap="square" lIns="0" tIns="0" rIns="0" bIns="0" rtlCol="0" anchor="ctr"/>
          <a:lstStyle/>
          <a:p>
            <a:pPr marL="0" indent="0">
              <a:lnSpc>
                <a:spcPts val="1700"/>
              </a:lnSpc>
              <a:buNone/>
            </a:pPr>
            <a:r>
              <a:rPr lang="en-US" sz="1250" dirty="0">
                <a:solidFill>
                  <a:srgbClr val="CFD9EC"/>
                </a:solidFill>
                <a:latin typeface="Calibri" pitchFamily="34" charset="0"/>
                <a:ea typeface="Calibri" pitchFamily="34" charset="-122"/>
                <a:cs typeface="Calibri" pitchFamily="34" charset="-120"/>
              </a:rPr>
              <a:t>Include the Endowment Fund as a beneficiary of $1,000 or more in your estate plans, or give $1,000 or more outright. Benefactors receive a certificate and an insignia worn with a Rotary or Paul Harris Fellow pin, and are listed in the Benefactor Report.</a:t>
            </a:r>
            <a:endParaRPr lang="en-US" sz="1250" dirty="0"/>
          </a:p>
        </p:txBody>
      </p:sp>
      <p:sp>
        <p:nvSpPr>
          <p:cNvPr id="8" name="Shape 6"/>
          <p:cNvSpPr/>
          <p:nvPr/>
        </p:nvSpPr>
        <p:spPr>
          <a:xfrm>
            <a:off x="640080" y="4069080"/>
            <a:ext cx="5349240" cy="960120"/>
          </a:xfrm>
          <a:prstGeom prst="roundRect">
            <a:avLst>
              <a:gd name="adj" fmla="val 5714"/>
            </a:avLst>
          </a:prstGeom>
          <a:solidFill>
            <a:srgbClr val="FFFFFF"/>
          </a:solidFill>
          <a:ln w="9525">
            <a:solidFill>
              <a:srgbClr val="DCD9D2"/>
            </a:solidFill>
            <a:prstDash val="solid"/>
          </a:ln>
        </p:spPr>
        <p:txBody>
          <a:bodyPr/>
          <a:lstStyle/>
          <a:p>
            <a:endParaRPr lang="en-US"/>
          </a:p>
        </p:txBody>
      </p:sp>
      <p:sp>
        <p:nvSpPr>
          <p:cNvPr id="9" name="Text 7"/>
          <p:cNvSpPr/>
          <p:nvPr/>
        </p:nvSpPr>
        <p:spPr>
          <a:xfrm>
            <a:off x="877824" y="421538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Rotary’s Promise Club</a:t>
            </a:r>
            <a:endParaRPr lang="en-US" sz="1450" dirty="0"/>
          </a:p>
        </p:txBody>
      </p:sp>
      <p:sp>
        <p:nvSpPr>
          <p:cNvPr id="10" name="Text 8"/>
          <p:cNvSpPr/>
          <p:nvPr/>
        </p:nvSpPr>
        <p:spPr>
          <a:xfrm>
            <a:off x="877824" y="4544568"/>
            <a:ext cx="4873752" cy="33832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Every dues-paying member commits $1,000 or more to the Endowment, outright or by estate plan.</a:t>
            </a:r>
            <a:endParaRPr lang="en-US" sz="1250" dirty="0"/>
          </a:p>
        </p:txBody>
      </p:sp>
      <p:sp>
        <p:nvSpPr>
          <p:cNvPr id="11" name="Shape 9"/>
          <p:cNvSpPr/>
          <p:nvPr/>
        </p:nvSpPr>
        <p:spPr>
          <a:xfrm>
            <a:off x="640080" y="5166360"/>
            <a:ext cx="5349240" cy="960120"/>
          </a:xfrm>
          <a:prstGeom prst="roundRect">
            <a:avLst>
              <a:gd name="adj" fmla="val 5714"/>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877824" y="531266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How to be counted</a:t>
            </a:r>
            <a:endParaRPr lang="en-US" sz="1450" dirty="0"/>
          </a:p>
        </p:txBody>
      </p:sp>
      <p:sp>
        <p:nvSpPr>
          <p:cNvPr id="13" name="Text 11"/>
          <p:cNvSpPr/>
          <p:nvPr/>
        </p:nvSpPr>
        <p:spPr>
          <a:xfrm>
            <a:off x="877824" y="5641848"/>
            <a:ext cx="4873752" cy="33832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Tell the Foundation. A provision no one knows about earns no recognition and cannot be planned around.</a:t>
            </a:r>
            <a:endParaRPr lang="en-US" sz="1250" dirty="0"/>
          </a:p>
        </p:txBody>
      </p:sp>
      <p:sp>
        <p:nvSpPr>
          <p:cNvPr id="14" name="Shape 12"/>
          <p:cNvSpPr/>
          <p:nvPr/>
        </p:nvSpPr>
        <p:spPr>
          <a:xfrm>
            <a:off x="6446520" y="2057400"/>
            <a:ext cx="5102352" cy="4069080"/>
          </a:xfrm>
          <a:prstGeom prst="roundRect">
            <a:avLst>
              <a:gd name="adj" fmla="val 1348"/>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6720840" y="2240280"/>
            <a:ext cx="4572000" cy="320040"/>
          </a:xfrm>
          <a:prstGeom prst="rect">
            <a:avLst/>
          </a:prstGeom>
          <a:noFill/>
          <a:ln/>
        </p:spPr>
        <p:txBody>
          <a:bodyPr wrap="square" lIns="0" tIns="0" rIns="0" bIns="0" rtlCol="0" anchor="ctr"/>
          <a:lstStyle/>
          <a:p>
            <a:pPr marL="0" indent="0">
              <a:buNone/>
            </a:pPr>
            <a:r>
              <a:rPr lang="en-US" sz="1600" b="1" dirty="0">
                <a:solidFill>
                  <a:srgbClr val="17458F"/>
                </a:solidFill>
                <a:latin typeface="Trebuchet MS" pitchFamily="34" charset="0"/>
                <a:ea typeface="Trebuchet MS" pitchFamily="34" charset="-122"/>
                <a:cs typeface="Trebuchet MS" pitchFamily="34" charset="-120"/>
              </a:rPr>
              <a:t>Bequest Society levels</a:t>
            </a:r>
            <a:endParaRPr lang="en-US" sz="1600" dirty="0"/>
          </a:p>
        </p:txBody>
      </p:sp>
      <p:sp>
        <p:nvSpPr>
          <p:cNvPr id="16" name="Text 14"/>
          <p:cNvSpPr/>
          <p:nvPr/>
        </p:nvSpPr>
        <p:spPr>
          <a:xfrm>
            <a:off x="6720840" y="2560320"/>
            <a:ext cx="4572000" cy="274320"/>
          </a:xfrm>
          <a:prstGeom prst="rect">
            <a:avLst/>
          </a:prstGeom>
          <a:noFill/>
          <a:ln/>
        </p:spPr>
        <p:txBody>
          <a:bodyPr wrap="square" lIns="0" tIns="0" rIns="0" bIns="0" rtlCol="0" anchor="ctr"/>
          <a:lstStyle/>
          <a:p>
            <a:pPr marL="0" indent="0">
              <a:buNone/>
            </a:pPr>
            <a:r>
              <a:rPr lang="en-US" sz="1150" dirty="0">
                <a:solidFill>
                  <a:srgbClr val="6B6A66"/>
                </a:solidFill>
                <a:latin typeface="Calibri" pitchFamily="34" charset="0"/>
                <a:ea typeface="Calibri" pitchFamily="34" charset="-122"/>
                <a:cs typeface="Calibri" pitchFamily="34" charset="-120"/>
              </a:rPr>
              <a:t>Commitments of future gifts to The Rotary Foundation</a:t>
            </a:r>
            <a:endParaRPr lang="en-US" sz="1150" dirty="0"/>
          </a:p>
        </p:txBody>
      </p:sp>
      <p:sp>
        <p:nvSpPr>
          <p:cNvPr id="17" name="Text 15"/>
          <p:cNvSpPr/>
          <p:nvPr/>
        </p:nvSpPr>
        <p:spPr>
          <a:xfrm>
            <a:off x="6720840" y="2926080"/>
            <a:ext cx="1143000" cy="438912"/>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$10,000</a:t>
            </a:r>
            <a:endParaRPr lang="en-US" sz="1300" dirty="0"/>
          </a:p>
        </p:txBody>
      </p:sp>
      <p:sp>
        <p:nvSpPr>
          <p:cNvPr id="18" name="Text 16"/>
          <p:cNvSpPr/>
          <p:nvPr/>
        </p:nvSpPr>
        <p:spPr>
          <a:xfrm>
            <a:off x="7955280" y="2926080"/>
            <a:ext cx="3337560" cy="438912"/>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Bequest Society pin and framed art piece</a:t>
            </a:r>
            <a:endParaRPr lang="en-US" sz="1200" dirty="0"/>
          </a:p>
        </p:txBody>
      </p:sp>
      <p:sp>
        <p:nvSpPr>
          <p:cNvPr id="19" name="Text 17"/>
          <p:cNvSpPr/>
          <p:nvPr/>
        </p:nvSpPr>
        <p:spPr>
          <a:xfrm>
            <a:off x="6720840" y="3383280"/>
            <a:ext cx="1143000" cy="438912"/>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$25,000</a:t>
            </a:r>
            <a:endParaRPr lang="en-US" sz="1300" dirty="0"/>
          </a:p>
        </p:txBody>
      </p:sp>
      <p:sp>
        <p:nvSpPr>
          <p:cNvPr id="20" name="Text 18"/>
          <p:cNvSpPr/>
          <p:nvPr/>
        </p:nvSpPr>
        <p:spPr>
          <a:xfrm>
            <a:off x="7955280" y="3383280"/>
            <a:ext cx="3337560" cy="438912"/>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Rotary’s Promise crystal and a named endowed fund</a:t>
            </a:r>
            <a:endParaRPr lang="en-US" sz="1200" dirty="0"/>
          </a:p>
        </p:txBody>
      </p:sp>
      <p:sp>
        <p:nvSpPr>
          <p:cNvPr id="21" name="Text 19"/>
          <p:cNvSpPr/>
          <p:nvPr/>
        </p:nvSpPr>
        <p:spPr>
          <a:xfrm>
            <a:off x="6720840" y="3840480"/>
            <a:ext cx="1143000" cy="438912"/>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$50,000</a:t>
            </a:r>
            <a:endParaRPr lang="en-US" sz="1300" dirty="0"/>
          </a:p>
        </p:txBody>
      </p:sp>
      <p:sp>
        <p:nvSpPr>
          <p:cNvPr id="22" name="Text 20"/>
          <p:cNvSpPr/>
          <p:nvPr/>
        </p:nvSpPr>
        <p:spPr>
          <a:xfrm>
            <a:off x="7955280" y="3840480"/>
            <a:ext cx="3337560" cy="438912"/>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Two named endowed funds, by area of focus or district</a:t>
            </a:r>
            <a:endParaRPr lang="en-US" sz="1200" dirty="0"/>
          </a:p>
        </p:txBody>
      </p:sp>
      <p:sp>
        <p:nvSpPr>
          <p:cNvPr id="23" name="Text 21"/>
          <p:cNvSpPr/>
          <p:nvPr/>
        </p:nvSpPr>
        <p:spPr>
          <a:xfrm>
            <a:off x="6720840" y="4297680"/>
            <a:ext cx="1143000" cy="438912"/>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$100,000</a:t>
            </a:r>
            <a:endParaRPr lang="en-US" sz="1300" dirty="0"/>
          </a:p>
        </p:txBody>
      </p:sp>
      <p:sp>
        <p:nvSpPr>
          <p:cNvPr id="24" name="Text 22"/>
          <p:cNvSpPr/>
          <p:nvPr/>
        </p:nvSpPr>
        <p:spPr>
          <a:xfrm>
            <a:off x="7955280" y="4297680"/>
            <a:ext cx="3337560" cy="438912"/>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Customized Rotary’s Promise crystal</a:t>
            </a:r>
            <a:endParaRPr lang="en-US" sz="1200" dirty="0"/>
          </a:p>
        </p:txBody>
      </p:sp>
      <p:sp>
        <p:nvSpPr>
          <p:cNvPr id="25" name="Text 23"/>
          <p:cNvSpPr/>
          <p:nvPr/>
        </p:nvSpPr>
        <p:spPr>
          <a:xfrm>
            <a:off x="6720840" y="4754880"/>
            <a:ext cx="1143000" cy="438912"/>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$250,000</a:t>
            </a:r>
            <a:endParaRPr lang="en-US" sz="1300" dirty="0"/>
          </a:p>
        </p:txBody>
      </p:sp>
      <p:sp>
        <p:nvSpPr>
          <p:cNvPr id="26" name="Text 24"/>
          <p:cNvSpPr/>
          <p:nvPr/>
        </p:nvSpPr>
        <p:spPr>
          <a:xfrm>
            <a:off x="7955280" y="4754880"/>
            <a:ext cx="3337560" cy="438912"/>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Posthumous induction into the Arch Klumph Society</a:t>
            </a:r>
            <a:endParaRPr lang="en-US" sz="1200" dirty="0"/>
          </a:p>
        </p:txBody>
      </p:sp>
      <p:sp>
        <p:nvSpPr>
          <p:cNvPr id="27" name="Text 25"/>
          <p:cNvSpPr/>
          <p:nvPr/>
        </p:nvSpPr>
        <p:spPr>
          <a:xfrm>
            <a:off x="6720840" y="5212080"/>
            <a:ext cx="1143000" cy="438912"/>
          </a:xfrm>
          <a:prstGeom prst="rect">
            <a:avLst/>
          </a:prstGeom>
          <a:noFill/>
          <a:ln/>
        </p:spPr>
        <p:txBody>
          <a:bodyPr wrap="square" lIns="0" tIns="0" rIns="0" bIns="0" rtlCol="0" anchor="ctr"/>
          <a:lstStyle/>
          <a:p>
            <a:pPr marL="0" indent="0">
              <a:buNone/>
            </a:pPr>
            <a:r>
              <a:rPr lang="en-US" sz="1300" b="1" dirty="0">
                <a:solidFill>
                  <a:srgbClr val="0067C8"/>
                </a:solidFill>
                <a:latin typeface="Calibri" pitchFamily="34" charset="0"/>
                <a:ea typeface="Calibri" pitchFamily="34" charset="-122"/>
                <a:cs typeface="Calibri" pitchFamily="34" charset="-120"/>
              </a:rPr>
              <a:t>$500,000</a:t>
            </a:r>
            <a:endParaRPr lang="en-US" sz="1300" dirty="0"/>
          </a:p>
        </p:txBody>
      </p:sp>
      <p:sp>
        <p:nvSpPr>
          <p:cNvPr id="28" name="Text 26"/>
          <p:cNvSpPr/>
          <p:nvPr/>
        </p:nvSpPr>
        <p:spPr>
          <a:xfrm>
            <a:off x="7955280" y="5212080"/>
            <a:ext cx="3337560" cy="438912"/>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Convention seating and registration benefits</a:t>
            </a:r>
            <a:endParaRPr lang="en-US" sz="1200" dirty="0"/>
          </a:p>
        </p:txBody>
      </p:sp>
      <p:sp>
        <p:nvSpPr>
          <p:cNvPr id="29" name="Text 27"/>
          <p:cNvSpPr/>
          <p:nvPr/>
        </p:nvSpPr>
        <p:spPr>
          <a:xfrm>
            <a:off x="6720840" y="5705856"/>
            <a:ext cx="4572000" cy="256032"/>
          </a:xfrm>
          <a:prstGeom prst="rect">
            <a:avLst/>
          </a:prstGeom>
          <a:noFill/>
          <a:ln/>
        </p:spPr>
        <p:txBody>
          <a:bodyPr wrap="square" lIns="0" tIns="0" rIns="0" bIns="0" rtlCol="0" anchor="ctr"/>
          <a:lstStyle/>
          <a:p>
            <a:pPr marL="0" indent="0">
              <a:buNone/>
            </a:pPr>
            <a:r>
              <a:rPr lang="en-US" sz="1100" i="1" dirty="0">
                <a:solidFill>
                  <a:srgbClr val="6B6A66"/>
                </a:solidFill>
                <a:latin typeface="Calibri" pitchFamily="34" charset="0"/>
                <a:ea typeface="Calibri" pitchFamily="34" charset="-122"/>
                <a:cs typeface="Calibri" pitchFamily="34" charset="-120"/>
              </a:rPr>
              <a:t>Each level includes the benefits of the levels below it.</a:t>
            </a:r>
            <a:endParaRPr lang="en-US" sz="1100" dirty="0"/>
          </a:p>
        </p:txBody>
      </p:sp>
      <p:sp>
        <p:nvSpPr>
          <p:cNvPr id="30" name="Text 28"/>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Donor recognition</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District 5450 – Bequest Society and Benefactors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RECOGNITION</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Arch Klumph Society</a:t>
            </a:r>
            <a:endParaRPr lang="en-US" sz="3000" dirty="0"/>
          </a:p>
        </p:txBody>
      </p:sp>
      <p:sp>
        <p:nvSpPr>
          <p:cNvPr id="4" name="Text 2"/>
          <p:cNvSpPr/>
          <p:nvPr/>
        </p:nvSpPr>
        <p:spPr>
          <a:xfrm>
            <a:off x="640080" y="1371600"/>
            <a:ext cx="5806440" cy="7772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Named for the man who proposed the Foundation, the Arch Klumph Society recognizes its highest tier of donors: $250,000 or more in lifetime giving. Membership is for life.</a:t>
            </a:r>
            <a:endParaRPr lang="en-US" sz="1450" dirty="0"/>
          </a:p>
        </p:txBody>
      </p:sp>
      <p:sp>
        <p:nvSpPr>
          <p:cNvPr id="5" name="Text 3"/>
          <p:cNvSpPr/>
          <p:nvPr/>
        </p:nvSpPr>
        <p:spPr>
          <a:xfrm>
            <a:off x="640080" y="2240280"/>
            <a:ext cx="5806440" cy="2377440"/>
          </a:xfrm>
          <a:prstGeom prst="rect">
            <a:avLst/>
          </a:prstGeom>
          <a:noFill/>
          <a:ln/>
        </p:spPr>
        <p:txBody>
          <a:bodyPr wrap="square" lIns="0" tIns="0" rIns="0" bIns="0" rtlCol="0" anchor="t"/>
          <a:lstStyle/>
          <a:p>
            <a:pPr marL="177800" indent="-177800">
              <a:lnSpc>
                <a:spcPts val="2200"/>
              </a:lnSpc>
              <a:spcAft>
                <a:spcPts val="700"/>
              </a:spcAft>
              <a:buSzPct val="100000"/>
              <a:buChar char="•"/>
            </a:pPr>
            <a:r>
              <a:rPr lang="en-US" sz="1300" dirty="0">
                <a:solidFill>
                  <a:srgbClr val="262523"/>
                </a:solidFill>
                <a:latin typeface="Calibri" pitchFamily="34" charset="0"/>
                <a:ea typeface="Calibri" pitchFamily="34" charset="-122"/>
                <a:cs typeface="Calibri" pitchFamily="34" charset="-120"/>
              </a:rPr>
              <a:t>Members are inducted at Rotary International World Headquarters in Evanston, Illinois, at a Rotary institute, or at the International Convention.</a:t>
            </a:r>
            <a:endParaRPr lang="en-US" sz="1300" dirty="0"/>
          </a:p>
          <a:p>
            <a:pPr marL="177800" indent="-177800">
              <a:lnSpc>
                <a:spcPts val="2200"/>
              </a:lnSpc>
              <a:spcAft>
                <a:spcPts val="700"/>
              </a:spcAft>
              <a:buSzPct val="100000"/>
              <a:buChar char="•"/>
            </a:pPr>
            <a:r>
              <a:rPr lang="en-US" sz="1300" dirty="0">
                <a:solidFill>
                  <a:srgbClr val="262523"/>
                </a:solidFill>
                <a:latin typeface="Calibri" pitchFamily="34" charset="0"/>
                <a:ea typeface="Calibri" pitchFamily="34" charset="-122"/>
                <a:cs typeface="Calibri" pitchFamily="34" charset="-120"/>
              </a:rPr>
              <a:t>Portraits are etched on glass and displayed in the Arch Klumph Society Gallery on the 17th floor, with profiles in an interactive display.</a:t>
            </a:r>
            <a:endParaRPr lang="en-US" sz="1300" dirty="0"/>
          </a:p>
          <a:p>
            <a:pPr marL="177800" indent="-177800">
              <a:lnSpc>
                <a:spcPts val="2200"/>
              </a:lnSpc>
              <a:spcAft>
                <a:spcPts val="700"/>
              </a:spcAft>
              <a:buSzPct val="100000"/>
              <a:buChar char="•"/>
            </a:pPr>
            <a:r>
              <a:rPr lang="en-US" sz="1300" dirty="0">
                <a:solidFill>
                  <a:srgbClr val="262523"/>
                </a:solidFill>
                <a:latin typeface="Calibri" pitchFamily="34" charset="0"/>
                <a:ea typeface="Calibri" pitchFamily="34" charset="-122"/>
                <a:cs typeface="Calibri" pitchFamily="34" charset="-120"/>
              </a:rPr>
              <a:t>Elevation ceremonies mark movement to a higher circle.</a:t>
            </a:r>
            <a:endParaRPr lang="en-US" sz="1300" dirty="0"/>
          </a:p>
          <a:p>
            <a:pPr marL="177800" indent="-177800">
              <a:lnSpc>
                <a:spcPts val="2200"/>
              </a:lnSpc>
              <a:spcAft>
                <a:spcPts val="700"/>
              </a:spcAft>
              <a:buSzPct val="100000"/>
              <a:buChar char="•"/>
            </a:pPr>
            <a:r>
              <a:rPr lang="en-US" sz="1300" dirty="0">
                <a:solidFill>
                  <a:srgbClr val="262523"/>
                </a:solidFill>
                <a:latin typeface="Calibri" pitchFamily="34" charset="0"/>
                <a:ea typeface="Calibri" pitchFamily="34" charset="-122"/>
                <a:cs typeface="Calibri" pitchFamily="34" charset="-120"/>
              </a:rPr>
              <a:t>A member giving an additional $250,000 can name a family member or friend to the Circle of Honor.</a:t>
            </a:r>
            <a:endParaRPr lang="en-US" sz="1300" dirty="0"/>
          </a:p>
        </p:txBody>
      </p:sp>
      <p:sp>
        <p:nvSpPr>
          <p:cNvPr id="6" name="Shape 4"/>
          <p:cNvSpPr/>
          <p:nvPr/>
        </p:nvSpPr>
        <p:spPr>
          <a:xfrm>
            <a:off x="6675120" y="1371600"/>
            <a:ext cx="4873752" cy="4754880"/>
          </a:xfrm>
          <a:prstGeom prst="roundRect">
            <a:avLst>
              <a:gd name="adj" fmla="val 1154"/>
            </a:avLst>
          </a:prstGeom>
          <a:solidFill>
            <a:srgbClr val="FFFFFF"/>
          </a:solidFill>
          <a:ln w="9525">
            <a:solidFill>
              <a:srgbClr val="DCD9D2"/>
            </a:solidFill>
            <a:prstDash val="solid"/>
          </a:ln>
        </p:spPr>
        <p:txBody>
          <a:bodyPr/>
          <a:lstStyle/>
          <a:p>
            <a:endParaRPr lang="en-US"/>
          </a:p>
        </p:txBody>
      </p:sp>
      <p:sp>
        <p:nvSpPr>
          <p:cNvPr id="7" name="Text 5"/>
          <p:cNvSpPr/>
          <p:nvPr/>
        </p:nvSpPr>
        <p:spPr>
          <a:xfrm>
            <a:off x="6949440" y="1572768"/>
            <a:ext cx="4343400" cy="320040"/>
          </a:xfrm>
          <a:prstGeom prst="rect">
            <a:avLst/>
          </a:prstGeom>
          <a:noFill/>
          <a:ln/>
        </p:spPr>
        <p:txBody>
          <a:bodyPr wrap="square" lIns="0" tIns="0" rIns="0" bIns="0" rtlCol="0" anchor="ctr"/>
          <a:lstStyle/>
          <a:p>
            <a:pPr marL="0" indent="0">
              <a:buNone/>
            </a:pPr>
            <a:r>
              <a:rPr lang="en-US" sz="1600" b="1" dirty="0">
                <a:solidFill>
                  <a:srgbClr val="17458F"/>
                </a:solidFill>
                <a:latin typeface="Trebuchet MS" pitchFamily="34" charset="0"/>
                <a:ea typeface="Trebuchet MS" pitchFamily="34" charset="-122"/>
                <a:cs typeface="Trebuchet MS" pitchFamily="34" charset="-120"/>
              </a:rPr>
              <a:t>Recognition levels</a:t>
            </a:r>
            <a:endParaRPr lang="en-US" sz="1600" dirty="0"/>
          </a:p>
        </p:txBody>
      </p:sp>
      <p:sp>
        <p:nvSpPr>
          <p:cNvPr id="8" name="Text 6"/>
          <p:cNvSpPr/>
          <p:nvPr/>
        </p:nvSpPr>
        <p:spPr>
          <a:xfrm>
            <a:off x="6949440" y="1892808"/>
            <a:ext cx="4343400" cy="256032"/>
          </a:xfrm>
          <a:prstGeom prst="rect">
            <a:avLst/>
          </a:prstGeom>
          <a:noFill/>
          <a:ln/>
        </p:spPr>
        <p:txBody>
          <a:bodyPr wrap="square" lIns="0" tIns="0" rIns="0" bIns="0" rtlCol="0" anchor="ctr"/>
          <a:lstStyle/>
          <a:p>
            <a:pPr marL="0" indent="0">
              <a:buNone/>
            </a:pPr>
            <a:r>
              <a:rPr lang="en-US" sz="1150" dirty="0">
                <a:solidFill>
                  <a:srgbClr val="6B6A66"/>
                </a:solidFill>
                <a:latin typeface="Calibri" pitchFamily="34" charset="0"/>
                <a:ea typeface="Calibri" pitchFamily="34" charset="-122"/>
                <a:cs typeface="Calibri" pitchFamily="34" charset="-120"/>
              </a:rPr>
              <a:t>Lifetime contributions</a:t>
            </a:r>
            <a:endParaRPr lang="en-US" sz="1150" dirty="0"/>
          </a:p>
        </p:txBody>
      </p:sp>
      <p:sp>
        <p:nvSpPr>
          <p:cNvPr id="9" name="Shape 7"/>
          <p:cNvSpPr/>
          <p:nvPr/>
        </p:nvSpPr>
        <p:spPr>
          <a:xfrm>
            <a:off x="6812280" y="2286000"/>
            <a:ext cx="4599432" cy="512064"/>
          </a:xfrm>
          <a:prstGeom prst="rect">
            <a:avLst/>
          </a:prstGeom>
          <a:solidFill>
            <a:srgbClr val="F1EFEA"/>
          </a:solidFill>
          <a:ln w="12700">
            <a:solidFill>
              <a:srgbClr val="333333"/>
            </a:solidFill>
            <a:prstDash val="solid"/>
          </a:ln>
        </p:spPr>
        <p:txBody>
          <a:bodyPr/>
          <a:lstStyle/>
          <a:p>
            <a:endParaRPr lang="en-US"/>
          </a:p>
        </p:txBody>
      </p:sp>
      <p:sp>
        <p:nvSpPr>
          <p:cNvPr id="10" name="Text 8"/>
          <p:cNvSpPr/>
          <p:nvPr/>
        </p:nvSpPr>
        <p:spPr>
          <a:xfrm>
            <a:off x="6949440" y="2286000"/>
            <a:ext cx="2651760" cy="512064"/>
          </a:xfrm>
          <a:prstGeom prst="rect">
            <a:avLst/>
          </a:prstGeom>
          <a:noFill/>
          <a:ln/>
        </p:spPr>
        <p:txBody>
          <a:bodyPr wrap="square" lIns="0" tIns="0" rIns="0" bIns="0" rtlCol="0" anchor="ctr"/>
          <a:lstStyle/>
          <a:p>
            <a:pPr marL="0" indent="0">
              <a:buNone/>
            </a:pPr>
            <a:r>
              <a:rPr lang="en-US" sz="1300" b="1" dirty="0">
                <a:solidFill>
                  <a:srgbClr val="17458F"/>
                </a:solidFill>
                <a:latin typeface="Calibri" pitchFamily="34" charset="0"/>
                <a:ea typeface="Calibri" pitchFamily="34" charset="-122"/>
                <a:cs typeface="Calibri" pitchFamily="34" charset="-120"/>
              </a:rPr>
              <a:t>Trustees Circle</a:t>
            </a:r>
            <a:endParaRPr lang="en-US" sz="1300" dirty="0"/>
          </a:p>
        </p:txBody>
      </p:sp>
      <p:sp>
        <p:nvSpPr>
          <p:cNvPr id="11" name="Text 9"/>
          <p:cNvSpPr/>
          <p:nvPr/>
        </p:nvSpPr>
        <p:spPr>
          <a:xfrm>
            <a:off x="9601200" y="2286000"/>
            <a:ext cx="1737360" cy="512064"/>
          </a:xfrm>
          <a:prstGeom prst="rect">
            <a:avLst/>
          </a:prstGeom>
          <a:noFill/>
          <a:ln/>
        </p:spPr>
        <p:txBody>
          <a:bodyPr wrap="square" lIns="0" tIns="0" rIns="0" bIns="0" rtlCol="0" anchor="ctr"/>
          <a:lstStyle/>
          <a:p>
            <a:pPr marL="0" indent="0" algn="r">
              <a:buNone/>
            </a:pPr>
            <a:r>
              <a:rPr lang="en-US" sz="1250" dirty="0">
                <a:solidFill>
                  <a:srgbClr val="262523"/>
                </a:solidFill>
                <a:latin typeface="Calibri" pitchFamily="34" charset="0"/>
                <a:ea typeface="Calibri" pitchFamily="34" charset="-122"/>
                <a:cs typeface="Calibri" pitchFamily="34" charset="-120"/>
              </a:rPr>
              <a:t>$250,000 – $499,999</a:t>
            </a:r>
            <a:endParaRPr lang="en-US" sz="1250" dirty="0"/>
          </a:p>
        </p:txBody>
      </p:sp>
      <p:sp>
        <p:nvSpPr>
          <p:cNvPr id="12" name="Text 10"/>
          <p:cNvSpPr/>
          <p:nvPr/>
        </p:nvSpPr>
        <p:spPr>
          <a:xfrm>
            <a:off x="6949440" y="2834640"/>
            <a:ext cx="2651760" cy="512064"/>
          </a:xfrm>
          <a:prstGeom prst="rect">
            <a:avLst/>
          </a:prstGeom>
          <a:noFill/>
          <a:ln/>
        </p:spPr>
        <p:txBody>
          <a:bodyPr wrap="square" lIns="0" tIns="0" rIns="0" bIns="0" rtlCol="0" anchor="ctr"/>
          <a:lstStyle/>
          <a:p>
            <a:pPr marL="0" indent="0">
              <a:buNone/>
            </a:pPr>
            <a:r>
              <a:rPr lang="en-US" sz="1300" b="1" dirty="0">
                <a:solidFill>
                  <a:srgbClr val="17458F"/>
                </a:solidFill>
                <a:latin typeface="Calibri" pitchFamily="34" charset="0"/>
                <a:ea typeface="Calibri" pitchFamily="34" charset="-122"/>
                <a:cs typeface="Calibri" pitchFamily="34" charset="-120"/>
              </a:rPr>
              <a:t>Chair’s Circle</a:t>
            </a:r>
            <a:endParaRPr lang="en-US" sz="1300" dirty="0"/>
          </a:p>
        </p:txBody>
      </p:sp>
      <p:sp>
        <p:nvSpPr>
          <p:cNvPr id="13" name="Text 11"/>
          <p:cNvSpPr/>
          <p:nvPr/>
        </p:nvSpPr>
        <p:spPr>
          <a:xfrm>
            <a:off x="9601200" y="2834640"/>
            <a:ext cx="1737360" cy="512064"/>
          </a:xfrm>
          <a:prstGeom prst="rect">
            <a:avLst/>
          </a:prstGeom>
          <a:noFill/>
          <a:ln/>
        </p:spPr>
        <p:txBody>
          <a:bodyPr wrap="square" lIns="0" tIns="0" rIns="0" bIns="0" rtlCol="0" anchor="ctr"/>
          <a:lstStyle/>
          <a:p>
            <a:pPr marL="0" indent="0" algn="r">
              <a:buNone/>
            </a:pPr>
            <a:r>
              <a:rPr lang="en-US" sz="1250" dirty="0">
                <a:solidFill>
                  <a:srgbClr val="262523"/>
                </a:solidFill>
                <a:latin typeface="Calibri" pitchFamily="34" charset="0"/>
                <a:ea typeface="Calibri" pitchFamily="34" charset="-122"/>
                <a:cs typeface="Calibri" pitchFamily="34" charset="-120"/>
              </a:rPr>
              <a:t>$500,000 – $999,999</a:t>
            </a:r>
            <a:endParaRPr lang="en-US" sz="1250" dirty="0"/>
          </a:p>
        </p:txBody>
      </p:sp>
      <p:sp>
        <p:nvSpPr>
          <p:cNvPr id="14" name="Shape 12"/>
          <p:cNvSpPr/>
          <p:nvPr/>
        </p:nvSpPr>
        <p:spPr>
          <a:xfrm>
            <a:off x="6812280" y="3383280"/>
            <a:ext cx="4599432" cy="512064"/>
          </a:xfrm>
          <a:prstGeom prst="rect">
            <a:avLst/>
          </a:prstGeom>
          <a:solidFill>
            <a:srgbClr val="F1EFEA"/>
          </a:solidFill>
          <a:ln w="12700">
            <a:solidFill>
              <a:srgbClr val="333333"/>
            </a:solidFill>
            <a:prstDash val="solid"/>
          </a:ln>
        </p:spPr>
        <p:txBody>
          <a:bodyPr/>
          <a:lstStyle/>
          <a:p>
            <a:endParaRPr lang="en-US"/>
          </a:p>
        </p:txBody>
      </p:sp>
      <p:sp>
        <p:nvSpPr>
          <p:cNvPr id="15" name="Text 13"/>
          <p:cNvSpPr/>
          <p:nvPr/>
        </p:nvSpPr>
        <p:spPr>
          <a:xfrm>
            <a:off x="6949440" y="3383280"/>
            <a:ext cx="2651760" cy="512064"/>
          </a:xfrm>
          <a:prstGeom prst="rect">
            <a:avLst/>
          </a:prstGeom>
          <a:noFill/>
          <a:ln/>
        </p:spPr>
        <p:txBody>
          <a:bodyPr wrap="square" lIns="0" tIns="0" rIns="0" bIns="0" rtlCol="0" anchor="ctr"/>
          <a:lstStyle/>
          <a:p>
            <a:pPr marL="0" indent="0">
              <a:buNone/>
            </a:pPr>
            <a:r>
              <a:rPr lang="en-US" sz="1300" b="1" dirty="0">
                <a:solidFill>
                  <a:srgbClr val="17458F"/>
                </a:solidFill>
                <a:latin typeface="Calibri" pitchFamily="34" charset="0"/>
                <a:ea typeface="Calibri" pitchFamily="34" charset="-122"/>
                <a:cs typeface="Calibri" pitchFamily="34" charset="-120"/>
              </a:rPr>
              <a:t>Foundation Circle</a:t>
            </a:r>
            <a:endParaRPr lang="en-US" sz="1300" dirty="0"/>
          </a:p>
        </p:txBody>
      </p:sp>
      <p:sp>
        <p:nvSpPr>
          <p:cNvPr id="16" name="Text 14"/>
          <p:cNvSpPr/>
          <p:nvPr/>
        </p:nvSpPr>
        <p:spPr>
          <a:xfrm>
            <a:off x="9601200" y="3383280"/>
            <a:ext cx="1737360" cy="512064"/>
          </a:xfrm>
          <a:prstGeom prst="rect">
            <a:avLst/>
          </a:prstGeom>
          <a:noFill/>
          <a:ln/>
        </p:spPr>
        <p:txBody>
          <a:bodyPr wrap="square" lIns="0" tIns="0" rIns="0" bIns="0" rtlCol="0" anchor="ctr"/>
          <a:lstStyle/>
          <a:p>
            <a:pPr marL="0" indent="0" algn="r">
              <a:buNone/>
            </a:pPr>
            <a:r>
              <a:rPr lang="en-US" sz="1250" dirty="0">
                <a:solidFill>
                  <a:srgbClr val="262523"/>
                </a:solidFill>
                <a:latin typeface="Calibri" pitchFamily="34" charset="0"/>
                <a:ea typeface="Calibri" pitchFamily="34" charset="-122"/>
                <a:cs typeface="Calibri" pitchFamily="34" charset="-120"/>
              </a:rPr>
              <a:t>$1M – $2.49M</a:t>
            </a:r>
            <a:endParaRPr lang="en-US" sz="1250" dirty="0"/>
          </a:p>
        </p:txBody>
      </p:sp>
      <p:sp>
        <p:nvSpPr>
          <p:cNvPr id="17" name="Text 15"/>
          <p:cNvSpPr/>
          <p:nvPr/>
        </p:nvSpPr>
        <p:spPr>
          <a:xfrm>
            <a:off x="6949440" y="3931920"/>
            <a:ext cx="2651760" cy="512064"/>
          </a:xfrm>
          <a:prstGeom prst="rect">
            <a:avLst/>
          </a:prstGeom>
          <a:noFill/>
          <a:ln/>
        </p:spPr>
        <p:txBody>
          <a:bodyPr wrap="square" lIns="0" tIns="0" rIns="0" bIns="0" rtlCol="0" anchor="ctr"/>
          <a:lstStyle/>
          <a:p>
            <a:pPr marL="0" indent="0">
              <a:buNone/>
            </a:pPr>
            <a:r>
              <a:rPr lang="en-US" sz="1300" b="1" dirty="0">
                <a:solidFill>
                  <a:srgbClr val="17458F"/>
                </a:solidFill>
                <a:latin typeface="Calibri" pitchFamily="34" charset="0"/>
                <a:ea typeface="Calibri" pitchFamily="34" charset="-122"/>
                <a:cs typeface="Calibri" pitchFamily="34" charset="-120"/>
              </a:rPr>
              <a:t>Platinum Trustees Circle</a:t>
            </a:r>
            <a:endParaRPr lang="en-US" sz="1300" dirty="0"/>
          </a:p>
        </p:txBody>
      </p:sp>
      <p:sp>
        <p:nvSpPr>
          <p:cNvPr id="18" name="Text 16"/>
          <p:cNvSpPr/>
          <p:nvPr/>
        </p:nvSpPr>
        <p:spPr>
          <a:xfrm>
            <a:off x="9601200" y="3931920"/>
            <a:ext cx="1737360" cy="512064"/>
          </a:xfrm>
          <a:prstGeom prst="rect">
            <a:avLst/>
          </a:prstGeom>
          <a:noFill/>
          <a:ln/>
        </p:spPr>
        <p:txBody>
          <a:bodyPr wrap="square" lIns="0" tIns="0" rIns="0" bIns="0" rtlCol="0" anchor="ctr"/>
          <a:lstStyle/>
          <a:p>
            <a:pPr marL="0" indent="0" algn="r">
              <a:buNone/>
            </a:pPr>
            <a:r>
              <a:rPr lang="en-US" sz="1250" dirty="0">
                <a:solidFill>
                  <a:srgbClr val="262523"/>
                </a:solidFill>
                <a:latin typeface="Calibri" pitchFamily="34" charset="0"/>
                <a:ea typeface="Calibri" pitchFamily="34" charset="-122"/>
                <a:cs typeface="Calibri" pitchFamily="34" charset="-120"/>
              </a:rPr>
              <a:t>$2.5M – $4.99M</a:t>
            </a:r>
            <a:endParaRPr lang="en-US" sz="1250" dirty="0"/>
          </a:p>
        </p:txBody>
      </p:sp>
      <p:sp>
        <p:nvSpPr>
          <p:cNvPr id="19" name="Shape 17"/>
          <p:cNvSpPr/>
          <p:nvPr/>
        </p:nvSpPr>
        <p:spPr>
          <a:xfrm>
            <a:off x="6812280" y="4480560"/>
            <a:ext cx="4599432" cy="512064"/>
          </a:xfrm>
          <a:prstGeom prst="rect">
            <a:avLst/>
          </a:prstGeom>
          <a:solidFill>
            <a:srgbClr val="F1EFEA"/>
          </a:solidFill>
          <a:ln w="12700">
            <a:solidFill>
              <a:srgbClr val="333333"/>
            </a:solidFill>
            <a:prstDash val="solid"/>
          </a:ln>
        </p:spPr>
        <p:txBody>
          <a:bodyPr/>
          <a:lstStyle/>
          <a:p>
            <a:endParaRPr lang="en-US"/>
          </a:p>
        </p:txBody>
      </p:sp>
      <p:sp>
        <p:nvSpPr>
          <p:cNvPr id="20" name="Text 18"/>
          <p:cNvSpPr/>
          <p:nvPr/>
        </p:nvSpPr>
        <p:spPr>
          <a:xfrm>
            <a:off x="6949440" y="4480560"/>
            <a:ext cx="2651760" cy="512064"/>
          </a:xfrm>
          <a:prstGeom prst="rect">
            <a:avLst/>
          </a:prstGeom>
          <a:noFill/>
          <a:ln/>
        </p:spPr>
        <p:txBody>
          <a:bodyPr wrap="square" lIns="0" tIns="0" rIns="0" bIns="0" rtlCol="0" anchor="ctr"/>
          <a:lstStyle/>
          <a:p>
            <a:pPr marL="0" indent="0">
              <a:buNone/>
            </a:pPr>
            <a:r>
              <a:rPr lang="en-US" sz="1300" b="1" dirty="0">
                <a:solidFill>
                  <a:srgbClr val="17458F"/>
                </a:solidFill>
                <a:latin typeface="Calibri" pitchFamily="34" charset="0"/>
                <a:ea typeface="Calibri" pitchFamily="34" charset="-122"/>
                <a:cs typeface="Calibri" pitchFamily="34" charset="-120"/>
              </a:rPr>
              <a:t>Platinum Chair’s Circle</a:t>
            </a:r>
            <a:endParaRPr lang="en-US" sz="1300" dirty="0"/>
          </a:p>
        </p:txBody>
      </p:sp>
      <p:sp>
        <p:nvSpPr>
          <p:cNvPr id="21" name="Text 19"/>
          <p:cNvSpPr/>
          <p:nvPr/>
        </p:nvSpPr>
        <p:spPr>
          <a:xfrm>
            <a:off x="9601200" y="4480560"/>
            <a:ext cx="1737360" cy="512064"/>
          </a:xfrm>
          <a:prstGeom prst="rect">
            <a:avLst/>
          </a:prstGeom>
          <a:noFill/>
          <a:ln/>
        </p:spPr>
        <p:txBody>
          <a:bodyPr wrap="square" lIns="0" tIns="0" rIns="0" bIns="0" rtlCol="0" anchor="ctr"/>
          <a:lstStyle/>
          <a:p>
            <a:pPr marL="0" indent="0" algn="r">
              <a:buNone/>
            </a:pPr>
            <a:r>
              <a:rPr lang="en-US" sz="1250" dirty="0">
                <a:solidFill>
                  <a:srgbClr val="262523"/>
                </a:solidFill>
                <a:latin typeface="Calibri" pitchFamily="34" charset="0"/>
                <a:ea typeface="Calibri" pitchFamily="34" charset="-122"/>
                <a:cs typeface="Calibri" pitchFamily="34" charset="-120"/>
              </a:rPr>
              <a:t>$5M – $9.99M</a:t>
            </a:r>
            <a:endParaRPr lang="en-US" sz="1250" dirty="0"/>
          </a:p>
        </p:txBody>
      </p:sp>
      <p:sp>
        <p:nvSpPr>
          <p:cNvPr id="22" name="Text 20"/>
          <p:cNvSpPr/>
          <p:nvPr/>
        </p:nvSpPr>
        <p:spPr>
          <a:xfrm>
            <a:off x="6949440" y="5029200"/>
            <a:ext cx="2651760" cy="512064"/>
          </a:xfrm>
          <a:prstGeom prst="rect">
            <a:avLst/>
          </a:prstGeom>
          <a:noFill/>
          <a:ln/>
        </p:spPr>
        <p:txBody>
          <a:bodyPr wrap="square" lIns="0" tIns="0" rIns="0" bIns="0" rtlCol="0" anchor="ctr"/>
          <a:lstStyle/>
          <a:p>
            <a:pPr marL="0" indent="0">
              <a:buNone/>
            </a:pPr>
            <a:r>
              <a:rPr lang="en-US" sz="1300" b="1" dirty="0">
                <a:solidFill>
                  <a:srgbClr val="17458F"/>
                </a:solidFill>
                <a:latin typeface="Calibri" pitchFamily="34" charset="0"/>
                <a:ea typeface="Calibri" pitchFamily="34" charset="-122"/>
                <a:cs typeface="Calibri" pitchFamily="34" charset="-120"/>
              </a:rPr>
              <a:t>Platinum Foundation Circle</a:t>
            </a:r>
            <a:endParaRPr lang="en-US" sz="1300" dirty="0"/>
          </a:p>
        </p:txBody>
      </p:sp>
      <p:sp>
        <p:nvSpPr>
          <p:cNvPr id="23" name="Text 21"/>
          <p:cNvSpPr/>
          <p:nvPr/>
        </p:nvSpPr>
        <p:spPr>
          <a:xfrm>
            <a:off x="9601200" y="5029200"/>
            <a:ext cx="1737360" cy="512064"/>
          </a:xfrm>
          <a:prstGeom prst="rect">
            <a:avLst/>
          </a:prstGeom>
          <a:noFill/>
          <a:ln/>
        </p:spPr>
        <p:txBody>
          <a:bodyPr wrap="square" lIns="0" tIns="0" rIns="0" bIns="0" rtlCol="0" anchor="ctr"/>
          <a:lstStyle/>
          <a:p>
            <a:pPr marL="0" indent="0" algn="r">
              <a:buNone/>
            </a:pPr>
            <a:r>
              <a:rPr lang="en-US" sz="1250" dirty="0">
                <a:solidFill>
                  <a:srgbClr val="262523"/>
                </a:solidFill>
                <a:latin typeface="Calibri" pitchFamily="34" charset="0"/>
                <a:ea typeface="Calibri" pitchFamily="34" charset="-122"/>
                <a:cs typeface="Calibri" pitchFamily="34" charset="-120"/>
              </a:rPr>
              <a:t>$10M and above</a:t>
            </a:r>
            <a:endParaRPr lang="en-US" sz="1250" dirty="0"/>
          </a:p>
        </p:txBody>
      </p:sp>
      <p:sp>
        <p:nvSpPr>
          <p:cNvPr id="24" name="Text 22"/>
          <p:cNvSpPr/>
          <p:nvPr/>
        </p:nvSpPr>
        <p:spPr>
          <a:xfrm>
            <a:off x="6949440" y="5687568"/>
            <a:ext cx="4343400" cy="292608"/>
          </a:xfrm>
          <a:prstGeom prst="rect">
            <a:avLst/>
          </a:prstGeom>
          <a:noFill/>
          <a:ln/>
        </p:spPr>
        <p:txBody>
          <a:bodyPr wrap="square" lIns="0" tIns="0" rIns="0" bIns="0" rtlCol="0" anchor="ctr"/>
          <a:lstStyle/>
          <a:p>
            <a:pPr marL="0" indent="0">
              <a:lnSpc>
                <a:spcPts val="1400"/>
              </a:lnSpc>
              <a:buNone/>
            </a:pPr>
            <a:r>
              <a:rPr lang="en-US" sz="1100" i="1" dirty="0">
                <a:solidFill>
                  <a:srgbClr val="6B6A66"/>
                </a:solidFill>
                <a:latin typeface="Calibri" pitchFamily="34" charset="0"/>
                <a:ea typeface="Calibri" pitchFamily="34" charset="-122"/>
                <a:cs typeface="Calibri" pitchFamily="34" charset="-120"/>
              </a:rPr>
              <a:t>Arch Klumph founded a $26.50 endowment in 1917. Its largest donors now give in eight figures.</a:t>
            </a:r>
            <a:endParaRPr lang="en-US" sz="1100" dirty="0"/>
          </a:p>
        </p:txBody>
      </p:sp>
      <p:sp>
        <p:nvSpPr>
          <p:cNvPr id="25" name="Text 23"/>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Arch Klumph Society</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 Donor recognition</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ACCOUNTABILITY</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Stewards: protecting every dollar</a:t>
            </a:r>
            <a:endParaRPr lang="en-US" sz="3000" dirty="0"/>
          </a:p>
        </p:txBody>
      </p:sp>
      <p:sp>
        <p:nvSpPr>
          <p:cNvPr id="4" name="Text 2"/>
          <p:cNvSpPr/>
          <p:nvPr/>
        </p:nvSpPr>
        <p:spPr>
          <a:xfrm>
            <a:off x="640080" y="1371600"/>
            <a:ext cx="10881360" cy="59436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The Foundation delegates day-to-day grant oversight to districts. The district stewardship subcommittee ensures Foundation funds are managed carefully and that Rotary members know how to manage a grant properly.</a:t>
            </a:r>
            <a:endParaRPr lang="en-US" sz="1450" dirty="0"/>
          </a:p>
        </p:txBody>
      </p:sp>
      <p:sp>
        <p:nvSpPr>
          <p:cNvPr id="5" name="Shape 3"/>
          <p:cNvSpPr/>
          <p:nvPr/>
        </p:nvSpPr>
        <p:spPr>
          <a:xfrm>
            <a:off x="640080" y="2103120"/>
            <a:ext cx="5300320" cy="1097280"/>
          </a:xfrm>
          <a:prstGeom prst="roundRect">
            <a:avLst>
              <a:gd name="adj" fmla="val 5000"/>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77824" y="2249424"/>
            <a:ext cx="482483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Qualification</a:t>
            </a:r>
            <a:endParaRPr lang="en-US" sz="1450" dirty="0"/>
          </a:p>
        </p:txBody>
      </p:sp>
      <p:sp>
        <p:nvSpPr>
          <p:cNvPr id="7" name="Text 5"/>
          <p:cNvSpPr/>
          <p:nvPr/>
        </p:nvSpPr>
        <p:spPr>
          <a:xfrm>
            <a:off x="877824" y="2578608"/>
            <a:ext cx="4824832" cy="4754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Help qualify clubs each year and run the grant management seminar members must complete.</a:t>
            </a:r>
            <a:endParaRPr lang="en-US" sz="1250" dirty="0"/>
          </a:p>
        </p:txBody>
      </p:sp>
      <p:sp>
        <p:nvSpPr>
          <p:cNvPr id="8" name="Shape 6"/>
          <p:cNvSpPr/>
          <p:nvPr/>
        </p:nvSpPr>
        <p:spPr>
          <a:xfrm>
            <a:off x="6251296" y="2103120"/>
            <a:ext cx="5300320" cy="1097280"/>
          </a:xfrm>
          <a:prstGeom prst="roundRect">
            <a:avLst>
              <a:gd name="adj" fmla="val 5000"/>
            </a:avLst>
          </a:prstGeom>
          <a:solidFill>
            <a:srgbClr val="FFFFFF"/>
          </a:solidFill>
          <a:ln w="9525">
            <a:solidFill>
              <a:srgbClr val="DCD9D2"/>
            </a:solidFill>
            <a:prstDash val="solid"/>
          </a:ln>
        </p:spPr>
        <p:txBody>
          <a:bodyPr/>
          <a:lstStyle/>
          <a:p>
            <a:endParaRPr lang="en-US"/>
          </a:p>
        </p:txBody>
      </p:sp>
      <p:sp>
        <p:nvSpPr>
          <p:cNvPr id="9" name="Text 7"/>
          <p:cNvSpPr/>
          <p:nvPr/>
        </p:nvSpPr>
        <p:spPr>
          <a:xfrm>
            <a:off x="6489040" y="2249424"/>
            <a:ext cx="482483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Memorandum of understanding</a:t>
            </a:r>
            <a:endParaRPr lang="en-US" sz="1450" dirty="0"/>
          </a:p>
        </p:txBody>
      </p:sp>
      <p:sp>
        <p:nvSpPr>
          <p:cNvPr id="10" name="Text 8"/>
          <p:cNvSpPr/>
          <p:nvPr/>
        </p:nvSpPr>
        <p:spPr>
          <a:xfrm>
            <a:off x="6489040" y="2578608"/>
            <a:ext cx="4824832" cy="4754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Review and implement the district MOU, including the written financial management plan.</a:t>
            </a:r>
            <a:endParaRPr lang="en-US" sz="1250" dirty="0"/>
          </a:p>
        </p:txBody>
      </p:sp>
      <p:sp>
        <p:nvSpPr>
          <p:cNvPr id="11" name="Shape 9"/>
          <p:cNvSpPr/>
          <p:nvPr/>
        </p:nvSpPr>
        <p:spPr>
          <a:xfrm>
            <a:off x="640080" y="3438144"/>
            <a:ext cx="5300320" cy="1097280"/>
          </a:xfrm>
          <a:prstGeom prst="roundRect">
            <a:avLst>
              <a:gd name="adj" fmla="val 5000"/>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877824" y="3584448"/>
            <a:ext cx="482483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Monitoring</a:t>
            </a:r>
            <a:endParaRPr lang="en-US" sz="1450" dirty="0"/>
          </a:p>
        </p:txBody>
      </p:sp>
      <p:sp>
        <p:nvSpPr>
          <p:cNvPr id="13" name="Text 11"/>
          <p:cNvSpPr/>
          <p:nvPr/>
        </p:nvSpPr>
        <p:spPr>
          <a:xfrm>
            <a:off x="877824" y="3913632"/>
            <a:ext cx="4824832" cy="4754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Monitor and evaluate stewardship and grant management practices for every club- and district-sponsored grant.</a:t>
            </a:r>
            <a:endParaRPr lang="en-US" sz="1250" dirty="0"/>
          </a:p>
        </p:txBody>
      </p:sp>
      <p:sp>
        <p:nvSpPr>
          <p:cNvPr id="14" name="Shape 12"/>
          <p:cNvSpPr/>
          <p:nvPr/>
        </p:nvSpPr>
        <p:spPr>
          <a:xfrm>
            <a:off x="6251296" y="3438144"/>
            <a:ext cx="5300320" cy="1097280"/>
          </a:xfrm>
          <a:prstGeom prst="roundRect">
            <a:avLst>
              <a:gd name="adj" fmla="val 5000"/>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6489040" y="3584448"/>
            <a:ext cx="482483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Reporting</a:t>
            </a:r>
            <a:endParaRPr lang="en-US" sz="1450" dirty="0"/>
          </a:p>
        </p:txBody>
      </p:sp>
      <p:sp>
        <p:nvSpPr>
          <p:cNvPr id="16" name="Text 14"/>
          <p:cNvSpPr/>
          <p:nvPr/>
        </p:nvSpPr>
        <p:spPr>
          <a:xfrm>
            <a:off x="6489040" y="3913632"/>
            <a:ext cx="4824832" cy="4754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Ensure timely, satisfactory progress and final reports reach the Foundation for all grants.</a:t>
            </a:r>
            <a:endParaRPr lang="en-US" sz="1250" dirty="0"/>
          </a:p>
        </p:txBody>
      </p:sp>
      <p:sp>
        <p:nvSpPr>
          <p:cNvPr id="17" name="Shape 15"/>
          <p:cNvSpPr/>
          <p:nvPr/>
        </p:nvSpPr>
        <p:spPr>
          <a:xfrm>
            <a:off x="640080" y="4773168"/>
            <a:ext cx="5300320" cy="1097280"/>
          </a:xfrm>
          <a:prstGeom prst="roundRect">
            <a:avLst>
              <a:gd name="adj" fmla="val 5000"/>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877824" y="4919472"/>
            <a:ext cx="482483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Conflict of interest</a:t>
            </a:r>
            <a:endParaRPr lang="en-US" sz="1450" dirty="0"/>
          </a:p>
        </p:txBody>
      </p:sp>
      <p:sp>
        <p:nvSpPr>
          <p:cNvPr id="19" name="Text 17"/>
          <p:cNvSpPr/>
          <p:nvPr/>
        </p:nvSpPr>
        <p:spPr>
          <a:xfrm>
            <a:off x="877824" y="5248656"/>
            <a:ext cx="4824832" cy="4754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Ensure everyone involved in a grant avoids any actual or perceived conflict of interest.</a:t>
            </a:r>
            <a:endParaRPr lang="en-US" sz="1250" dirty="0"/>
          </a:p>
        </p:txBody>
      </p:sp>
      <p:sp>
        <p:nvSpPr>
          <p:cNvPr id="20" name="Shape 18"/>
          <p:cNvSpPr/>
          <p:nvPr/>
        </p:nvSpPr>
        <p:spPr>
          <a:xfrm>
            <a:off x="6251296" y="4773168"/>
            <a:ext cx="5300320" cy="1097280"/>
          </a:xfrm>
          <a:prstGeom prst="roundRect">
            <a:avLst>
              <a:gd name="adj" fmla="val 5000"/>
            </a:avLst>
          </a:prstGeom>
          <a:solidFill>
            <a:srgbClr val="FFFFFF"/>
          </a:solidFill>
          <a:ln w="9525">
            <a:solidFill>
              <a:srgbClr val="DCD9D2"/>
            </a:solidFill>
            <a:prstDash val="solid"/>
          </a:ln>
        </p:spPr>
        <p:txBody>
          <a:bodyPr/>
          <a:lstStyle/>
          <a:p>
            <a:endParaRPr lang="en-US"/>
          </a:p>
        </p:txBody>
      </p:sp>
      <p:sp>
        <p:nvSpPr>
          <p:cNvPr id="21" name="Text 19"/>
          <p:cNvSpPr/>
          <p:nvPr/>
        </p:nvSpPr>
        <p:spPr>
          <a:xfrm>
            <a:off x="6489040" y="4919472"/>
            <a:ext cx="482483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Misuse of funds</a:t>
            </a:r>
            <a:endParaRPr lang="en-US" sz="1450" dirty="0"/>
          </a:p>
        </p:txBody>
      </p:sp>
      <p:sp>
        <p:nvSpPr>
          <p:cNvPr id="22" name="Text 20"/>
          <p:cNvSpPr/>
          <p:nvPr/>
        </p:nvSpPr>
        <p:spPr>
          <a:xfrm>
            <a:off x="6489040" y="5248656"/>
            <a:ext cx="4824832" cy="4754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Maintain a procedure to investigate irregularities, report them to the Foundation, and conduct initial local inquiries.</a:t>
            </a:r>
            <a:endParaRPr lang="en-US" sz="1250" dirty="0"/>
          </a:p>
        </p:txBody>
      </p:sp>
      <p:sp>
        <p:nvSpPr>
          <p:cNvPr id="23" name="Text 21"/>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Your District Rotary Foundation Committee manual</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grant responsibilities by leader</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WHO WE ARE</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Mission and values</a:t>
            </a:r>
            <a:endParaRPr lang="en-US" sz="3000" dirty="0"/>
          </a:p>
        </p:txBody>
      </p:sp>
      <p:sp>
        <p:nvSpPr>
          <p:cNvPr id="4" name="Text 2"/>
          <p:cNvSpPr/>
          <p:nvPr/>
        </p:nvSpPr>
        <p:spPr>
          <a:xfrm>
            <a:off x="640080" y="1371600"/>
            <a:ext cx="6492240" cy="914400"/>
          </a:xfrm>
          <a:prstGeom prst="rect">
            <a:avLst/>
          </a:prstGeom>
          <a:noFill/>
          <a:ln/>
        </p:spPr>
        <p:txBody>
          <a:bodyPr wrap="square" lIns="0" tIns="0" rIns="0" bIns="0" rtlCol="0" anchor="ctr"/>
          <a:lstStyle/>
          <a:p>
            <a:pPr marL="0" indent="0">
              <a:lnSpc>
                <a:spcPts val="2200"/>
              </a:lnSpc>
              <a:buNone/>
            </a:pPr>
            <a:r>
              <a:rPr lang="en-US" sz="1500" dirty="0">
                <a:solidFill>
                  <a:srgbClr val="262523"/>
                </a:solidFill>
                <a:latin typeface="Calibri" pitchFamily="34" charset="0"/>
                <a:ea typeface="Calibri" pitchFamily="34" charset="-122"/>
                <a:cs typeface="Calibri" pitchFamily="34" charset="-120"/>
              </a:rPr>
              <a:t>The Rotary Foundation transforms gifts into service projects that change lives close to home and around the world. Its mission is to help Rotary members advance world understanding, goodwill, and peace.</a:t>
            </a:r>
            <a:endParaRPr lang="en-US" sz="1500" dirty="0"/>
          </a:p>
        </p:txBody>
      </p:sp>
      <p:sp>
        <p:nvSpPr>
          <p:cNvPr id="5" name="Shape 3"/>
          <p:cNvSpPr/>
          <p:nvPr/>
        </p:nvSpPr>
        <p:spPr>
          <a:xfrm>
            <a:off x="640080" y="2331720"/>
            <a:ext cx="6492240" cy="868680"/>
          </a:xfrm>
          <a:prstGeom prst="roundRect">
            <a:avLst>
              <a:gd name="adj" fmla="val 6316"/>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77824" y="2478024"/>
            <a:ext cx="6016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Improving health</a:t>
            </a:r>
            <a:endParaRPr lang="en-US" sz="1450" dirty="0"/>
          </a:p>
        </p:txBody>
      </p:sp>
      <p:sp>
        <p:nvSpPr>
          <p:cNvPr id="7" name="Text 5"/>
          <p:cNvSpPr/>
          <p:nvPr/>
        </p:nvSpPr>
        <p:spPr>
          <a:xfrm>
            <a:off x="877824" y="2807208"/>
            <a:ext cx="6016752" cy="2468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From polio eradication to clean water, disease prevention, and maternal and child health.</a:t>
            </a:r>
            <a:endParaRPr lang="en-US" sz="1250" dirty="0"/>
          </a:p>
        </p:txBody>
      </p:sp>
      <p:sp>
        <p:nvSpPr>
          <p:cNvPr id="8" name="Shape 6"/>
          <p:cNvSpPr/>
          <p:nvPr/>
        </p:nvSpPr>
        <p:spPr>
          <a:xfrm>
            <a:off x="640080" y="3355848"/>
            <a:ext cx="6492240" cy="868680"/>
          </a:xfrm>
          <a:prstGeom prst="roundRect">
            <a:avLst>
              <a:gd name="adj" fmla="val 6316"/>
            </a:avLst>
          </a:prstGeom>
          <a:solidFill>
            <a:srgbClr val="FFFFFF"/>
          </a:solidFill>
          <a:ln w="9525">
            <a:solidFill>
              <a:srgbClr val="DCD9D2"/>
            </a:solidFill>
            <a:prstDash val="solid"/>
          </a:ln>
        </p:spPr>
        <p:txBody>
          <a:bodyPr/>
          <a:lstStyle/>
          <a:p>
            <a:endParaRPr lang="en-US"/>
          </a:p>
        </p:txBody>
      </p:sp>
      <p:sp>
        <p:nvSpPr>
          <p:cNvPr id="9" name="Text 7"/>
          <p:cNvSpPr/>
          <p:nvPr/>
        </p:nvSpPr>
        <p:spPr>
          <a:xfrm>
            <a:off x="877824" y="3502152"/>
            <a:ext cx="6016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Providing quality education</a:t>
            </a:r>
            <a:endParaRPr lang="en-US" sz="1450" dirty="0"/>
          </a:p>
        </p:txBody>
      </p:sp>
      <p:sp>
        <p:nvSpPr>
          <p:cNvPr id="10" name="Text 8"/>
          <p:cNvSpPr/>
          <p:nvPr/>
        </p:nvSpPr>
        <p:spPr>
          <a:xfrm>
            <a:off x="877824" y="3831336"/>
            <a:ext cx="6016752" cy="2468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Literacy, teacher training, and scholarships that build capable local leaders.</a:t>
            </a:r>
            <a:endParaRPr lang="en-US" sz="1250" dirty="0"/>
          </a:p>
        </p:txBody>
      </p:sp>
      <p:sp>
        <p:nvSpPr>
          <p:cNvPr id="11" name="Shape 9"/>
          <p:cNvSpPr/>
          <p:nvPr/>
        </p:nvSpPr>
        <p:spPr>
          <a:xfrm>
            <a:off x="640080" y="4379976"/>
            <a:ext cx="6492240" cy="868680"/>
          </a:xfrm>
          <a:prstGeom prst="roundRect">
            <a:avLst>
              <a:gd name="adj" fmla="val 6316"/>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877824" y="4526280"/>
            <a:ext cx="6016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Improving the environment</a:t>
            </a:r>
            <a:endParaRPr lang="en-US" sz="1450" dirty="0"/>
          </a:p>
        </p:txBody>
      </p:sp>
      <p:sp>
        <p:nvSpPr>
          <p:cNvPr id="13" name="Text 11"/>
          <p:cNvSpPr/>
          <p:nvPr/>
        </p:nvSpPr>
        <p:spPr>
          <a:xfrm>
            <a:off x="877824" y="4855464"/>
            <a:ext cx="6016752" cy="2468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The newest area of focus, added to Rotary’s causes in 2021.</a:t>
            </a:r>
            <a:endParaRPr lang="en-US" sz="1250" dirty="0"/>
          </a:p>
        </p:txBody>
      </p:sp>
      <p:sp>
        <p:nvSpPr>
          <p:cNvPr id="14" name="Shape 12"/>
          <p:cNvSpPr/>
          <p:nvPr/>
        </p:nvSpPr>
        <p:spPr>
          <a:xfrm>
            <a:off x="640080" y="5404104"/>
            <a:ext cx="6492240" cy="868680"/>
          </a:xfrm>
          <a:prstGeom prst="roundRect">
            <a:avLst>
              <a:gd name="adj" fmla="val 6316"/>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877824" y="5550408"/>
            <a:ext cx="6016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Alleviating poverty</a:t>
            </a:r>
            <a:endParaRPr lang="en-US" sz="1450" dirty="0"/>
          </a:p>
        </p:txBody>
      </p:sp>
      <p:sp>
        <p:nvSpPr>
          <p:cNvPr id="16" name="Text 14"/>
          <p:cNvSpPr/>
          <p:nvPr/>
        </p:nvSpPr>
        <p:spPr>
          <a:xfrm>
            <a:off x="877824" y="5879592"/>
            <a:ext cx="6016752" cy="24688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Community and economic development that grows local livelihoods.</a:t>
            </a:r>
            <a:endParaRPr lang="en-US" sz="1250" dirty="0"/>
          </a:p>
        </p:txBody>
      </p:sp>
      <p:sp>
        <p:nvSpPr>
          <p:cNvPr id="17" name="Shape 15"/>
          <p:cNvSpPr/>
          <p:nvPr/>
        </p:nvSpPr>
        <p:spPr>
          <a:xfrm>
            <a:off x="7452360" y="1371600"/>
            <a:ext cx="4096512" cy="4297680"/>
          </a:xfrm>
          <a:prstGeom prst="roundRect">
            <a:avLst>
              <a:gd name="adj" fmla="val 1339"/>
            </a:avLst>
          </a:prstGeom>
          <a:solidFill>
            <a:srgbClr val="17458F"/>
          </a:solidFill>
          <a:ln w="9525">
            <a:solidFill>
              <a:srgbClr val="17458F"/>
            </a:solidFill>
            <a:prstDash val="solid"/>
          </a:ln>
        </p:spPr>
        <p:txBody>
          <a:bodyPr/>
          <a:lstStyle/>
          <a:p>
            <a:endParaRPr lang="en-US"/>
          </a:p>
        </p:txBody>
      </p:sp>
      <p:sp>
        <p:nvSpPr>
          <p:cNvPr id="18" name="Text 16"/>
          <p:cNvSpPr/>
          <p:nvPr/>
        </p:nvSpPr>
        <p:spPr>
          <a:xfrm>
            <a:off x="7699248" y="1572768"/>
            <a:ext cx="3602736" cy="320040"/>
          </a:xfrm>
          <a:prstGeom prst="rect">
            <a:avLst/>
          </a:prstGeom>
          <a:noFill/>
          <a:ln/>
        </p:spPr>
        <p:txBody>
          <a:bodyPr wrap="square" lIns="0" tIns="0" rIns="0" bIns="0" rtlCol="0" anchor="ctr"/>
          <a:lstStyle/>
          <a:p>
            <a:pPr marL="0" indent="0">
              <a:buNone/>
            </a:pPr>
            <a:r>
              <a:rPr lang="en-US" sz="1600" b="1" dirty="0">
                <a:solidFill>
                  <a:srgbClr val="F7A81B"/>
                </a:solidFill>
                <a:latin typeface="Trebuchet MS" pitchFamily="34" charset="0"/>
                <a:ea typeface="Trebuchet MS" pitchFamily="34" charset="-122"/>
                <a:cs typeface="Trebuchet MS" pitchFamily="34" charset="-120"/>
              </a:rPr>
              <a:t>Values in practice</a:t>
            </a:r>
            <a:endParaRPr lang="en-US" sz="1600" dirty="0"/>
          </a:p>
        </p:txBody>
      </p:sp>
      <p:sp>
        <p:nvSpPr>
          <p:cNvPr id="19" name="Text 17"/>
          <p:cNvSpPr/>
          <p:nvPr/>
        </p:nvSpPr>
        <p:spPr>
          <a:xfrm>
            <a:off x="7699248" y="1965960"/>
            <a:ext cx="3602736" cy="3520440"/>
          </a:xfrm>
          <a:prstGeom prst="rect">
            <a:avLst/>
          </a:prstGeom>
          <a:noFill/>
          <a:ln/>
        </p:spPr>
        <p:txBody>
          <a:bodyPr wrap="square" lIns="0" tIns="0" rIns="0" bIns="0" rtlCol="0" anchor="ctr"/>
          <a:lstStyle/>
          <a:p>
            <a:pPr marL="0" indent="0">
              <a:lnSpc>
                <a:spcPts val="1700"/>
              </a:lnSpc>
              <a:buNone/>
            </a:pPr>
            <a:r>
              <a:rPr lang="en-US" sz="1250" b="1" dirty="0">
                <a:solidFill>
                  <a:srgbClr val="FFFFFF"/>
                </a:solidFill>
                <a:latin typeface="Calibri" pitchFamily="34" charset="0"/>
                <a:ea typeface="Calibri" pitchFamily="34" charset="-122"/>
                <a:cs typeface="Calibri" pitchFamily="34" charset="-120"/>
              </a:rPr>
              <a:t>Service above self</a:t>
            </a:r>
            <a:r>
              <a:rPr lang="en-US" sz="1250" dirty="0">
                <a:solidFill>
                  <a:srgbClr val="CFD9EC"/>
                </a:solidFill>
                <a:latin typeface="Calibri" pitchFamily="34" charset="0"/>
                <a:ea typeface="Calibri" pitchFamily="34" charset="-122"/>
                <a:cs typeface="Calibri" pitchFamily="34" charset="-120"/>
              </a:rPr>
              <a:t>
Every grant starts with Rotary members doing the work in their own communities.
</a:t>
            </a:r>
            <a:r>
              <a:rPr lang="en-US" sz="1250" b="1" dirty="0">
                <a:solidFill>
                  <a:srgbClr val="FFFFFF"/>
                </a:solidFill>
                <a:latin typeface="Calibri" pitchFamily="34" charset="0"/>
                <a:ea typeface="Calibri" pitchFamily="34" charset="-122"/>
                <a:cs typeface="Calibri" pitchFamily="34" charset="-120"/>
              </a:rPr>
              <a:t>Stewardship</a:t>
            </a:r>
            <a:r>
              <a:rPr lang="en-US" sz="1250" dirty="0">
                <a:solidFill>
                  <a:srgbClr val="CFD9EC"/>
                </a:solidFill>
                <a:latin typeface="Calibri" pitchFamily="34" charset="0"/>
                <a:ea typeface="Calibri" pitchFamily="34" charset="-122"/>
                <a:cs typeface="Calibri" pitchFamily="34" charset="-120"/>
              </a:rPr>
              <a:t>
Funds are qualified, monitored, reported, and audited at club, district, and Foundation level.
</a:t>
            </a:r>
            <a:r>
              <a:rPr lang="en-US" sz="1250" b="1" dirty="0">
                <a:solidFill>
                  <a:srgbClr val="FFFFFF"/>
                </a:solidFill>
                <a:latin typeface="Calibri" pitchFamily="34" charset="0"/>
                <a:ea typeface="Calibri" pitchFamily="34" charset="-122"/>
                <a:cs typeface="Calibri" pitchFamily="34" charset="-120"/>
              </a:rPr>
              <a:t>Sustainability</a:t>
            </a:r>
            <a:r>
              <a:rPr lang="en-US" sz="1250" dirty="0">
                <a:solidFill>
                  <a:srgbClr val="CFD9EC"/>
                </a:solidFill>
                <a:latin typeface="Calibri" pitchFamily="34" charset="0"/>
                <a:ea typeface="Calibri" pitchFamily="34" charset="-122"/>
                <a:cs typeface="Calibri" pitchFamily="34" charset="-120"/>
              </a:rPr>
              <a:t>
Projects must keep delivering benefits after Rotary funding ends.
</a:t>
            </a:r>
            <a:r>
              <a:rPr lang="en-US" sz="1250" b="1" dirty="0">
                <a:solidFill>
                  <a:srgbClr val="FFFFFF"/>
                </a:solidFill>
                <a:latin typeface="Calibri" pitchFamily="34" charset="0"/>
                <a:ea typeface="Calibri" pitchFamily="34" charset="-122"/>
                <a:cs typeface="Calibri" pitchFamily="34" charset="-120"/>
              </a:rPr>
              <a:t>Fellowship and leadership</a:t>
            </a:r>
            <a:endParaRPr lang="en-US" sz="1250" dirty="0"/>
          </a:p>
          <a:p>
            <a:pPr marL="0" indent="0">
              <a:lnSpc>
                <a:spcPts val="1700"/>
              </a:lnSpc>
              <a:buNone/>
            </a:pPr>
            <a:r>
              <a:rPr lang="en-US" sz="1250" dirty="0">
                <a:solidFill>
                  <a:srgbClr val="CFD9EC"/>
                </a:solidFill>
                <a:latin typeface="Calibri" pitchFamily="34" charset="0"/>
                <a:ea typeface="Calibri" pitchFamily="34" charset="-122"/>
                <a:cs typeface="Calibri" pitchFamily="34" charset="-120"/>
              </a:rPr>
              <a:t>Partnerships across clubs, districts, and countries multiply what any one club can do.</a:t>
            </a:r>
            <a:endParaRPr lang="en-US" sz="1250" dirty="0"/>
          </a:p>
        </p:txBody>
      </p:sp>
      <p:sp>
        <p:nvSpPr>
          <p:cNvPr id="20" name="Text 18"/>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International – Our Foundation</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areas of focus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EXPERTISE</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Cadre of Technical Advisers</a:t>
            </a:r>
            <a:endParaRPr lang="en-US" sz="3000" dirty="0"/>
          </a:p>
        </p:txBody>
      </p:sp>
      <p:sp>
        <p:nvSpPr>
          <p:cNvPr id="4" name="Text 2"/>
          <p:cNvSpPr/>
          <p:nvPr/>
        </p:nvSpPr>
        <p:spPr>
          <a:xfrm>
            <a:off x="640080" y="1371600"/>
            <a:ext cx="10881360" cy="5486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The Cadre is a volunteer network of Rotary members who lend professional expertise to grant projects — part coach, part technical reviewer, part safeguard for Foundation funds.</a:t>
            </a:r>
            <a:endParaRPr lang="en-US" sz="1450" dirty="0"/>
          </a:p>
        </p:txBody>
      </p:sp>
      <p:sp>
        <p:nvSpPr>
          <p:cNvPr id="5" name="Shape 3"/>
          <p:cNvSpPr/>
          <p:nvPr/>
        </p:nvSpPr>
        <p:spPr>
          <a:xfrm>
            <a:off x="640080" y="2057400"/>
            <a:ext cx="2494712"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41248"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600+</a:t>
            </a:r>
            <a:endParaRPr lang="en-US" sz="3400" dirty="0"/>
          </a:p>
        </p:txBody>
      </p:sp>
      <p:sp>
        <p:nvSpPr>
          <p:cNvPr id="7" name="Text 5"/>
          <p:cNvSpPr/>
          <p:nvPr/>
        </p:nvSpPr>
        <p:spPr>
          <a:xfrm>
            <a:off x="841248" y="2834640"/>
            <a:ext cx="2092376" cy="45720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Rotary member advisers volunteering their professional skills</a:t>
            </a:r>
            <a:endParaRPr lang="en-US" sz="1250" dirty="0"/>
          </a:p>
        </p:txBody>
      </p:sp>
      <p:sp>
        <p:nvSpPr>
          <p:cNvPr id="8" name="Shape 6"/>
          <p:cNvSpPr/>
          <p:nvPr/>
        </p:nvSpPr>
        <p:spPr>
          <a:xfrm>
            <a:off x="3445688" y="2057400"/>
            <a:ext cx="2494712"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9" name="Text 7"/>
          <p:cNvSpPr/>
          <p:nvPr/>
        </p:nvSpPr>
        <p:spPr>
          <a:xfrm>
            <a:off x="3646856"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~80</a:t>
            </a:r>
            <a:endParaRPr lang="en-US" sz="3400" dirty="0"/>
          </a:p>
        </p:txBody>
      </p:sp>
      <p:sp>
        <p:nvSpPr>
          <p:cNvPr id="10" name="Text 8"/>
          <p:cNvSpPr/>
          <p:nvPr/>
        </p:nvSpPr>
        <p:spPr>
          <a:xfrm>
            <a:off x="3646856" y="2834640"/>
            <a:ext cx="2092376" cy="45720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Countries where Cadre members are based</a:t>
            </a:r>
            <a:endParaRPr lang="en-US" sz="1250" dirty="0"/>
          </a:p>
        </p:txBody>
      </p:sp>
      <p:sp>
        <p:nvSpPr>
          <p:cNvPr id="11" name="Shape 9"/>
          <p:cNvSpPr/>
          <p:nvPr/>
        </p:nvSpPr>
        <p:spPr>
          <a:xfrm>
            <a:off x="6251296" y="2057400"/>
            <a:ext cx="2494712"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6452464"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1995</a:t>
            </a:r>
            <a:endParaRPr lang="en-US" sz="3400" dirty="0"/>
          </a:p>
        </p:txBody>
      </p:sp>
      <p:sp>
        <p:nvSpPr>
          <p:cNvPr id="13" name="Text 11"/>
          <p:cNvSpPr/>
          <p:nvPr/>
        </p:nvSpPr>
        <p:spPr>
          <a:xfrm>
            <a:off x="6452464" y="2834640"/>
            <a:ext cx="2092376" cy="45720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Year the Cadre was created; it marked 30 years in 2024-25</a:t>
            </a:r>
            <a:endParaRPr lang="en-US" sz="1250" dirty="0"/>
          </a:p>
        </p:txBody>
      </p:sp>
      <p:sp>
        <p:nvSpPr>
          <p:cNvPr id="14" name="Shape 12"/>
          <p:cNvSpPr/>
          <p:nvPr/>
        </p:nvSpPr>
        <p:spPr>
          <a:xfrm>
            <a:off x="9056903" y="2057400"/>
            <a:ext cx="2494712"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9258071" y="220370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7</a:t>
            </a:r>
            <a:endParaRPr lang="en-US" sz="3400" dirty="0"/>
          </a:p>
        </p:txBody>
      </p:sp>
      <p:sp>
        <p:nvSpPr>
          <p:cNvPr id="16" name="Text 14"/>
          <p:cNvSpPr/>
          <p:nvPr/>
        </p:nvSpPr>
        <p:spPr>
          <a:xfrm>
            <a:off x="9258071" y="2834640"/>
            <a:ext cx="2092376" cy="45720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Areas of focus covered, plus financial and audit expertise</a:t>
            </a:r>
            <a:endParaRPr lang="en-US" sz="1250" dirty="0"/>
          </a:p>
        </p:txBody>
      </p:sp>
      <p:sp>
        <p:nvSpPr>
          <p:cNvPr id="17" name="Shape 15"/>
          <p:cNvSpPr/>
          <p:nvPr/>
        </p:nvSpPr>
        <p:spPr>
          <a:xfrm>
            <a:off x="640080" y="3749040"/>
            <a:ext cx="5349240" cy="1133856"/>
          </a:xfrm>
          <a:prstGeom prst="roundRect">
            <a:avLst>
              <a:gd name="adj" fmla="val 4839"/>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877824" y="389534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How they help clubs</a:t>
            </a:r>
            <a:endParaRPr lang="en-US" sz="1450" dirty="0"/>
          </a:p>
        </p:txBody>
      </p:sp>
      <p:sp>
        <p:nvSpPr>
          <p:cNvPr id="19" name="Text 17"/>
          <p:cNvSpPr/>
          <p:nvPr/>
        </p:nvSpPr>
        <p:spPr>
          <a:xfrm>
            <a:off x="877824" y="4224528"/>
            <a:ext cx="4873752" cy="512064"/>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Coaching project ideas, sharpening applications, community assessments, measurable outcomes, and sustainability planning.</a:t>
            </a:r>
            <a:endParaRPr lang="en-US" sz="1250" dirty="0"/>
          </a:p>
        </p:txBody>
      </p:sp>
      <p:sp>
        <p:nvSpPr>
          <p:cNvPr id="20" name="Shape 18"/>
          <p:cNvSpPr/>
          <p:nvPr/>
        </p:nvSpPr>
        <p:spPr>
          <a:xfrm>
            <a:off x="640080" y="5074920"/>
            <a:ext cx="5349240"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21" name="Text 19"/>
          <p:cNvSpPr/>
          <p:nvPr/>
        </p:nvSpPr>
        <p:spPr>
          <a:xfrm>
            <a:off x="877824" y="522122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How they help the Foundation</a:t>
            </a:r>
            <a:endParaRPr lang="en-US" sz="1450" dirty="0"/>
          </a:p>
        </p:txBody>
      </p:sp>
      <p:sp>
        <p:nvSpPr>
          <p:cNvPr id="22" name="Text 20"/>
          <p:cNvSpPr/>
          <p:nvPr/>
        </p:nvSpPr>
        <p:spPr>
          <a:xfrm>
            <a:off x="877824" y="5550408"/>
            <a:ext cx="4873752"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Technical review of applications, on-site project evaluations, and financial oversight of complex grants.</a:t>
            </a:r>
            <a:endParaRPr lang="en-US" sz="1250" dirty="0"/>
          </a:p>
        </p:txBody>
      </p:sp>
      <p:sp>
        <p:nvSpPr>
          <p:cNvPr id="23" name="Shape 21"/>
          <p:cNvSpPr/>
          <p:nvPr/>
        </p:nvSpPr>
        <p:spPr>
          <a:xfrm>
            <a:off x="6446520" y="3749040"/>
            <a:ext cx="5102352" cy="1133856"/>
          </a:xfrm>
          <a:prstGeom prst="roundRect">
            <a:avLst>
              <a:gd name="adj" fmla="val 4839"/>
            </a:avLst>
          </a:prstGeom>
          <a:solidFill>
            <a:srgbClr val="FFFFFF"/>
          </a:solidFill>
          <a:ln w="9525">
            <a:solidFill>
              <a:srgbClr val="DCD9D2"/>
            </a:solidFill>
            <a:prstDash val="solid"/>
          </a:ln>
        </p:spPr>
        <p:txBody>
          <a:bodyPr/>
          <a:lstStyle/>
          <a:p>
            <a:endParaRPr lang="en-US"/>
          </a:p>
        </p:txBody>
      </p:sp>
      <p:sp>
        <p:nvSpPr>
          <p:cNvPr id="24" name="Text 22"/>
          <p:cNvSpPr/>
          <p:nvPr/>
        </p:nvSpPr>
        <p:spPr>
          <a:xfrm>
            <a:off x="6684264" y="3895344"/>
            <a:ext cx="4626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Where they sit</a:t>
            </a:r>
            <a:endParaRPr lang="en-US" sz="1450" dirty="0"/>
          </a:p>
        </p:txBody>
      </p:sp>
      <p:sp>
        <p:nvSpPr>
          <p:cNvPr id="25" name="Text 23"/>
          <p:cNvSpPr/>
          <p:nvPr/>
        </p:nvSpPr>
        <p:spPr>
          <a:xfrm>
            <a:off x="6684264" y="4224528"/>
            <a:ext cx="4626864" cy="512064"/>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Since 2020 every Rotary Action Group appoints a Cadre member as technical officer; regional organizers connect the Cadre to zone leaders.</a:t>
            </a:r>
            <a:endParaRPr lang="en-US" sz="1250" dirty="0"/>
          </a:p>
        </p:txBody>
      </p:sp>
      <p:sp>
        <p:nvSpPr>
          <p:cNvPr id="26" name="Shape 24"/>
          <p:cNvSpPr/>
          <p:nvPr/>
        </p:nvSpPr>
        <p:spPr>
          <a:xfrm>
            <a:off x="6446520" y="5074920"/>
            <a:ext cx="5102352" cy="1051560"/>
          </a:xfrm>
          <a:prstGeom prst="roundRect">
            <a:avLst>
              <a:gd name="adj" fmla="val 5217"/>
            </a:avLst>
          </a:prstGeom>
          <a:solidFill>
            <a:srgbClr val="FFFFFF"/>
          </a:solidFill>
          <a:ln w="9525">
            <a:solidFill>
              <a:srgbClr val="DCD9D2"/>
            </a:solidFill>
            <a:prstDash val="solid"/>
          </a:ln>
        </p:spPr>
        <p:txBody>
          <a:bodyPr/>
          <a:lstStyle/>
          <a:p>
            <a:endParaRPr lang="en-US"/>
          </a:p>
        </p:txBody>
      </p:sp>
      <p:sp>
        <p:nvSpPr>
          <p:cNvPr id="27" name="Text 25"/>
          <p:cNvSpPr/>
          <p:nvPr/>
        </p:nvSpPr>
        <p:spPr>
          <a:xfrm>
            <a:off x="6684264" y="5221224"/>
            <a:ext cx="4626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How to reach them</a:t>
            </a:r>
            <a:endParaRPr lang="en-US" sz="1450" dirty="0"/>
          </a:p>
        </p:txBody>
      </p:sp>
      <p:sp>
        <p:nvSpPr>
          <p:cNvPr id="28" name="Text 26"/>
          <p:cNvSpPr/>
          <p:nvPr/>
        </p:nvSpPr>
        <p:spPr>
          <a:xfrm>
            <a:off x="6684264" y="5550408"/>
            <a:ext cx="4626864" cy="4297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Email cadre@rotary.org, or ask your district Rotary Foundation chair to request an adviser before you apply.</a:t>
            </a:r>
            <a:endParaRPr lang="en-US" sz="1250" dirty="0"/>
          </a:p>
        </p:txBody>
      </p:sp>
      <p:sp>
        <p:nvSpPr>
          <p:cNvPr id="29" name="Text 27"/>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Ask Rotary’s Cadre of Technical Advisers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2024-25 Annual Report – Our year</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7458F"/>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F7A81B"/>
          </a:solidFill>
          <a:ln/>
        </p:spPr>
        <p:txBody>
          <a:bodyPr/>
          <a:lstStyle/>
          <a:p>
            <a:endParaRPr lang="en-US"/>
          </a:p>
        </p:txBody>
      </p:sp>
      <p:sp>
        <p:nvSpPr>
          <p:cNvPr id="3" name="Text 1"/>
          <p:cNvSpPr/>
          <p:nvPr/>
        </p:nvSpPr>
        <p:spPr>
          <a:xfrm>
            <a:off x="914400" y="822960"/>
            <a:ext cx="7315200" cy="320040"/>
          </a:xfrm>
          <a:prstGeom prst="rect">
            <a:avLst/>
          </a:prstGeom>
          <a:noFill/>
          <a:ln/>
        </p:spPr>
        <p:txBody>
          <a:bodyPr wrap="square" lIns="0" tIns="0" rIns="0" bIns="0" rtlCol="0" anchor="ctr"/>
          <a:lstStyle/>
          <a:p>
            <a:pPr marL="0" indent="0">
              <a:buNone/>
            </a:pPr>
            <a:r>
              <a:rPr lang="en-US" sz="1300" b="1" kern="0" spc="300" dirty="0">
                <a:solidFill>
                  <a:srgbClr val="F7A81B"/>
                </a:solidFill>
                <a:latin typeface="Calibri" pitchFamily="34" charset="0"/>
                <a:ea typeface="Calibri" pitchFamily="34" charset="-122"/>
                <a:cs typeface="Calibri" pitchFamily="34" charset="-120"/>
              </a:rPr>
              <a:t>WHAT YOU CAN DO</a:t>
            </a:r>
            <a:endParaRPr lang="en-US" sz="1300" dirty="0"/>
          </a:p>
        </p:txBody>
      </p:sp>
      <p:sp>
        <p:nvSpPr>
          <p:cNvPr id="4" name="Text 2"/>
          <p:cNvSpPr/>
          <p:nvPr/>
        </p:nvSpPr>
        <p:spPr>
          <a:xfrm>
            <a:off x="914400" y="1188720"/>
            <a:ext cx="10058400" cy="640080"/>
          </a:xfrm>
          <a:prstGeom prst="rect">
            <a:avLst/>
          </a:prstGeom>
          <a:noFill/>
          <a:ln/>
        </p:spPr>
        <p:txBody>
          <a:bodyPr wrap="square" lIns="0" tIns="0" rIns="0" bIns="0" rtlCol="0" anchor="ctr"/>
          <a:lstStyle/>
          <a:p>
            <a:pPr marL="0" indent="0">
              <a:buNone/>
            </a:pPr>
            <a:r>
              <a:rPr lang="en-US" sz="3600" b="1" dirty="0">
                <a:solidFill>
                  <a:srgbClr val="FFFFFF"/>
                </a:solidFill>
                <a:latin typeface="Trebuchet MS" pitchFamily="34" charset="0"/>
                <a:ea typeface="Trebuchet MS" pitchFamily="34" charset="-122"/>
                <a:cs typeface="Trebuchet MS" pitchFamily="34" charset="-120"/>
              </a:rPr>
              <a:t>Five steps for your club this year</a:t>
            </a:r>
            <a:endParaRPr lang="en-US" sz="3600" dirty="0"/>
          </a:p>
        </p:txBody>
      </p:sp>
      <p:sp>
        <p:nvSpPr>
          <p:cNvPr id="5" name="Shape 3"/>
          <p:cNvSpPr/>
          <p:nvPr/>
        </p:nvSpPr>
        <p:spPr>
          <a:xfrm>
            <a:off x="914400" y="2103120"/>
            <a:ext cx="10332720" cy="676656"/>
          </a:xfrm>
          <a:prstGeom prst="roundRect">
            <a:avLst>
              <a:gd name="adj" fmla="val 6757"/>
            </a:avLst>
          </a:prstGeom>
          <a:solidFill>
            <a:srgbClr val="10366F"/>
          </a:solidFill>
          <a:ln w="12700">
            <a:solidFill>
              <a:srgbClr val="333333"/>
            </a:solidFill>
            <a:prstDash val="solid"/>
          </a:ln>
        </p:spPr>
        <p:txBody>
          <a:bodyPr/>
          <a:lstStyle/>
          <a:p>
            <a:endParaRPr lang="en-US"/>
          </a:p>
        </p:txBody>
      </p:sp>
      <p:sp>
        <p:nvSpPr>
          <p:cNvPr id="6" name="Text 4"/>
          <p:cNvSpPr/>
          <p:nvPr/>
        </p:nvSpPr>
        <p:spPr>
          <a:xfrm>
            <a:off x="1097280" y="2103120"/>
            <a:ext cx="411480" cy="676656"/>
          </a:xfrm>
          <a:prstGeom prst="rect">
            <a:avLst/>
          </a:prstGeom>
          <a:noFill/>
          <a:ln/>
        </p:spPr>
        <p:txBody>
          <a:bodyPr wrap="square" lIns="0" tIns="0" rIns="0" bIns="0" rtlCol="0" anchor="ctr"/>
          <a:lstStyle/>
          <a:p>
            <a:pPr marL="0" indent="0">
              <a:buNone/>
            </a:pPr>
            <a:r>
              <a:rPr lang="en-US" sz="2000" b="1" dirty="0">
                <a:solidFill>
                  <a:srgbClr val="F7A81B"/>
                </a:solidFill>
                <a:latin typeface="Trebuchet MS" pitchFamily="34" charset="0"/>
                <a:ea typeface="Trebuchet MS" pitchFamily="34" charset="-122"/>
                <a:cs typeface="Trebuchet MS" pitchFamily="34" charset="-120"/>
              </a:rPr>
              <a:t>1</a:t>
            </a:r>
            <a:endParaRPr lang="en-US" sz="2000" dirty="0"/>
          </a:p>
        </p:txBody>
      </p:sp>
      <p:sp>
        <p:nvSpPr>
          <p:cNvPr id="7" name="Text 5"/>
          <p:cNvSpPr/>
          <p:nvPr/>
        </p:nvSpPr>
        <p:spPr>
          <a:xfrm>
            <a:off x="1600200" y="2103120"/>
            <a:ext cx="2834640" cy="676656"/>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Give every year</a:t>
            </a:r>
            <a:endParaRPr lang="en-US" sz="1350" dirty="0"/>
          </a:p>
        </p:txBody>
      </p:sp>
      <p:sp>
        <p:nvSpPr>
          <p:cNvPr id="8" name="Text 6"/>
          <p:cNvSpPr/>
          <p:nvPr/>
        </p:nvSpPr>
        <p:spPr>
          <a:xfrm>
            <a:off x="4526280" y="2103120"/>
            <a:ext cx="6537960" cy="676656"/>
          </a:xfrm>
          <a:prstGeom prst="rect">
            <a:avLst/>
          </a:prstGeom>
          <a:noFill/>
          <a:ln/>
        </p:spPr>
        <p:txBody>
          <a:bodyPr wrap="square" lIns="0" tIns="0" rIns="0" bIns="0" rtlCol="0" anchor="ctr"/>
          <a:lstStyle/>
          <a:p>
            <a:pPr marL="0" indent="0">
              <a:lnSpc>
                <a:spcPts val="1600"/>
              </a:lnSpc>
              <a:buNone/>
            </a:pPr>
            <a:r>
              <a:rPr lang="en-US" sz="1250" dirty="0">
                <a:solidFill>
                  <a:srgbClr val="E4EBF7"/>
                </a:solidFill>
                <a:latin typeface="Calibri" pitchFamily="34" charset="0"/>
                <a:ea typeface="Calibri" pitchFamily="34" charset="-122"/>
                <a:cs typeface="Calibri" pitchFamily="34" charset="-120"/>
              </a:rPr>
              <a:t>Every Rotarian, Every Year: $100 per capita to the Annual Fund, and at least $25 from every member.</a:t>
            </a:r>
            <a:endParaRPr lang="en-US" sz="1250" dirty="0"/>
          </a:p>
        </p:txBody>
      </p:sp>
      <p:sp>
        <p:nvSpPr>
          <p:cNvPr id="9" name="Shape 7"/>
          <p:cNvSpPr/>
          <p:nvPr/>
        </p:nvSpPr>
        <p:spPr>
          <a:xfrm>
            <a:off x="914400" y="2962656"/>
            <a:ext cx="10332720" cy="676656"/>
          </a:xfrm>
          <a:prstGeom prst="roundRect">
            <a:avLst>
              <a:gd name="adj" fmla="val 6757"/>
            </a:avLst>
          </a:prstGeom>
          <a:solidFill>
            <a:srgbClr val="10366F"/>
          </a:solidFill>
          <a:ln w="12700">
            <a:solidFill>
              <a:srgbClr val="333333"/>
            </a:solidFill>
            <a:prstDash val="solid"/>
          </a:ln>
        </p:spPr>
        <p:txBody>
          <a:bodyPr/>
          <a:lstStyle/>
          <a:p>
            <a:endParaRPr lang="en-US"/>
          </a:p>
        </p:txBody>
      </p:sp>
      <p:sp>
        <p:nvSpPr>
          <p:cNvPr id="10" name="Text 8"/>
          <p:cNvSpPr/>
          <p:nvPr/>
        </p:nvSpPr>
        <p:spPr>
          <a:xfrm>
            <a:off x="1097280" y="2962656"/>
            <a:ext cx="411480" cy="676656"/>
          </a:xfrm>
          <a:prstGeom prst="rect">
            <a:avLst/>
          </a:prstGeom>
          <a:noFill/>
          <a:ln/>
        </p:spPr>
        <p:txBody>
          <a:bodyPr wrap="square" lIns="0" tIns="0" rIns="0" bIns="0" rtlCol="0" anchor="ctr"/>
          <a:lstStyle/>
          <a:p>
            <a:pPr marL="0" indent="0">
              <a:buNone/>
            </a:pPr>
            <a:r>
              <a:rPr lang="en-US" sz="2000" b="1" dirty="0">
                <a:solidFill>
                  <a:srgbClr val="F7A81B"/>
                </a:solidFill>
                <a:latin typeface="Trebuchet MS" pitchFamily="34" charset="0"/>
                <a:ea typeface="Trebuchet MS" pitchFamily="34" charset="-122"/>
                <a:cs typeface="Trebuchet MS" pitchFamily="34" charset="-120"/>
              </a:rPr>
              <a:t>2</a:t>
            </a:r>
            <a:endParaRPr lang="en-US" sz="2000" dirty="0"/>
          </a:p>
        </p:txBody>
      </p:sp>
      <p:sp>
        <p:nvSpPr>
          <p:cNvPr id="11" name="Text 9"/>
          <p:cNvSpPr/>
          <p:nvPr/>
        </p:nvSpPr>
        <p:spPr>
          <a:xfrm>
            <a:off x="1600200" y="2962656"/>
            <a:ext cx="2834640" cy="676656"/>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Grow annual leadership</a:t>
            </a:r>
            <a:endParaRPr lang="en-US" sz="1350" dirty="0"/>
          </a:p>
        </p:txBody>
      </p:sp>
      <p:sp>
        <p:nvSpPr>
          <p:cNvPr id="12" name="Text 10"/>
          <p:cNvSpPr/>
          <p:nvPr/>
        </p:nvSpPr>
        <p:spPr>
          <a:xfrm>
            <a:off x="4526280" y="2962656"/>
            <a:ext cx="6537960" cy="676656"/>
          </a:xfrm>
          <a:prstGeom prst="rect">
            <a:avLst/>
          </a:prstGeom>
          <a:noFill/>
          <a:ln/>
        </p:spPr>
        <p:txBody>
          <a:bodyPr wrap="square" lIns="0" tIns="0" rIns="0" bIns="0" rtlCol="0" anchor="ctr"/>
          <a:lstStyle/>
          <a:p>
            <a:pPr marL="0" indent="0">
              <a:lnSpc>
                <a:spcPts val="1600"/>
              </a:lnSpc>
              <a:buNone/>
            </a:pPr>
            <a:r>
              <a:rPr lang="en-US" sz="1250" dirty="0">
                <a:solidFill>
                  <a:srgbClr val="E4EBF7"/>
                </a:solidFill>
                <a:latin typeface="Calibri" pitchFamily="34" charset="0"/>
                <a:ea typeface="Calibri" pitchFamily="34" charset="-122"/>
                <a:cs typeface="Calibri" pitchFamily="34" charset="-120"/>
              </a:rPr>
              <a:t>Invite two members to join the Paul Harris Society and recognize new Paul Harris Fellows publicly.</a:t>
            </a:r>
            <a:endParaRPr lang="en-US" sz="1250" dirty="0"/>
          </a:p>
        </p:txBody>
      </p:sp>
      <p:sp>
        <p:nvSpPr>
          <p:cNvPr id="13" name="Shape 11"/>
          <p:cNvSpPr/>
          <p:nvPr/>
        </p:nvSpPr>
        <p:spPr>
          <a:xfrm>
            <a:off x="914400" y="3822192"/>
            <a:ext cx="10332720" cy="676656"/>
          </a:xfrm>
          <a:prstGeom prst="roundRect">
            <a:avLst>
              <a:gd name="adj" fmla="val 6757"/>
            </a:avLst>
          </a:prstGeom>
          <a:solidFill>
            <a:srgbClr val="10366F"/>
          </a:solidFill>
          <a:ln w="12700">
            <a:solidFill>
              <a:srgbClr val="333333"/>
            </a:solidFill>
            <a:prstDash val="solid"/>
          </a:ln>
        </p:spPr>
        <p:txBody>
          <a:bodyPr/>
          <a:lstStyle/>
          <a:p>
            <a:endParaRPr lang="en-US"/>
          </a:p>
        </p:txBody>
      </p:sp>
      <p:sp>
        <p:nvSpPr>
          <p:cNvPr id="14" name="Text 12"/>
          <p:cNvSpPr/>
          <p:nvPr/>
        </p:nvSpPr>
        <p:spPr>
          <a:xfrm>
            <a:off x="1097280" y="3822192"/>
            <a:ext cx="411480" cy="676656"/>
          </a:xfrm>
          <a:prstGeom prst="rect">
            <a:avLst/>
          </a:prstGeom>
          <a:noFill/>
          <a:ln/>
        </p:spPr>
        <p:txBody>
          <a:bodyPr wrap="square" lIns="0" tIns="0" rIns="0" bIns="0" rtlCol="0" anchor="ctr"/>
          <a:lstStyle/>
          <a:p>
            <a:pPr marL="0" indent="0">
              <a:buNone/>
            </a:pPr>
            <a:r>
              <a:rPr lang="en-US" sz="2000" b="1" dirty="0">
                <a:solidFill>
                  <a:srgbClr val="F7A81B"/>
                </a:solidFill>
                <a:latin typeface="Trebuchet MS" pitchFamily="34" charset="0"/>
                <a:ea typeface="Trebuchet MS" pitchFamily="34" charset="-122"/>
                <a:cs typeface="Trebuchet MS" pitchFamily="34" charset="-120"/>
              </a:rPr>
              <a:t>3</a:t>
            </a:r>
            <a:endParaRPr lang="en-US" sz="2000" dirty="0"/>
          </a:p>
        </p:txBody>
      </p:sp>
      <p:sp>
        <p:nvSpPr>
          <p:cNvPr id="15" name="Text 13"/>
          <p:cNvSpPr/>
          <p:nvPr/>
        </p:nvSpPr>
        <p:spPr>
          <a:xfrm>
            <a:off x="1600200" y="3822192"/>
            <a:ext cx="2834640" cy="676656"/>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Open the endowment conversation</a:t>
            </a:r>
            <a:endParaRPr lang="en-US" sz="1350" dirty="0"/>
          </a:p>
        </p:txBody>
      </p:sp>
      <p:sp>
        <p:nvSpPr>
          <p:cNvPr id="16" name="Text 14"/>
          <p:cNvSpPr/>
          <p:nvPr/>
        </p:nvSpPr>
        <p:spPr>
          <a:xfrm>
            <a:off x="4526280" y="3822192"/>
            <a:ext cx="6537960" cy="676656"/>
          </a:xfrm>
          <a:prstGeom prst="rect">
            <a:avLst/>
          </a:prstGeom>
          <a:noFill/>
          <a:ln/>
        </p:spPr>
        <p:txBody>
          <a:bodyPr wrap="square" lIns="0" tIns="0" rIns="0" bIns="0" rtlCol="0" anchor="ctr"/>
          <a:lstStyle/>
          <a:p>
            <a:pPr marL="0" indent="0">
              <a:lnSpc>
                <a:spcPts val="1600"/>
              </a:lnSpc>
              <a:buNone/>
            </a:pPr>
            <a:r>
              <a:rPr lang="en-US" sz="1250" dirty="0">
                <a:solidFill>
                  <a:srgbClr val="E4EBF7"/>
                </a:solidFill>
                <a:latin typeface="Calibri" pitchFamily="34" charset="0"/>
                <a:ea typeface="Calibri" pitchFamily="34" charset="-122"/>
                <a:cs typeface="Calibri" pitchFamily="34" charset="-120"/>
              </a:rPr>
              <a:t>Ask one member to become a Benefactor with $1,000, or to consider a $10,000 estate commitment.</a:t>
            </a:r>
            <a:endParaRPr lang="en-US" sz="1250" dirty="0"/>
          </a:p>
        </p:txBody>
      </p:sp>
      <p:sp>
        <p:nvSpPr>
          <p:cNvPr id="17" name="Shape 15"/>
          <p:cNvSpPr/>
          <p:nvPr/>
        </p:nvSpPr>
        <p:spPr>
          <a:xfrm>
            <a:off x="914400" y="4681728"/>
            <a:ext cx="10332720" cy="676656"/>
          </a:xfrm>
          <a:prstGeom prst="roundRect">
            <a:avLst>
              <a:gd name="adj" fmla="val 6757"/>
            </a:avLst>
          </a:prstGeom>
          <a:solidFill>
            <a:srgbClr val="10366F"/>
          </a:solidFill>
          <a:ln w="12700">
            <a:solidFill>
              <a:srgbClr val="333333"/>
            </a:solidFill>
            <a:prstDash val="solid"/>
          </a:ln>
        </p:spPr>
        <p:txBody>
          <a:bodyPr/>
          <a:lstStyle/>
          <a:p>
            <a:endParaRPr lang="en-US"/>
          </a:p>
        </p:txBody>
      </p:sp>
      <p:sp>
        <p:nvSpPr>
          <p:cNvPr id="18" name="Text 16"/>
          <p:cNvSpPr/>
          <p:nvPr/>
        </p:nvSpPr>
        <p:spPr>
          <a:xfrm>
            <a:off x="1097280" y="4681728"/>
            <a:ext cx="411480" cy="676656"/>
          </a:xfrm>
          <a:prstGeom prst="rect">
            <a:avLst/>
          </a:prstGeom>
          <a:noFill/>
          <a:ln/>
        </p:spPr>
        <p:txBody>
          <a:bodyPr wrap="square" lIns="0" tIns="0" rIns="0" bIns="0" rtlCol="0" anchor="ctr"/>
          <a:lstStyle/>
          <a:p>
            <a:pPr marL="0" indent="0">
              <a:buNone/>
            </a:pPr>
            <a:r>
              <a:rPr lang="en-US" sz="2000" b="1" dirty="0">
                <a:solidFill>
                  <a:srgbClr val="F7A81B"/>
                </a:solidFill>
                <a:latin typeface="Trebuchet MS" pitchFamily="34" charset="0"/>
                <a:ea typeface="Trebuchet MS" pitchFamily="34" charset="-122"/>
                <a:cs typeface="Trebuchet MS" pitchFamily="34" charset="-120"/>
              </a:rPr>
              <a:t>4</a:t>
            </a:r>
            <a:endParaRPr lang="en-US" sz="2000" dirty="0"/>
          </a:p>
        </p:txBody>
      </p:sp>
      <p:sp>
        <p:nvSpPr>
          <p:cNvPr id="19" name="Text 17"/>
          <p:cNvSpPr/>
          <p:nvPr/>
        </p:nvSpPr>
        <p:spPr>
          <a:xfrm>
            <a:off x="1600200" y="4681728"/>
            <a:ext cx="2834640" cy="676656"/>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Use your DDF</a:t>
            </a:r>
            <a:endParaRPr lang="en-US" sz="1350" dirty="0"/>
          </a:p>
        </p:txBody>
      </p:sp>
      <p:sp>
        <p:nvSpPr>
          <p:cNvPr id="20" name="Text 18"/>
          <p:cNvSpPr/>
          <p:nvPr/>
        </p:nvSpPr>
        <p:spPr>
          <a:xfrm>
            <a:off x="4526280" y="4681728"/>
            <a:ext cx="6537960" cy="676656"/>
          </a:xfrm>
          <a:prstGeom prst="rect">
            <a:avLst/>
          </a:prstGeom>
          <a:noFill/>
          <a:ln/>
        </p:spPr>
        <p:txBody>
          <a:bodyPr wrap="square" lIns="0" tIns="0" rIns="0" bIns="0" rtlCol="0" anchor="ctr"/>
          <a:lstStyle/>
          <a:p>
            <a:pPr marL="0" indent="0">
              <a:lnSpc>
                <a:spcPts val="1600"/>
              </a:lnSpc>
              <a:buNone/>
            </a:pPr>
            <a:r>
              <a:rPr lang="en-US" sz="1250" dirty="0">
                <a:solidFill>
                  <a:srgbClr val="E4EBF7"/>
                </a:solidFill>
                <a:latin typeface="Calibri" pitchFamily="34" charset="0"/>
                <a:ea typeface="Calibri" pitchFamily="34" charset="-122"/>
                <a:cs typeface="Calibri" pitchFamily="34" charset="-120"/>
              </a:rPr>
              <a:t>Apply for a district grant this cycle, and start a global grant with an international partner.</a:t>
            </a:r>
            <a:endParaRPr lang="en-US" sz="1250" dirty="0"/>
          </a:p>
        </p:txBody>
      </p:sp>
      <p:sp>
        <p:nvSpPr>
          <p:cNvPr id="21" name="Shape 19"/>
          <p:cNvSpPr/>
          <p:nvPr/>
        </p:nvSpPr>
        <p:spPr>
          <a:xfrm>
            <a:off x="914400" y="5541264"/>
            <a:ext cx="10332720" cy="676656"/>
          </a:xfrm>
          <a:prstGeom prst="roundRect">
            <a:avLst>
              <a:gd name="adj" fmla="val 6757"/>
            </a:avLst>
          </a:prstGeom>
          <a:solidFill>
            <a:srgbClr val="10366F"/>
          </a:solidFill>
          <a:ln w="12700">
            <a:solidFill>
              <a:srgbClr val="333333"/>
            </a:solidFill>
            <a:prstDash val="solid"/>
          </a:ln>
        </p:spPr>
        <p:txBody>
          <a:bodyPr/>
          <a:lstStyle/>
          <a:p>
            <a:endParaRPr lang="en-US"/>
          </a:p>
        </p:txBody>
      </p:sp>
      <p:sp>
        <p:nvSpPr>
          <p:cNvPr id="22" name="Text 20"/>
          <p:cNvSpPr/>
          <p:nvPr/>
        </p:nvSpPr>
        <p:spPr>
          <a:xfrm>
            <a:off x="1097280" y="5541264"/>
            <a:ext cx="411480" cy="676656"/>
          </a:xfrm>
          <a:prstGeom prst="rect">
            <a:avLst/>
          </a:prstGeom>
          <a:noFill/>
          <a:ln/>
        </p:spPr>
        <p:txBody>
          <a:bodyPr wrap="square" lIns="0" tIns="0" rIns="0" bIns="0" rtlCol="0" anchor="ctr"/>
          <a:lstStyle/>
          <a:p>
            <a:pPr marL="0" indent="0">
              <a:buNone/>
            </a:pPr>
            <a:r>
              <a:rPr lang="en-US" sz="2000" b="1" dirty="0">
                <a:solidFill>
                  <a:srgbClr val="F7A81B"/>
                </a:solidFill>
                <a:latin typeface="Trebuchet MS" pitchFamily="34" charset="0"/>
                <a:ea typeface="Trebuchet MS" pitchFamily="34" charset="-122"/>
                <a:cs typeface="Trebuchet MS" pitchFamily="34" charset="-120"/>
              </a:rPr>
              <a:t>5</a:t>
            </a:r>
            <a:endParaRPr lang="en-US" sz="2000" dirty="0"/>
          </a:p>
        </p:txBody>
      </p:sp>
      <p:sp>
        <p:nvSpPr>
          <p:cNvPr id="23" name="Text 21"/>
          <p:cNvSpPr/>
          <p:nvPr/>
        </p:nvSpPr>
        <p:spPr>
          <a:xfrm>
            <a:off x="1600200" y="5541264"/>
            <a:ext cx="2834640" cy="676656"/>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Stay qualified and get help</a:t>
            </a:r>
            <a:endParaRPr lang="en-US" sz="1350" dirty="0"/>
          </a:p>
        </p:txBody>
      </p:sp>
      <p:sp>
        <p:nvSpPr>
          <p:cNvPr id="24" name="Text 22"/>
          <p:cNvSpPr/>
          <p:nvPr/>
        </p:nvSpPr>
        <p:spPr>
          <a:xfrm>
            <a:off x="4526280" y="5541264"/>
            <a:ext cx="6537960" cy="676656"/>
          </a:xfrm>
          <a:prstGeom prst="rect">
            <a:avLst/>
          </a:prstGeom>
          <a:noFill/>
          <a:ln/>
        </p:spPr>
        <p:txBody>
          <a:bodyPr wrap="square" lIns="0" tIns="0" rIns="0" bIns="0" rtlCol="0" anchor="ctr"/>
          <a:lstStyle/>
          <a:p>
            <a:pPr marL="0" indent="0">
              <a:lnSpc>
                <a:spcPts val="1600"/>
              </a:lnSpc>
              <a:buNone/>
            </a:pPr>
            <a:r>
              <a:rPr lang="en-US" sz="1250" dirty="0">
                <a:solidFill>
                  <a:srgbClr val="E4EBF7"/>
                </a:solidFill>
                <a:latin typeface="Calibri" pitchFamily="34" charset="0"/>
                <a:ea typeface="Calibri" pitchFamily="34" charset="-122"/>
                <a:cs typeface="Calibri" pitchFamily="34" charset="-120"/>
              </a:rPr>
              <a:t>Attend the grant management seminar, file reports on time, and call on the Cadre early.</a:t>
            </a:r>
            <a:endParaRPr lang="en-US" sz="1250" dirty="0"/>
          </a:p>
        </p:txBody>
      </p:sp>
      <p:sp>
        <p:nvSpPr>
          <p:cNvPr id="25" name="Text 23"/>
          <p:cNvSpPr/>
          <p:nvPr/>
        </p:nvSpPr>
        <p:spPr>
          <a:xfrm>
            <a:off x="914400" y="6382512"/>
            <a:ext cx="7315200" cy="320040"/>
          </a:xfrm>
          <a:prstGeom prst="rect">
            <a:avLst/>
          </a:prstGeom>
          <a:noFill/>
          <a:ln/>
        </p:spPr>
        <p:txBody>
          <a:bodyPr wrap="square" lIns="0" tIns="0" rIns="0" bIns="0" rtlCol="0" anchor="ctr"/>
          <a:lstStyle/>
          <a:p>
            <a:pPr marL="0" indent="0">
              <a:buNone/>
            </a:pPr>
            <a:r>
              <a:rPr lang="en-US" sz="1200" dirty="0">
                <a:solidFill>
                  <a:srgbClr val="A9BADA"/>
                </a:solidFill>
                <a:latin typeface="Calibri" pitchFamily="34" charset="0"/>
                <a:ea typeface="Calibri" pitchFamily="34" charset="-122"/>
                <a:cs typeface="Calibri" pitchFamily="34" charset="-120"/>
              </a:rPr>
              <a:t>Doing Good in the World · rotary.org/give</a:t>
            </a:r>
            <a:endParaRPr lang="en-US" sz="12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OUR STORY</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One idea, one small gift, 1917</a:t>
            </a:r>
            <a:endParaRPr lang="en-US" sz="3000" dirty="0"/>
          </a:p>
        </p:txBody>
      </p:sp>
      <p:sp>
        <p:nvSpPr>
          <p:cNvPr id="4" name="Shape 2"/>
          <p:cNvSpPr/>
          <p:nvPr/>
        </p:nvSpPr>
        <p:spPr>
          <a:xfrm>
            <a:off x="640080" y="1463040"/>
            <a:ext cx="5120640" cy="2148840"/>
          </a:xfrm>
          <a:prstGeom prst="roundRect">
            <a:avLst>
              <a:gd name="adj" fmla="val 2553"/>
            </a:avLst>
          </a:prstGeom>
          <a:solidFill>
            <a:srgbClr val="17458F"/>
          </a:solidFill>
          <a:ln w="9525">
            <a:solidFill>
              <a:srgbClr val="17458F"/>
            </a:solidFill>
            <a:prstDash val="solid"/>
          </a:ln>
        </p:spPr>
        <p:txBody>
          <a:bodyPr/>
          <a:lstStyle/>
          <a:p>
            <a:endParaRPr lang="en-US"/>
          </a:p>
        </p:txBody>
      </p:sp>
      <p:sp>
        <p:nvSpPr>
          <p:cNvPr id="5" name="Text 3"/>
          <p:cNvSpPr/>
          <p:nvPr/>
        </p:nvSpPr>
        <p:spPr>
          <a:xfrm>
            <a:off x="914400" y="1691640"/>
            <a:ext cx="4572000" cy="914400"/>
          </a:xfrm>
          <a:prstGeom prst="rect">
            <a:avLst/>
          </a:prstGeom>
          <a:noFill/>
          <a:ln/>
        </p:spPr>
        <p:txBody>
          <a:bodyPr wrap="square" lIns="0" tIns="0" rIns="0" bIns="0" rtlCol="0" anchor="ctr"/>
          <a:lstStyle/>
          <a:p>
            <a:pPr marL="0" indent="0">
              <a:buNone/>
            </a:pPr>
            <a:r>
              <a:rPr lang="en-US" sz="6000" b="1" dirty="0">
                <a:solidFill>
                  <a:srgbClr val="F7A81B"/>
                </a:solidFill>
                <a:latin typeface="Trebuchet MS" pitchFamily="34" charset="0"/>
                <a:ea typeface="Trebuchet MS" pitchFamily="34" charset="-122"/>
                <a:cs typeface="Trebuchet MS" pitchFamily="34" charset="-120"/>
              </a:rPr>
              <a:t>$26.50</a:t>
            </a:r>
            <a:endParaRPr lang="en-US" sz="6000" dirty="0"/>
          </a:p>
        </p:txBody>
      </p:sp>
      <p:sp>
        <p:nvSpPr>
          <p:cNvPr id="6" name="Text 4"/>
          <p:cNvSpPr/>
          <p:nvPr/>
        </p:nvSpPr>
        <p:spPr>
          <a:xfrm>
            <a:off x="914400" y="2651760"/>
            <a:ext cx="4572000" cy="822960"/>
          </a:xfrm>
          <a:prstGeom prst="rect">
            <a:avLst/>
          </a:prstGeom>
          <a:noFill/>
          <a:ln/>
        </p:spPr>
        <p:txBody>
          <a:bodyPr wrap="square" lIns="0" tIns="0" rIns="0" bIns="0" rtlCol="0" anchor="ctr"/>
          <a:lstStyle/>
          <a:p>
            <a:pPr marL="0" indent="0">
              <a:lnSpc>
                <a:spcPts val="1700"/>
              </a:lnSpc>
              <a:buNone/>
            </a:pPr>
            <a:r>
              <a:rPr lang="en-US" sz="1300" dirty="0">
                <a:solidFill>
                  <a:srgbClr val="CFD9EC"/>
                </a:solidFill>
                <a:latin typeface="Calibri" pitchFamily="34" charset="0"/>
                <a:ea typeface="Calibri" pitchFamily="34" charset="-122"/>
                <a:cs typeface="Calibri" pitchFamily="34" charset="-120"/>
              </a:rPr>
              <a:t>The first contribution to the endowment Arch Klumph proposed at the 1917 Rotary convention</a:t>
            </a:r>
            <a:endParaRPr lang="en-US" sz="1300" dirty="0"/>
          </a:p>
        </p:txBody>
      </p:sp>
      <p:sp>
        <p:nvSpPr>
          <p:cNvPr id="7" name="Shape 5"/>
          <p:cNvSpPr/>
          <p:nvPr/>
        </p:nvSpPr>
        <p:spPr>
          <a:xfrm>
            <a:off x="640080" y="3931920"/>
            <a:ext cx="2468880"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8" name="Text 6"/>
          <p:cNvSpPr/>
          <p:nvPr/>
        </p:nvSpPr>
        <p:spPr>
          <a:xfrm>
            <a:off x="841248" y="4078224"/>
            <a:ext cx="2066544"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$4B+</a:t>
            </a:r>
            <a:endParaRPr lang="en-US" sz="3400" dirty="0"/>
          </a:p>
        </p:txBody>
      </p:sp>
      <p:sp>
        <p:nvSpPr>
          <p:cNvPr id="9" name="Text 7"/>
          <p:cNvSpPr/>
          <p:nvPr/>
        </p:nvSpPr>
        <p:spPr>
          <a:xfrm>
            <a:off x="841248" y="4709160"/>
            <a:ext cx="2066544" cy="45720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Spent on sustainable projects in the Foundation’s first century</a:t>
            </a:r>
            <a:endParaRPr lang="en-US" sz="1250" dirty="0"/>
          </a:p>
        </p:txBody>
      </p:sp>
      <p:sp>
        <p:nvSpPr>
          <p:cNvPr id="10" name="Shape 8"/>
          <p:cNvSpPr/>
          <p:nvPr/>
        </p:nvSpPr>
        <p:spPr>
          <a:xfrm>
            <a:off x="3291840" y="3931920"/>
            <a:ext cx="2468880"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11" name="Text 9"/>
          <p:cNvSpPr/>
          <p:nvPr/>
        </p:nvSpPr>
        <p:spPr>
          <a:xfrm>
            <a:off x="3493008" y="4078224"/>
            <a:ext cx="2066544"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4 stars</a:t>
            </a:r>
            <a:endParaRPr lang="en-US" sz="3400" dirty="0"/>
          </a:p>
        </p:txBody>
      </p:sp>
      <p:sp>
        <p:nvSpPr>
          <p:cNvPr id="12" name="Text 10"/>
          <p:cNvSpPr/>
          <p:nvPr/>
        </p:nvSpPr>
        <p:spPr>
          <a:xfrm>
            <a:off x="3493008" y="4709160"/>
            <a:ext cx="2066544" cy="45720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Charity Navigator’s highest rating, 17 consecutive years</a:t>
            </a:r>
            <a:endParaRPr lang="en-US" sz="1250" dirty="0"/>
          </a:p>
        </p:txBody>
      </p:sp>
      <p:sp>
        <p:nvSpPr>
          <p:cNvPr id="13" name="Text 11"/>
          <p:cNvSpPr/>
          <p:nvPr/>
        </p:nvSpPr>
        <p:spPr>
          <a:xfrm>
            <a:off x="6172200" y="1463040"/>
            <a:ext cx="5376672" cy="1463040"/>
          </a:xfrm>
          <a:prstGeom prst="rect">
            <a:avLst/>
          </a:prstGeom>
          <a:noFill/>
          <a:ln/>
        </p:spPr>
        <p:txBody>
          <a:bodyPr wrap="square" lIns="0" tIns="0" rIns="0" bIns="0" rtlCol="0" anchor="ctr"/>
          <a:lstStyle/>
          <a:p>
            <a:pPr marL="0" indent="0">
              <a:lnSpc>
                <a:spcPts val="2200"/>
              </a:lnSpc>
              <a:buNone/>
            </a:pPr>
            <a:r>
              <a:rPr lang="en-US" sz="1450" dirty="0">
                <a:solidFill>
                  <a:srgbClr val="262523"/>
                </a:solidFill>
                <a:latin typeface="Calibri" pitchFamily="34" charset="0"/>
                <a:ea typeface="Calibri" pitchFamily="34" charset="-122"/>
                <a:cs typeface="Calibri" pitchFamily="34" charset="-120"/>
              </a:rPr>
              <a:t>Arch C. Klumph, outgoing president of Rotary International, told the 1917 convention that Rotary should build an endowment "for the purpose of doing good in the world." That single sentence, and $26.50, became a fund that has since spent more than $4 billion on life-changing work.</a:t>
            </a:r>
            <a:endParaRPr lang="en-US" sz="1450" dirty="0"/>
          </a:p>
        </p:txBody>
      </p:sp>
      <p:sp>
        <p:nvSpPr>
          <p:cNvPr id="14" name="Shape 12"/>
          <p:cNvSpPr/>
          <p:nvPr/>
        </p:nvSpPr>
        <p:spPr>
          <a:xfrm>
            <a:off x="6172200" y="3108960"/>
            <a:ext cx="5376672" cy="566928"/>
          </a:xfrm>
          <a:prstGeom prst="roundRect">
            <a:avLst>
              <a:gd name="adj" fmla="val 9677"/>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6355080" y="3108960"/>
            <a:ext cx="822960" cy="566928"/>
          </a:xfrm>
          <a:prstGeom prst="rect">
            <a:avLst/>
          </a:prstGeom>
          <a:noFill/>
          <a:ln/>
        </p:spPr>
        <p:txBody>
          <a:bodyPr wrap="square" lIns="0" tIns="0" rIns="0" bIns="0" rtlCol="0" anchor="ctr"/>
          <a:lstStyle/>
          <a:p>
            <a:pPr marL="0" indent="0">
              <a:buNone/>
            </a:pPr>
            <a:r>
              <a:rPr lang="en-US" sz="1500" b="1" dirty="0">
                <a:solidFill>
                  <a:srgbClr val="0067C8"/>
                </a:solidFill>
                <a:latin typeface="Trebuchet MS" pitchFamily="34" charset="0"/>
                <a:ea typeface="Trebuchet MS" pitchFamily="34" charset="-122"/>
                <a:cs typeface="Trebuchet MS" pitchFamily="34" charset="-120"/>
              </a:rPr>
              <a:t>1917</a:t>
            </a:r>
            <a:endParaRPr lang="en-US" sz="1500" dirty="0"/>
          </a:p>
        </p:txBody>
      </p:sp>
      <p:sp>
        <p:nvSpPr>
          <p:cNvPr id="16" name="Text 14"/>
          <p:cNvSpPr/>
          <p:nvPr/>
        </p:nvSpPr>
        <p:spPr>
          <a:xfrm>
            <a:off x="7269480" y="3108960"/>
            <a:ext cx="4114800" cy="566928"/>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Arch Klumph proposes an endowment at the Atlanta convention.</a:t>
            </a:r>
            <a:endParaRPr lang="en-US" sz="1200" dirty="0"/>
          </a:p>
        </p:txBody>
      </p:sp>
      <p:sp>
        <p:nvSpPr>
          <p:cNvPr id="17" name="Shape 15"/>
          <p:cNvSpPr/>
          <p:nvPr/>
        </p:nvSpPr>
        <p:spPr>
          <a:xfrm>
            <a:off x="6172200" y="3822192"/>
            <a:ext cx="5376672" cy="566928"/>
          </a:xfrm>
          <a:prstGeom prst="roundRect">
            <a:avLst>
              <a:gd name="adj" fmla="val 9677"/>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6355080" y="3822192"/>
            <a:ext cx="822960" cy="566928"/>
          </a:xfrm>
          <a:prstGeom prst="rect">
            <a:avLst/>
          </a:prstGeom>
          <a:noFill/>
          <a:ln/>
        </p:spPr>
        <p:txBody>
          <a:bodyPr wrap="square" lIns="0" tIns="0" rIns="0" bIns="0" rtlCol="0" anchor="ctr"/>
          <a:lstStyle/>
          <a:p>
            <a:pPr marL="0" indent="0">
              <a:buNone/>
            </a:pPr>
            <a:r>
              <a:rPr lang="en-US" sz="1500" b="1" dirty="0">
                <a:solidFill>
                  <a:srgbClr val="0067C8"/>
                </a:solidFill>
                <a:latin typeface="Trebuchet MS" pitchFamily="34" charset="0"/>
                <a:ea typeface="Trebuchet MS" pitchFamily="34" charset="-122"/>
                <a:cs typeface="Trebuchet MS" pitchFamily="34" charset="-120"/>
              </a:rPr>
              <a:t>1947</a:t>
            </a:r>
            <a:endParaRPr lang="en-US" sz="1500" dirty="0"/>
          </a:p>
        </p:txBody>
      </p:sp>
      <p:sp>
        <p:nvSpPr>
          <p:cNvPr id="19" name="Text 17"/>
          <p:cNvSpPr/>
          <p:nvPr/>
        </p:nvSpPr>
        <p:spPr>
          <a:xfrm>
            <a:off x="7269480" y="3822192"/>
            <a:ext cx="4114800" cy="566928"/>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Paul Harris dies; gifts in his memory launch the Foundation’s first fellowships.</a:t>
            </a:r>
            <a:endParaRPr lang="en-US" sz="1200" dirty="0"/>
          </a:p>
        </p:txBody>
      </p:sp>
      <p:sp>
        <p:nvSpPr>
          <p:cNvPr id="20" name="Shape 18"/>
          <p:cNvSpPr/>
          <p:nvPr/>
        </p:nvSpPr>
        <p:spPr>
          <a:xfrm>
            <a:off x="6172200" y="4535424"/>
            <a:ext cx="5376672" cy="566928"/>
          </a:xfrm>
          <a:prstGeom prst="roundRect">
            <a:avLst>
              <a:gd name="adj" fmla="val 9677"/>
            </a:avLst>
          </a:prstGeom>
          <a:solidFill>
            <a:srgbClr val="FFFFFF"/>
          </a:solidFill>
          <a:ln w="9525">
            <a:solidFill>
              <a:srgbClr val="DCD9D2"/>
            </a:solidFill>
            <a:prstDash val="solid"/>
          </a:ln>
        </p:spPr>
        <p:txBody>
          <a:bodyPr/>
          <a:lstStyle/>
          <a:p>
            <a:endParaRPr lang="en-US"/>
          </a:p>
        </p:txBody>
      </p:sp>
      <p:sp>
        <p:nvSpPr>
          <p:cNvPr id="21" name="Text 19"/>
          <p:cNvSpPr/>
          <p:nvPr/>
        </p:nvSpPr>
        <p:spPr>
          <a:xfrm>
            <a:off x="6355080" y="4535424"/>
            <a:ext cx="822960" cy="566928"/>
          </a:xfrm>
          <a:prstGeom prst="rect">
            <a:avLst/>
          </a:prstGeom>
          <a:noFill/>
          <a:ln/>
        </p:spPr>
        <p:txBody>
          <a:bodyPr wrap="square" lIns="0" tIns="0" rIns="0" bIns="0" rtlCol="0" anchor="ctr"/>
          <a:lstStyle/>
          <a:p>
            <a:pPr marL="0" indent="0">
              <a:buNone/>
            </a:pPr>
            <a:r>
              <a:rPr lang="en-US" sz="1500" b="1" dirty="0">
                <a:solidFill>
                  <a:srgbClr val="0067C8"/>
                </a:solidFill>
                <a:latin typeface="Trebuchet MS" pitchFamily="34" charset="0"/>
                <a:ea typeface="Trebuchet MS" pitchFamily="34" charset="-122"/>
                <a:cs typeface="Trebuchet MS" pitchFamily="34" charset="-120"/>
              </a:rPr>
              <a:t>1985</a:t>
            </a:r>
            <a:endParaRPr lang="en-US" sz="1500" dirty="0"/>
          </a:p>
        </p:txBody>
      </p:sp>
      <p:sp>
        <p:nvSpPr>
          <p:cNvPr id="22" name="Text 20"/>
          <p:cNvSpPr/>
          <p:nvPr/>
        </p:nvSpPr>
        <p:spPr>
          <a:xfrm>
            <a:off x="7269480" y="4535424"/>
            <a:ext cx="4114800" cy="566928"/>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PolioPlus begins; Rotary becomes the volunteer engine of polio eradication.</a:t>
            </a:r>
            <a:endParaRPr lang="en-US" sz="1200" dirty="0"/>
          </a:p>
        </p:txBody>
      </p:sp>
      <p:sp>
        <p:nvSpPr>
          <p:cNvPr id="23" name="Shape 21"/>
          <p:cNvSpPr/>
          <p:nvPr/>
        </p:nvSpPr>
        <p:spPr>
          <a:xfrm>
            <a:off x="6172200" y="5248656"/>
            <a:ext cx="5376672" cy="566928"/>
          </a:xfrm>
          <a:prstGeom prst="roundRect">
            <a:avLst>
              <a:gd name="adj" fmla="val 9677"/>
            </a:avLst>
          </a:prstGeom>
          <a:solidFill>
            <a:srgbClr val="FFFFFF"/>
          </a:solidFill>
          <a:ln w="9525">
            <a:solidFill>
              <a:srgbClr val="DCD9D2"/>
            </a:solidFill>
            <a:prstDash val="solid"/>
          </a:ln>
        </p:spPr>
        <p:txBody>
          <a:bodyPr/>
          <a:lstStyle/>
          <a:p>
            <a:endParaRPr lang="en-US"/>
          </a:p>
        </p:txBody>
      </p:sp>
      <p:sp>
        <p:nvSpPr>
          <p:cNvPr id="24" name="Text 22"/>
          <p:cNvSpPr/>
          <p:nvPr/>
        </p:nvSpPr>
        <p:spPr>
          <a:xfrm>
            <a:off x="6355080" y="5248656"/>
            <a:ext cx="822960" cy="566928"/>
          </a:xfrm>
          <a:prstGeom prst="rect">
            <a:avLst/>
          </a:prstGeom>
          <a:noFill/>
          <a:ln/>
        </p:spPr>
        <p:txBody>
          <a:bodyPr wrap="square" lIns="0" tIns="0" rIns="0" bIns="0" rtlCol="0" anchor="ctr"/>
          <a:lstStyle/>
          <a:p>
            <a:pPr marL="0" indent="0">
              <a:buNone/>
            </a:pPr>
            <a:r>
              <a:rPr lang="en-US" sz="1500" b="1" dirty="0">
                <a:solidFill>
                  <a:srgbClr val="0067C8"/>
                </a:solidFill>
                <a:latin typeface="Trebuchet MS" pitchFamily="34" charset="0"/>
                <a:ea typeface="Trebuchet MS" pitchFamily="34" charset="-122"/>
                <a:cs typeface="Trebuchet MS" pitchFamily="34" charset="-120"/>
              </a:rPr>
              <a:t>2013</a:t>
            </a:r>
            <a:endParaRPr lang="en-US" sz="1500" dirty="0"/>
          </a:p>
        </p:txBody>
      </p:sp>
      <p:sp>
        <p:nvSpPr>
          <p:cNvPr id="25" name="Text 23"/>
          <p:cNvSpPr/>
          <p:nvPr/>
        </p:nvSpPr>
        <p:spPr>
          <a:xfrm>
            <a:off x="7269480" y="5248656"/>
            <a:ext cx="4114800" cy="566928"/>
          </a:xfrm>
          <a:prstGeom prst="rect">
            <a:avLst/>
          </a:prstGeom>
          <a:noFill/>
          <a:ln/>
        </p:spPr>
        <p:txBody>
          <a:bodyPr wrap="square" lIns="0" tIns="0" rIns="0" bIns="0" rtlCol="0" anchor="ctr"/>
          <a:lstStyle/>
          <a:p>
            <a:pPr marL="0" indent="0">
              <a:lnSpc>
                <a:spcPts val="1500"/>
              </a:lnSpc>
              <a:buNone/>
            </a:pPr>
            <a:r>
              <a:rPr lang="en-US" sz="1200" dirty="0">
                <a:solidFill>
                  <a:srgbClr val="262523"/>
                </a:solidFill>
                <a:latin typeface="Calibri" pitchFamily="34" charset="0"/>
                <a:ea typeface="Calibri" pitchFamily="34" charset="-122"/>
                <a:cs typeface="Calibri" pitchFamily="34" charset="-120"/>
              </a:rPr>
              <a:t>Global grants and district grants replace the old grant structure worldwide.</a:t>
            </a:r>
            <a:endParaRPr lang="en-US" sz="1200" dirty="0"/>
          </a:p>
        </p:txBody>
      </p:sp>
      <p:sp>
        <p:nvSpPr>
          <p:cNvPr id="26" name="Text 24"/>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International – Our Foundation</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Charity Navigator rating announcement</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IMPACT</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What one Rotary year looks like</a:t>
            </a:r>
            <a:endParaRPr lang="en-US" sz="3000" dirty="0"/>
          </a:p>
        </p:txBody>
      </p:sp>
      <p:sp>
        <p:nvSpPr>
          <p:cNvPr id="4" name="Text 2"/>
          <p:cNvSpPr/>
          <p:nvPr/>
        </p:nvSpPr>
        <p:spPr>
          <a:xfrm>
            <a:off x="640080" y="1261872"/>
            <a:ext cx="7315200" cy="274320"/>
          </a:xfrm>
          <a:prstGeom prst="rect">
            <a:avLst/>
          </a:prstGeom>
          <a:noFill/>
          <a:ln/>
        </p:spPr>
        <p:txBody>
          <a:bodyPr wrap="square" lIns="0" tIns="0" rIns="0" bIns="0" rtlCol="0" anchor="ctr"/>
          <a:lstStyle/>
          <a:p>
            <a:pPr marL="0" indent="0">
              <a:buNone/>
            </a:pPr>
            <a:r>
              <a:rPr lang="en-US" sz="1350" dirty="0">
                <a:solidFill>
                  <a:srgbClr val="6B6A66"/>
                </a:solidFill>
                <a:latin typeface="Calibri" pitchFamily="34" charset="0"/>
                <a:ea typeface="Calibri" pitchFamily="34" charset="-122"/>
                <a:cs typeface="Calibri" pitchFamily="34" charset="-120"/>
              </a:rPr>
              <a:t>2024-25 results reported by The Rotary Foundation</a:t>
            </a:r>
            <a:endParaRPr lang="en-US" sz="1350" dirty="0"/>
          </a:p>
        </p:txBody>
      </p:sp>
      <p:sp>
        <p:nvSpPr>
          <p:cNvPr id="5" name="Shape 3"/>
          <p:cNvSpPr/>
          <p:nvPr/>
        </p:nvSpPr>
        <p:spPr>
          <a:xfrm>
            <a:off x="640080" y="1691640"/>
            <a:ext cx="2494712" cy="1554480"/>
          </a:xfrm>
          <a:prstGeom prst="roundRect">
            <a:avLst>
              <a:gd name="adj" fmla="val 3529"/>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41248" y="183794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1,424</a:t>
            </a:r>
            <a:endParaRPr lang="en-US" sz="3400" dirty="0"/>
          </a:p>
        </p:txBody>
      </p:sp>
      <p:sp>
        <p:nvSpPr>
          <p:cNvPr id="7" name="Text 5"/>
          <p:cNvSpPr/>
          <p:nvPr/>
        </p:nvSpPr>
        <p:spPr>
          <a:xfrm>
            <a:off x="841248" y="2468880"/>
            <a:ext cx="2092376" cy="64008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global grants approved for projects, scholars, and training teams</a:t>
            </a:r>
            <a:endParaRPr lang="en-US" sz="1250" dirty="0"/>
          </a:p>
        </p:txBody>
      </p:sp>
      <p:sp>
        <p:nvSpPr>
          <p:cNvPr id="8" name="Shape 6"/>
          <p:cNvSpPr/>
          <p:nvPr/>
        </p:nvSpPr>
        <p:spPr>
          <a:xfrm>
            <a:off x="3445688" y="1691640"/>
            <a:ext cx="2494712" cy="1554480"/>
          </a:xfrm>
          <a:prstGeom prst="roundRect">
            <a:avLst>
              <a:gd name="adj" fmla="val 3529"/>
            </a:avLst>
          </a:prstGeom>
          <a:solidFill>
            <a:srgbClr val="FFFFFF"/>
          </a:solidFill>
          <a:ln w="9525">
            <a:solidFill>
              <a:srgbClr val="DCD9D2"/>
            </a:solidFill>
            <a:prstDash val="solid"/>
          </a:ln>
        </p:spPr>
        <p:txBody>
          <a:bodyPr/>
          <a:lstStyle/>
          <a:p>
            <a:endParaRPr lang="en-US"/>
          </a:p>
        </p:txBody>
      </p:sp>
      <p:sp>
        <p:nvSpPr>
          <p:cNvPr id="9" name="Text 7"/>
          <p:cNvSpPr/>
          <p:nvPr/>
        </p:nvSpPr>
        <p:spPr>
          <a:xfrm>
            <a:off x="3646856" y="183794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468</a:t>
            </a:r>
            <a:endParaRPr lang="en-US" sz="3400" dirty="0"/>
          </a:p>
        </p:txBody>
      </p:sp>
      <p:sp>
        <p:nvSpPr>
          <p:cNvPr id="10" name="Text 8"/>
          <p:cNvSpPr/>
          <p:nvPr/>
        </p:nvSpPr>
        <p:spPr>
          <a:xfrm>
            <a:off x="3646856" y="2468880"/>
            <a:ext cx="2092376" cy="64008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district grants for smaller, short-term local and international projects</a:t>
            </a:r>
            <a:endParaRPr lang="en-US" sz="1250" dirty="0"/>
          </a:p>
        </p:txBody>
      </p:sp>
      <p:sp>
        <p:nvSpPr>
          <p:cNvPr id="11" name="Shape 9"/>
          <p:cNvSpPr/>
          <p:nvPr/>
        </p:nvSpPr>
        <p:spPr>
          <a:xfrm>
            <a:off x="6251296" y="1691640"/>
            <a:ext cx="2494712" cy="1554480"/>
          </a:xfrm>
          <a:prstGeom prst="roundRect">
            <a:avLst>
              <a:gd name="adj" fmla="val 3529"/>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6452464" y="183794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74</a:t>
            </a:r>
            <a:endParaRPr lang="en-US" sz="3400" dirty="0"/>
          </a:p>
        </p:txBody>
      </p:sp>
      <p:sp>
        <p:nvSpPr>
          <p:cNvPr id="13" name="Text 11"/>
          <p:cNvSpPr/>
          <p:nvPr/>
        </p:nvSpPr>
        <p:spPr>
          <a:xfrm>
            <a:off x="6452464" y="2468880"/>
            <a:ext cx="2092376" cy="64008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disaster response grants released to affected districts</a:t>
            </a:r>
            <a:endParaRPr lang="en-US" sz="1250" dirty="0"/>
          </a:p>
        </p:txBody>
      </p:sp>
      <p:sp>
        <p:nvSpPr>
          <p:cNvPr id="14" name="Shape 12"/>
          <p:cNvSpPr/>
          <p:nvPr/>
        </p:nvSpPr>
        <p:spPr>
          <a:xfrm>
            <a:off x="9056903" y="1691640"/>
            <a:ext cx="2494712" cy="1554480"/>
          </a:xfrm>
          <a:prstGeom prst="roundRect">
            <a:avLst>
              <a:gd name="adj" fmla="val 3529"/>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9258071" y="1837944"/>
            <a:ext cx="209237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$569M</a:t>
            </a:r>
            <a:endParaRPr lang="en-US" sz="3400" dirty="0"/>
          </a:p>
        </p:txBody>
      </p:sp>
      <p:sp>
        <p:nvSpPr>
          <p:cNvPr id="16" name="Text 14"/>
          <p:cNvSpPr/>
          <p:nvPr/>
        </p:nvSpPr>
        <p:spPr>
          <a:xfrm>
            <a:off x="9258071" y="2468880"/>
            <a:ext cx="2092376" cy="640080"/>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in gifts and commitments, past a $500 million goal</a:t>
            </a:r>
            <a:endParaRPr lang="en-US" sz="1250" dirty="0"/>
          </a:p>
        </p:txBody>
      </p:sp>
      <p:sp>
        <p:nvSpPr>
          <p:cNvPr id="17" name="Shape 15"/>
          <p:cNvSpPr/>
          <p:nvPr/>
        </p:nvSpPr>
        <p:spPr>
          <a:xfrm>
            <a:off x="640080" y="3657600"/>
            <a:ext cx="10911535" cy="2377440"/>
          </a:xfrm>
          <a:prstGeom prst="roundRect">
            <a:avLst>
              <a:gd name="adj" fmla="val 2308"/>
            </a:avLst>
          </a:prstGeom>
          <a:solidFill>
            <a:srgbClr val="17458F"/>
          </a:solidFill>
          <a:ln w="9525">
            <a:solidFill>
              <a:srgbClr val="17458F"/>
            </a:solidFill>
            <a:prstDash val="solid"/>
          </a:ln>
        </p:spPr>
        <p:txBody>
          <a:bodyPr/>
          <a:lstStyle/>
          <a:p>
            <a:endParaRPr lang="en-US"/>
          </a:p>
        </p:txBody>
      </p:sp>
      <p:sp>
        <p:nvSpPr>
          <p:cNvPr id="18" name="Text 16"/>
          <p:cNvSpPr/>
          <p:nvPr/>
        </p:nvSpPr>
        <p:spPr>
          <a:xfrm>
            <a:off x="960120" y="3858768"/>
            <a:ext cx="4572000" cy="320040"/>
          </a:xfrm>
          <a:prstGeom prst="rect">
            <a:avLst/>
          </a:prstGeom>
          <a:noFill/>
          <a:ln/>
        </p:spPr>
        <p:txBody>
          <a:bodyPr wrap="square" lIns="0" tIns="0" rIns="0" bIns="0" rtlCol="0" anchor="ctr"/>
          <a:lstStyle/>
          <a:p>
            <a:pPr marL="0" indent="0">
              <a:buNone/>
            </a:pPr>
            <a:r>
              <a:rPr lang="en-US" sz="1700" b="1" dirty="0">
                <a:solidFill>
                  <a:srgbClr val="F7A81B"/>
                </a:solidFill>
                <a:latin typeface="Trebuchet MS" pitchFamily="34" charset="0"/>
                <a:ea typeface="Trebuchet MS" pitchFamily="34" charset="-122"/>
                <a:cs typeface="Trebuchet MS" pitchFamily="34" charset="-120"/>
              </a:rPr>
              <a:t>Where the dollars went</a:t>
            </a:r>
            <a:endParaRPr lang="en-US" sz="1700" dirty="0"/>
          </a:p>
        </p:txBody>
      </p:sp>
      <p:sp>
        <p:nvSpPr>
          <p:cNvPr id="19" name="Text 17"/>
          <p:cNvSpPr/>
          <p:nvPr/>
        </p:nvSpPr>
        <p:spPr>
          <a:xfrm>
            <a:off x="960120" y="4343400"/>
            <a:ext cx="2286000" cy="36576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Global grants</a:t>
            </a:r>
            <a:endParaRPr lang="en-US" sz="1300" dirty="0"/>
          </a:p>
        </p:txBody>
      </p:sp>
      <p:sp>
        <p:nvSpPr>
          <p:cNvPr id="20" name="Text 18"/>
          <p:cNvSpPr/>
          <p:nvPr/>
        </p:nvSpPr>
        <p:spPr>
          <a:xfrm>
            <a:off x="3383280" y="4343400"/>
            <a:ext cx="7772400" cy="365760"/>
          </a:xfrm>
          <a:prstGeom prst="rect">
            <a:avLst/>
          </a:prstGeom>
          <a:noFill/>
          <a:ln/>
        </p:spPr>
        <p:txBody>
          <a:bodyPr wrap="square" lIns="0" tIns="0" rIns="0" bIns="0" rtlCol="0" anchor="ctr"/>
          <a:lstStyle/>
          <a:p>
            <a:pPr marL="0" indent="0">
              <a:buNone/>
            </a:pPr>
            <a:r>
              <a:rPr lang="en-US" sz="1250" dirty="0">
                <a:solidFill>
                  <a:srgbClr val="CFD9EC"/>
                </a:solidFill>
                <a:latin typeface="Calibri" pitchFamily="34" charset="0"/>
                <a:ea typeface="Calibri" pitchFamily="34" charset="-122"/>
                <a:cs typeface="Calibri" pitchFamily="34" charset="-120"/>
              </a:rPr>
              <a:t>$88.2 million in program awards — large, sustainable projects with an international partner</a:t>
            </a:r>
            <a:endParaRPr lang="en-US" sz="1250" dirty="0"/>
          </a:p>
        </p:txBody>
      </p:sp>
      <p:sp>
        <p:nvSpPr>
          <p:cNvPr id="21" name="Text 19"/>
          <p:cNvSpPr/>
          <p:nvPr/>
        </p:nvSpPr>
        <p:spPr>
          <a:xfrm>
            <a:off x="960120" y="4745736"/>
            <a:ext cx="2286000" cy="36576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District grants</a:t>
            </a:r>
            <a:endParaRPr lang="en-US" sz="1300" dirty="0"/>
          </a:p>
        </p:txBody>
      </p:sp>
      <p:sp>
        <p:nvSpPr>
          <p:cNvPr id="22" name="Text 20"/>
          <p:cNvSpPr/>
          <p:nvPr/>
        </p:nvSpPr>
        <p:spPr>
          <a:xfrm>
            <a:off x="3383280" y="4745736"/>
            <a:ext cx="7772400" cy="365760"/>
          </a:xfrm>
          <a:prstGeom prst="rect">
            <a:avLst/>
          </a:prstGeom>
          <a:noFill/>
          <a:ln/>
        </p:spPr>
        <p:txBody>
          <a:bodyPr wrap="square" lIns="0" tIns="0" rIns="0" bIns="0" rtlCol="0" anchor="ctr"/>
          <a:lstStyle/>
          <a:p>
            <a:pPr marL="0" indent="0">
              <a:buNone/>
            </a:pPr>
            <a:r>
              <a:rPr lang="en-US" sz="1250" dirty="0">
                <a:solidFill>
                  <a:srgbClr val="CFD9EC"/>
                </a:solidFill>
                <a:latin typeface="Calibri" pitchFamily="34" charset="0"/>
                <a:ea typeface="Calibri" pitchFamily="34" charset="-122"/>
                <a:cs typeface="Calibri" pitchFamily="34" charset="-120"/>
              </a:rPr>
              <a:t>$27.8 million in block grants administered by districts for their own clubs</a:t>
            </a:r>
            <a:endParaRPr lang="en-US" sz="1250" dirty="0"/>
          </a:p>
        </p:txBody>
      </p:sp>
      <p:sp>
        <p:nvSpPr>
          <p:cNvPr id="23" name="Text 21"/>
          <p:cNvSpPr/>
          <p:nvPr/>
        </p:nvSpPr>
        <p:spPr>
          <a:xfrm>
            <a:off x="960120" y="5148072"/>
            <a:ext cx="2286000" cy="36576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Disaster response</a:t>
            </a:r>
            <a:endParaRPr lang="en-US" sz="1300" dirty="0"/>
          </a:p>
        </p:txBody>
      </p:sp>
      <p:sp>
        <p:nvSpPr>
          <p:cNvPr id="24" name="Text 22"/>
          <p:cNvSpPr/>
          <p:nvPr/>
        </p:nvSpPr>
        <p:spPr>
          <a:xfrm>
            <a:off x="3383280" y="5148072"/>
            <a:ext cx="7772400" cy="365760"/>
          </a:xfrm>
          <a:prstGeom prst="rect">
            <a:avLst/>
          </a:prstGeom>
          <a:noFill/>
          <a:ln/>
        </p:spPr>
        <p:txBody>
          <a:bodyPr wrap="square" lIns="0" tIns="0" rIns="0" bIns="0" rtlCol="0" anchor="ctr"/>
          <a:lstStyle/>
          <a:p>
            <a:pPr marL="0" indent="0">
              <a:buNone/>
            </a:pPr>
            <a:r>
              <a:rPr lang="en-US" sz="1250" dirty="0">
                <a:solidFill>
                  <a:srgbClr val="CFD9EC"/>
                </a:solidFill>
                <a:latin typeface="Calibri" pitchFamily="34" charset="0"/>
                <a:ea typeface="Calibri" pitchFamily="34" charset="-122"/>
                <a:cs typeface="Calibri" pitchFamily="34" charset="-120"/>
              </a:rPr>
              <a:t>$1.9 million released quickly after disasters, drawn from the Disaster Response Fund</a:t>
            </a:r>
            <a:endParaRPr lang="en-US" sz="1250" dirty="0"/>
          </a:p>
        </p:txBody>
      </p:sp>
      <p:sp>
        <p:nvSpPr>
          <p:cNvPr id="25" name="Text 23"/>
          <p:cNvSpPr/>
          <p:nvPr/>
        </p:nvSpPr>
        <p:spPr>
          <a:xfrm>
            <a:off x="960120" y="5550408"/>
            <a:ext cx="2286000" cy="36576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Programs of Scale</a:t>
            </a:r>
            <a:endParaRPr lang="en-US" sz="1300" dirty="0"/>
          </a:p>
        </p:txBody>
      </p:sp>
      <p:sp>
        <p:nvSpPr>
          <p:cNvPr id="26" name="Text 24"/>
          <p:cNvSpPr/>
          <p:nvPr/>
        </p:nvSpPr>
        <p:spPr>
          <a:xfrm>
            <a:off x="3383280" y="5550408"/>
            <a:ext cx="7772400" cy="365760"/>
          </a:xfrm>
          <a:prstGeom prst="rect">
            <a:avLst/>
          </a:prstGeom>
          <a:noFill/>
          <a:ln/>
        </p:spPr>
        <p:txBody>
          <a:bodyPr wrap="square" lIns="0" tIns="0" rIns="0" bIns="0" rtlCol="0" anchor="ctr"/>
          <a:lstStyle/>
          <a:p>
            <a:pPr marL="0" indent="0">
              <a:buNone/>
            </a:pPr>
            <a:r>
              <a:rPr lang="en-US" sz="1250" dirty="0">
                <a:solidFill>
                  <a:srgbClr val="CFD9EC"/>
                </a:solidFill>
                <a:latin typeface="Calibri" pitchFamily="34" charset="0"/>
                <a:ea typeface="Calibri" pitchFamily="34" charset="-122"/>
                <a:cs typeface="Calibri" pitchFamily="34" charset="-120"/>
              </a:rPr>
              <a:t>$2 million awarded to Pathways to Peace and Prosperity in Colombia</a:t>
            </a:r>
            <a:endParaRPr lang="en-US" sz="1250" dirty="0"/>
          </a:p>
        </p:txBody>
      </p:sp>
      <p:sp>
        <p:nvSpPr>
          <p:cNvPr id="27" name="Text 25"/>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Foundation 2024-25 milestones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Rotary Foundation Fact Card 2025</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2024-25 Annual Report</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7458F"/>
        </a:solidFill>
        <a:effectLst/>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F7A81B"/>
          </a:solidFill>
          <a:ln/>
        </p:spPr>
        <p:txBody>
          <a:bodyPr/>
          <a:lstStyle/>
          <a:p>
            <a:endParaRPr lang="en-US"/>
          </a:p>
        </p:txBody>
      </p:sp>
      <p:sp>
        <p:nvSpPr>
          <p:cNvPr id="3" name="Text 1"/>
          <p:cNvSpPr/>
          <p:nvPr/>
        </p:nvSpPr>
        <p:spPr>
          <a:xfrm>
            <a:off x="1005840" y="2606040"/>
            <a:ext cx="5486400" cy="320040"/>
          </a:xfrm>
          <a:prstGeom prst="rect">
            <a:avLst/>
          </a:prstGeom>
          <a:noFill/>
          <a:ln/>
        </p:spPr>
        <p:txBody>
          <a:bodyPr wrap="square" lIns="0" tIns="0" rIns="0" bIns="0" rtlCol="0" anchor="ctr"/>
          <a:lstStyle/>
          <a:p>
            <a:pPr marL="0" indent="0">
              <a:buNone/>
            </a:pPr>
            <a:r>
              <a:rPr lang="en-US" sz="1300" b="1" kern="0" spc="300" dirty="0">
                <a:solidFill>
                  <a:srgbClr val="F7A81B"/>
                </a:solidFill>
                <a:latin typeface="Calibri" pitchFamily="34" charset="0"/>
                <a:ea typeface="Calibri" pitchFamily="34" charset="-122"/>
                <a:cs typeface="Calibri" pitchFamily="34" charset="-120"/>
              </a:rPr>
              <a:t>PART ONE</a:t>
            </a:r>
            <a:endParaRPr lang="en-US" sz="1300" dirty="0"/>
          </a:p>
        </p:txBody>
      </p:sp>
      <p:sp>
        <p:nvSpPr>
          <p:cNvPr id="4" name="Text 2"/>
          <p:cNvSpPr/>
          <p:nvPr/>
        </p:nvSpPr>
        <p:spPr>
          <a:xfrm>
            <a:off x="1005840" y="2971800"/>
            <a:ext cx="9144000" cy="1554480"/>
          </a:xfrm>
          <a:prstGeom prst="rect">
            <a:avLst/>
          </a:prstGeom>
          <a:noFill/>
          <a:ln/>
        </p:spPr>
        <p:txBody>
          <a:bodyPr wrap="square" lIns="0" tIns="0" rIns="0" bIns="0" rtlCol="0" anchor="ctr"/>
          <a:lstStyle/>
          <a:p>
            <a:pPr marL="0" indent="0">
              <a:lnSpc>
                <a:spcPts val="4600"/>
              </a:lnSpc>
              <a:buNone/>
            </a:pPr>
            <a:r>
              <a:rPr lang="en-US" sz="4000" b="1" dirty="0">
                <a:solidFill>
                  <a:srgbClr val="FFFFFF"/>
                </a:solidFill>
                <a:latin typeface="Trebuchet MS" pitchFamily="34" charset="0"/>
                <a:ea typeface="Trebuchet MS" pitchFamily="34" charset="-122"/>
                <a:cs typeface="Trebuchet MS" pitchFamily="34" charset="-120"/>
              </a:rPr>
              <a:t>The funds:</a:t>
            </a:r>
            <a:endParaRPr lang="en-US" sz="4000" dirty="0"/>
          </a:p>
          <a:p>
            <a:pPr marL="0" indent="0">
              <a:lnSpc>
                <a:spcPts val="4600"/>
              </a:lnSpc>
              <a:buNone/>
            </a:pPr>
            <a:r>
              <a:rPr lang="en-US" sz="4000" b="1" dirty="0">
                <a:solidFill>
                  <a:srgbClr val="FFFFFF"/>
                </a:solidFill>
                <a:latin typeface="Trebuchet MS" pitchFamily="34" charset="0"/>
                <a:ea typeface="Trebuchet MS" pitchFamily="34" charset="-122"/>
                <a:cs typeface="Trebuchet MS" pitchFamily="34" charset="-120"/>
              </a:rPr>
              <a:t>where the money lives</a:t>
            </a:r>
            <a:endParaRPr lang="en-US" sz="4000" dirty="0"/>
          </a:p>
        </p:txBody>
      </p:sp>
      <p:sp>
        <p:nvSpPr>
          <p:cNvPr id="5" name="Text 3"/>
          <p:cNvSpPr/>
          <p:nvPr/>
        </p:nvSpPr>
        <p:spPr>
          <a:xfrm>
            <a:off x="1005840" y="4617720"/>
            <a:ext cx="9601200" cy="365760"/>
          </a:xfrm>
          <a:prstGeom prst="rect">
            <a:avLst/>
          </a:prstGeom>
          <a:noFill/>
          <a:ln/>
        </p:spPr>
        <p:txBody>
          <a:bodyPr wrap="square" lIns="0" tIns="0" rIns="0" bIns="0" rtlCol="0" anchor="ctr"/>
          <a:lstStyle/>
          <a:p>
            <a:pPr marL="0" indent="0">
              <a:buNone/>
            </a:pPr>
            <a:r>
              <a:rPr lang="en-US" sz="1500" dirty="0">
                <a:solidFill>
                  <a:srgbClr val="A9BADA"/>
                </a:solidFill>
                <a:latin typeface="Calibri" pitchFamily="34" charset="0"/>
                <a:ea typeface="Calibri" pitchFamily="34" charset="-122"/>
                <a:cs typeface="Calibri" pitchFamily="34" charset="-120"/>
              </a:rPr>
              <a:t>Annual Fund and SHARE · World Fund · District Designated Fund · PolioPlus · Endowment</a:t>
            </a:r>
            <a:endParaRPr lang="en-US" sz="1500" dirty="0"/>
          </a:p>
        </p:txBody>
      </p:sp>
      <p:sp>
        <p:nvSpPr>
          <p:cNvPr id="9" name="Rectangle 8">
            <a:extLst>
              <a:ext uri="{FF2B5EF4-FFF2-40B4-BE49-F238E27FC236}">
                <a16:creationId xmlns:a16="http://schemas.microsoft.com/office/drawing/2014/main" id="{C561A333-43C8-88B2-1665-78E538D46076}"/>
              </a:ext>
            </a:extLst>
          </p:cNvPr>
          <p:cNvSpPr/>
          <p:nvPr/>
        </p:nvSpPr>
        <p:spPr>
          <a:xfrm>
            <a:off x="5090160" y="0"/>
            <a:ext cx="7101840" cy="1554480"/>
          </a:xfrm>
          <a:prstGeom prst="rect">
            <a:avLst/>
          </a:prstGeom>
          <a:solidFill>
            <a:schemeClr val="accent1">
              <a:lumMod val="20000"/>
              <a:lumOff val="80000"/>
            </a:schemeClr>
          </a:solidFill>
          <a:ln>
            <a:solidFill>
              <a:schemeClr val="bg1">
                <a:lumMod val="9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DF68B9-EA14-3666-CC86-7CD5B5DB1EE5}"/>
              </a:ext>
            </a:extLst>
          </p:cNvPr>
          <p:cNvPicPr>
            <a:picLocks noChangeAspect="1"/>
          </p:cNvPicPr>
          <p:nvPr/>
        </p:nvPicPr>
        <p:blipFill>
          <a:blip r:embed="rId3"/>
          <a:stretch>
            <a:fillRect/>
          </a:stretch>
        </p:blipFill>
        <p:spPr>
          <a:xfrm>
            <a:off x="5275788" y="246625"/>
            <a:ext cx="6533941" cy="12126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THE FUNDING MODEL</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SHARE: how your gift comes back</a:t>
            </a:r>
            <a:endParaRPr lang="en-US" sz="3000" dirty="0"/>
          </a:p>
        </p:txBody>
      </p:sp>
      <p:sp>
        <p:nvSpPr>
          <p:cNvPr id="4" name="Text 2"/>
          <p:cNvSpPr/>
          <p:nvPr/>
        </p:nvSpPr>
        <p:spPr>
          <a:xfrm>
            <a:off x="640080" y="1371600"/>
            <a:ext cx="10881360" cy="7772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Annual Fund gifts are invested for three years. At the end of each Rotary year, 5% of Annual Fund-SHARE contributions is applied to operating expenses and the remainder is split evenly between the World Fund and your District Designated Fund (DDF).</a:t>
            </a:r>
            <a:endParaRPr lang="en-US" sz="1450" dirty="0"/>
          </a:p>
        </p:txBody>
      </p:sp>
      <p:sp>
        <p:nvSpPr>
          <p:cNvPr id="5" name="Shape 3"/>
          <p:cNvSpPr/>
          <p:nvPr/>
        </p:nvSpPr>
        <p:spPr>
          <a:xfrm>
            <a:off x="640080" y="2377440"/>
            <a:ext cx="3200400" cy="1371600"/>
          </a:xfrm>
          <a:prstGeom prst="roundRect">
            <a:avLst>
              <a:gd name="adj" fmla="val 4000"/>
            </a:avLst>
          </a:prstGeom>
          <a:solidFill>
            <a:srgbClr val="17458F"/>
          </a:solidFill>
          <a:ln w="9525">
            <a:solidFill>
              <a:srgbClr val="17458F"/>
            </a:solidFill>
            <a:prstDash val="solid"/>
          </a:ln>
        </p:spPr>
        <p:txBody>
          <a:bodyPr/>
          <a:lstStyle/>
          <a:p>
            <a:endParaRPr lang="en-US"/>
          </a:p>
        </p:txBody>
      </p:sp>
      <p:sp>
        <p:nvSpPr>
          <p:cNvPr id="6" name="Text 4"/>
          <p:cNvSpPr/>
          <p:nvPr/>
        </p:nvSpPr>
        <p:spPr>
          <a:xfrm>
            <a:off x="868680" y="2542032"/>
            <a:ext cx="2743200" cy="320040"/>
          </a:xfrm>
          <a:prstGeom prst="rect">
            <a:avLst/>
          </a:prstGeom>
          <a:noFill/>
          <a:ln/>
        </p:spPr>
        <p:txBody>
          <a:bodyPr wrap="square" lIns="0" tIns="0" rIns="0" bIns="0" rtlCol="0" anchor="ctr"/>
          <a:lstStyle/>
          <a:p>
            <a:pPr marL="0" indent="0">
              <a:buNone/>
            </a:pPr>
            <a:r>
              <a:rPr lang="en-US" sz="1500" b="1" dirty="0">
                <a:solidFill>
                  <a:srgbClr val="FFFFFF"/>
                </a:solidFill>
                <a:latin typeface="Trebuchet MS" pitchFamily="34" charset="0"/>
                <a:ea typeface="Trebuchet MS" pitchFamily="34" charset="-122"/>
                <a:cs typeface="Trebuchet MS" pitchFamily="34" charset="-120"/>
              </a:rPr>
              <a:t>Annual Fund-SHARE</a:t>
            </a:r>
            <a:endParaRPr lang="en-US" sz="1500" dirty="0"/>
          </a:p>
        </p:txBody>
      </p:sp>
      <p:sp>
        <p:nvSpPr>
          <p:cNvPr id="7" name="Text 5"/>
          <p:cNvSpPr/>
          <p:nvPr/>
        </p:nvSpPr>
        <p:spPr>
          <a:xfrm>
            <a:off x="868680" y="2889504"/>
            <a:ext cx="2743200" cy="731520"/>
          </a:xfrm>
          <a:prstGeom prst="rect">
            <a:avLst/>
          </a:prstGeom>
          <a:noFill/>
          <a:ln/>
        </p:spPr>
        <p:txBody>
          <a:bodyPr wrap="square" lIns="0" tIns="0" rIns="0" bIns="0" rtlCol="0" anchor="ctr"/>
          <a:lstStyle/>
          <a:p>
            <a:pPr marL="0" indent="0">
              <a:lnSpc>
                <a:spcPts val="1600"/>
              </a:lnSpc>
              <a:buNone/>
            </a:pPr>
            <a:r>
              <a:rPr lang="en-US" sz="1200" dirty="0">
                <a:solidFill>
                  <a:srgbClr val="CFD9EC"/>
                </a:solidFill>
                <a:latin typeface="Calibri" pitchFamily="34" charset="0"/>
                <a:ea typeface="Calibri" pitchFamily="34" charset="-122"/>
                <a:cs typeface="Calibri" pitchFamily="34" charset="-120"/>
              </a:rPr>
              <a:t>Your gift, invested for three years. 5% funds Foundation operations.</a:t>
            </a:r>
            <a:endParaRPr lang="en-US" sz="1200" dirty="0"/>
          </a:p>
        </p:txBody>
      </p:sp>
      <p:sp>
        <p:nvSpPr>
          <p:cNvPr id="8" name="Shape 6"/>
          <p:cNvSpPr/>
          <p:nvPr/>
        </p:nvSpPr>
        <p:spPr>
          <a:xfrm>
            <a:off x="3986784" y="2944368"/>
            <a:ext cx="530352" cy="237744"/>
          </a:xfrm>
          <a:prstGeom prst="rightArrow">
            <a:avLst/>
          </a:prstGeom>
          <a:solidFill>
            <a:srgbClr val="0067C8"/>
          </a:solidFill>
          <a:ln w="12700">
            <a:solidFill>
              <a:srgbClr val="0067C8"/>
            </a:solidFill>
            <a:prstDash val="solid"/>
          </a:ln>
        </p:spPr>
        <p:txBody>
          <a:bodyPr/>
          <a:lstStyle/>
          <a:p>
            <a:endParaRPr lang="en-US"/>
          </a:p>
        </p:txBody>
      </p:sp>
      <p:sp>
        <p:nvSpPr>
          <p:cNvPr id="9" name="Shape 7"/>
          <p:cNvSpPr/>
          <p:nvPr/>
        </p:nvSpPr>
        <p:spPr>
          <a:xfrm>
            <a:off x="4663440" y="2377440"/>
            <a:ext cx="3200400"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10" name="Text 8"/>
          <p:cNvSpPr/>
          <p:nvPr/>
        </p:nvSpPr>
        <p:spPr>
          <a:xfrm>
            <a:off x="4892040" y="2542032"/>
            <a:ext cx="2743200" cy="320040"/>
          </a:xfrm>
          <a:prstGeom prst="rect">
            <a:avLst/>
          </a:prstGeom>
          <a:noFill/>
          <a:ln/>
        </p:spPr>
        <p:txBody>
          <a:bodyPr wrap="square" lIns="0" tIns="0" rIns="0" bIns="0" rtlCol="0" anchor="ctr"/>
          <a:lstStyle/>
          <a:p>
            <a:pPr marL="0" indent="0">
              <a:buNone/>
            </a:pPr>
            <a:r>
              <a:rPr lang="en-US" sz="1500" b="1" dirty="0">
                <a:solidFill>
                  <a:srgbClr val="17458F"/>
                </a:solidFill>
                <a:latin typeface="Trebuchet MS" pitchFamily="34" charset="0"/>
                <a:ea typeface="Trebuchet MS" pitchFamily="34" charset="-122"/>
                <a:cs typeface="Trebuchet MS" pitchFamily="34" charset="-120"/>
              </a:rPr>
              <a:t>47.5% → World Fund</a:t>
            </a:r>
            <a:endParaRPr lang="en-US" sz="1500" dirty="0"/>
          </a:p>
        </p:txBody>
      </p:sp>
      <p:sp>
        <p:nvSpPr>
          <p:cNvPr id="11" name="Text 9"/>
          <p:cNvSpPr/>
          <p:nvPr/>
        </p:nvSpPr>
        <p:spPr>
          <a:xfrm>
            <a:off x="4892040" y="2889504"/>
            <a:ext cx="2743200" cy="731520"/>
          </a:xfrm>
          <a:prstGeom prst="rect">
            <a:avLst/>
          </a:prstGeom>
          <a:noFill/>
          <a:ln/>
        </p:spPr>
        <p:txBody>
          <a:bodyPr wrap="square" lIns="0" tIns="0" rIns="0" bIns="0" rtlCol="0" anchor="ctr"/>
          <a:lstStyle/>
          <a:p>
            <a:pPr marL="0" indent="0">
              <a:lnSpc>
                <a:spcPts val="1600"/>
              </a:lnSpc>
              <a:buNone/>
            </a:pPr>
            <a:r>
              <a:rPr lang="en-US" sz="1200" dirty="0">
                <a:solidFill>
                  <a:srgbClr val="262523"/>
                </a:solidFill>
                <a:latin typeface="Calibri" pitchFamily="34" charset="0"/>
                <a:ea typeface="Calibri" pitchFamily="34" charset="-122"/>
                <a:cs typeface="Calibri" pitchFamily="34" charset="-120"/>
              </a:rPr>
              <a:t>The Foundation’s flexible pool for global grants and worldwide programs.</a:t>
            </a:r>
            <a:endParaRPr lang="en-US" sz="1200" dirty="0"/>
          </a:p>
        </p:txBody>
      </p:sp>
      <p:sp>
        <p:nvSpPr>
          <p:cNvPr id="12" name="Shape 10"/>
          <p:cNvSpPr/>
          <p:nvPr/>
        </p:nvSpPr>
        <p:spPr>
          <a:xfrm>
            <a:off x="4663440" y="4023360"/>
            <a:ext cx="3200400"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13" name="Text 11"/>
          <p:cNvSpPr/>
          <p:nvPr/>
        </p:nvSpPr>
        <p:spPr>
          <a:xfrm>
            <a:off x="4892040" y="4187952"/>
            <a:ext cx="2743200" cy="320040"/>
          </a:xfrm>
          <a:prstGeom prst="rect">
            <a:avLst/>
          </a:prstGeom>
          <a:noFill/>
          <a:ln/>
        </p:spPr>
        <p:txBody>
          <a:bodyPr wrap="square" lIns="0" tIns="0" rIns="0" bIns="0" rtlCol="0" anchor="ctr"/>
          <a:lstStyle/>
          <a:p>
            <a:pPr marL="0" indent="0">
              <a:buNone/>
            </a:pPr>
            <a:r>
              <a:rPr lang="en-US" sz="1500" b="1" dirty="0">
                <a:solidFill>
                  <a:srgbClr val="17458F"/>
                </a:solidFill>
                <a:latin typeface="Trebuchet MS" pitchFamily="34" charset="0"/>
                <a:ea typeface="Trebuchet MS" pitchFamily="34" charset="-122"/>
                <a:cs typeface="Trebuchet MS" pitchFamily="34" charset="-120"/>
              </a:rPr>
              <a:t>47.5% → DDF</a:t>
            </a:r>
            <a:endParaRPr lang="en-US" sz="1500" dirty="0"/>
          </a:p>
        </p:txBody>
      </p:sp>
      <p:sp>
        <p:nvSpPr>
          <p:cNvPr id="14" name="Text 12"/>
          <p:cNvSpPr/>
          <p:nvPr/>
        </p:nvSpPr>
        <p:spPr>
          <a:xfrm>
            <a:off x="4892040" y="4535424"/>
            <a:ext cx="2743200" cy="731520"/>
          </a:xfrm>
          <a:prstGeom prst="rect">
            <a:avLst/>
          </a:prstGeom>
          <a:noFill/>
          <a:ln/>
        </p:spPr>
        <p:txBody>
          <a:bodyPr wrap="square" lIns="0" tIns="0" rIns="0" bIns="0" rtlCol="0" anchor="ctr"/>
          <a:lstStyle/>
          <a:p>
            <a:pPr marL="0" indent="0">
              <a:lnSpc>
                <a:spcPts val="1600"/>
              </a:lnSpc>
              <a:buNone/>
            </a:pPr>
            <a:r>
              <a:rPr lang="en-US" sz="1200" dirty="0">
                <a:solidFill>
                  <a:srgbClr val="262523"/>
                </a:solidFill>
                <a:latin typeface="Calibri" pitchFamily="34" charset="0"/>
                <a:ea typeface="Calibri" pitchFamily="34" charset="-122"/>
                <a:cs typeface="Calibri" pitchFamily="34" charset="-120"/>
              </a:rPr>
              <a:t>Returned to your district three years later to spend on grants and programs.</a:t>
            </a:r>
            <a:endParaRPr lang="en-US" sz="1200" dirty="0"/>
          </a:p>
        </p:txBody>
      </p:sp>
      <p:sp>
        <p:nvSpPr>
          <p:cNvPr id="15" name="Shape 13"/>
          <p:cNvSpPr/>
          <p:nvPr/>
        </p:nvSpPr>
        <p:spPr>
          <a:xfrm>
            <a:off x="8010144" y="2944368"/>
            <a:ext cx="530352" cy="237744"/>
          </a:xfrm>
          <a:prstGeom prst="rightArrow">
            <a:avLst/>
          </a:prstGeom>
          <a:solidFill>
            <a:srgbClr val="0067C8"/>
          </a:solidFill>
          <a:ln w="12700">
            <a:solidFill>
              <a:srgbClr val="0067C8"/>
            </a:solidFill>
            <a:prstDash val="solid"/>
          </a:ln>
        </p:spPr>
        <p:txBody>
          <a:bodyPr/>
          <a:lstStyle/>
          <a:p>
            <a:endParaRPr lang="en-US"/>
          </a:p>
        </p:txBody>
      </p:sp>
      <p:sp>
        <p:nvSpPr>
          <p:cNvPr id="16" name="Shape 14"/>
          <p:cNvSpPr/>
          <p:nvPr/>
        </p:nvSpPr>
        <p:spPr>
          <a:xfrm>
            <a:off x="8010144" y="4590288"/>
            <a:ext cx="530352" cy="237744"/>
          </a:xfrm>
          <a:prstGeom prst="rightArrow">
            <a:avLst/>
          </a:prstGeom>
          <a:solidFill>
            <a:srgbClr val="0067C8"/>
          </a:solidFill>
          <a:ln w="12700">
            <a:solidFill>
              <a:srgbClr val="0067C8"/>
            </a:solidFill>
            <a:prstDash val="solid"/>
          </a:ln>
        </p:spPr>
        <p:txBody>
          <a:bodyPr/>
          <a:lstStyle/>
          <a:p>
            <a:endParaRPr lang="en-US"/>
          </a:p>
        </p:txBody>
      </p:sp>
      <p:sp>
        <p:nvSpPr>
          <p:cNvPr id="17" name="Shape 15"/>
          <p:cNvSpPr/>
          <p:nvPr/>
        </p:nvSpPr>
        <p:spPr>
          <a:xfrm>
            <a:off x="8686800" y="2377440"/>
            <a:ext cx="3200400"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8915400" y="2542032"/>
            <a:ext cx="2743200" cy="320040"/>
          </a:xfrm>
          <a:prstGeom prst="rect">
            <a:avLst/>
          </a:prstGeom>
          <a:noFill/>
          <a:ln/>
        </p:spPr>
        <p:txBody>
          <a:bodyPr wrap="square" lIns="0" tIns="0" rIns="0" bIns="0" rtlCol="0" anchor="ctr"/>
          <a:lstStyle/>
          <a:p>
            <a:pPr marL="0" indent="0">
              <a:buNone/>
            </a:pPr>
            <a:r>
              <a:rPr lang="en-US" sz="1500" b="1" dirty="0">
                <a:solidFill>
                  <a:srgbClr val="0067C8"/>
                </a:solidFill>
                <a:latin typeface="Trebuchet MS" pitchFamily="34" charset="0"/>
                <a:ea typeface="Trebuchet MS" pitchFamily="34" charset="-122"/>
                <a:cs typeface="Trebuchet MS" pitchFamily="34" charset="-120"/>
              </a:rPr>
              <a:t>Global grants</a:t>
            </a:r>
            <a:endParaRPr lang="en-US" sz="1500" dirty="0"/>
          </a:p>
        </p:txBody>
      </p:sp>
      <p:sp>
        <p:nvSpPr>
          <p:cNvPr id="19" name="Text 17"/>
          <p:cNvSpPr/>
          <p:nvPr/>
        </p:nvSpPr>
        <p:spPr>
          <a:xfrm>
            <a:off x="8915400" y="2889504"/>
            <a:ext cx="2743200" cy="822960"/>
          </a:xfrm>
          <a:prstGeom prst="rect">
            <a:avLst/>
          </a:prstGeom>
          <a:noFill/>
          <a:ln/>
        </p:spPr>
        <p:txBody>
          <a:bodyPr wrap="square" lIns="0" tIns="0" rIns="0" bIns="0" rtlCol="0" anchor="ctr"/>
          <a:lstStyle/>
          <a:p>
            <a:pPr marL="0" indent="0">
              <a:lnSpc>
                <a:spcPts val="1600"/>
              </a:lnSpc>
              <a:buNone/>
            </a:pPr>
            <a:r>
              <a:rPr lang="en-US" sz="1200" dirty="0">
                <a:solidFill>
                  <a:srgbClr val="262523"/>
                </a:solidFill>
                <a:latin typeface="Calibri" pitchFamily="34" charset="0"/>
                <a:ea typeface="Calibri" pitchFamily="34" charset="-122"/>
                <a:cs typeface="Calibri" pitchFamily="34" charset="-120"/>
              </a:rPr>
              <a:t>Large projects, scholarships, and vocational training teams, matched by the World Fund.</a:t>
            </a:r>
            <a:endParaRPr lang="en-US" sz="1200" dirty="0"/>
          </a:p>
        </p:txBody>
      </p:sp>
      <p:sp>
        <p:nvSpPr>
          <p:cNvPr id="20" name="Shape 18"/>
          <p:cNvSpPr/>
          <p:nvPr/>
        </p:nvSpPr>
        <p:spPr>
          <a:xfrm>
            <a:off x="8686800" y="4023360"/>
            <a:ext cx="3200400" cy="1371600"/>
          </a:xfrm>
          <a:prstGeom prst="roundRect">
            <a:avLst>
              <a:gd name="adj" fmla="val 4000"/>
            </a:avLst>
          </a:prstGeom>
          <a:solidFill>
            <a:srgbClr val="FFFFFF"/>
          </a:solidFill>
          <a:ln w="9525">
            <a:solidFill>
              <a:srgbClr val="DCD9D2"/>
            </a:solidFill>
            <a:prstDash val="solid"/>
          </a:ln>
        </p:spPr>
        <p:txBody>
          <a:bodyPr/>
          <a:lstStyle/>
          <a:p>
            <a:endParaRPr lang="en-US"/>
          </a:p>
        </p:txBody>
      </p:sp>
      <p:sp>
        <p:nvSpPr>
          <p:cNvPr id="21" name="Text 19"/>
          <p:cNvSpPr/>
          <p:nvPr/>
        </p:nvSpPr>
        <p:spPr>
          <a:xfrm>
            <a:off x="8915400" y="4187952"/>
            <a:ext cx="2743200" cy="320040"/>
          </a:xfrm>
          <a:prstGeom prst="rect">
            <a:avLst/>
          </a:prstGeom>
          <a:noFill/>
          <a:ln/>
        </p:spPr>
        <p:txBody>
          <a:bodyPr wrap="square" lIns="0" tIns="0" rIns="0" bIns="0" rtlCol="0" anchor="ctr"/>
          <a:lstStyle/>
          <a:p>
            <a:pPr marL="0" indent="0">
              <a:buNone/>
            </a:pPr>
            <a:r>
              <a:rPr lang="en-US" sz="1500" b="1" dirty="0">
                <a:solidFill>
                  <a:srgbClr val="0067C8"/>
                </a:solidFill>
                <a:latin typeface="Trebuchet MS" pitchFamily="34" charset="0"/>
                <a:ea typeface="Trebuchet MS" pitchFamily="34" charset="-122"/>
                <a:cs typeface="Trebuchet MS" pitchFamily="34" charset="-120"/>
              </a:rPr>
              <a:t>District grants</a:t>
            </a:r>
            <a:endParaRPr lang="en-US" sz="1500" dirty="0"/>
          </a:p>
        </p:txBody>
      </p:sp>
      <p:sp>
        <p:nvSpPr>
          <p:cNvPr id="22" name="Text 20"/>
          <p:cNvSpPr/>
          <p:nvPr/>
        </p:nvSpPr>
        <p:spPr>
          <a:xfrm>
            <a:off x="8915400" y="4535424"/>
            <a:ext cx="2743200" cy="822960"/>
          </a:xfrm>
          <a:prstGeom prst="rect">
            <a:avLst/>
          </a:prstGeom>
          <a:noFill/>
          <a:ln/>
        </p:spPr>
        <p:txBody>
          <a:bodyPr wrap="square" lIns="0" tIns="0" rIns="0" bIns="0" rtlCol="0" anchor="ctr"/>
          <a:lstStyle/>
          <a:p>
            <a:pPr marL="0" indent="0">
              <a:lnSpc>
                <a:spcPts val="1600"/>
              </a:lnSpc>
              <a:buNone/>
            </a:pPr>
            <a:r>
              <a:rPr lang="en-US" sz="1200" dirty="0">
                <a:solidFill>
                  <a:srgbClr val="262523"/>
                </a:solidFill>
                <a:latin typeface="Calibri" pitchFamily="34" charset="0"/>
                <a:ea typeface="Calibri" pitchFamily="34" charset="-122"/>
                <a:cs typeface="Calibri" pitchFamily="34" charset="-120"/>
              </a:rPr>
              <a:t>Up to half of DDF each year, plus PolioPlus, peace centers, and partner districts.</a:t>
            </a:r>
            <a:endParaRPr lang="en-US" sz="1200" dirty="0"/>
          </a:p>
        </p:txBody>
      </p:sp>
      <p:sp>
        <p:nvSpPr>
          <p:cNvPr id="23" name="Text 21"/>
          <p:cNvSpPr/>
          <p:nvPr/>
        </p:nvSpPr>
        <p:spPr>
          <a:xfrm>
            <a:off x="640080" y="5742432"/>
            <a:ext cx="10881360" cy="365760"/>
          </a:xfrm>
          <a:prstGeom prst="rect">
            <a:avLst/>
          </a:prstGeom>
          <a:noFill/>
          <a:ln/>
        </p:spPr>
        <p:txBody>
          <a:bodyPr wrap="square" lIns="0" tIns="0" rIns="0" bIns="0" rtlCol="0" anchor="ctr"/>
          <a:lstStyle/>
          <a:p>
            <a:pPr marL="0" indent="0">
              <a:buNone/>
            </a:pPr>
            <a:r>
              <a:rPr lang="en-US" sz="1350" b="1" dirty="0">
                <a:solidFill>
                  <a:srgbClr val="17458F"/>
                </a:solidFill>
                <a:latin typeface="Calibri" pitchFamily="34" charset="0"/>
                <a:ea typeface="Calibri" pitchFamily="34" charset="-122"/>
                <a:cs typeface="Calibri" pitchFamily="34" charset="-120"/>
              </a:rPr>
              <a:t>Practical takeaway: club giving today sets the DDF your district has to work with three years from now.</a:t>
            </a:r>
            <a:endParaRPr lang="en-US" sz="1350" dirty="0"/>
          </a:p>
        </p:txBody>
      </p:sp>
      <p:sp>
        <p:nvSpPr>
          <p:cNvPr id="24" name="Text 22"/>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District 5300 – SHARE system</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District 7070 – funding model changes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THE FUNDS</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The World Fund</a:t>
            </a:r>
            <a:endParaRPr lang="en-US" sz="3000" dirty="0"/>
          </a:p>
        </p:txBody>
      </p:sp>
      <p:sp>
        <p:nvSpPr>
          <p:cNvPr id="4" name="Text 2"/>
          <p:cNvSpPr/>
          <p:nvPr/>
        </p:nvSpPr>
        <p:spPr>
          <a:xfrm>
            <a:off x="640080" y="1371600"/>
            <a:ext cx="6766560" cy="86868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The World Fund is the Foundation’s most flexible money. Trustees use it to fund grants and programs wherever the need and the opportunity are greatest, and it supplies the match that makes global grants possible.</a:t>
            </a:r>
            <a:endParaRPr lang="en-US" sz="1450" dirty="0"/>
          </a:p>
        </p:txBody>
      </p:sp>
      <p:sp>
        <p:nvSpPr>
          <p:cNvPr id="5" name="Text 3"/>
          <p:cNvSpPr/>
          <p:nvPr/>
        </p:nvSpPr>
        <p:spPr>
          <a:xfrm>
            <a:off x="640080" y="2377440"/>
            <a:ext cx="6766560" cy="3108960"/>
          </a:xfrm>
          <a:prstGeom prst="rect">
            <a:avLst/>
          </a:prstGeom>
          <a:noFill/>
          <a:ln/>
        </p:spPr>
        <p:txBody>
          <a:bodyPr wrap="square" lIns="0" tIns="0" rIns="0" bIns="0" rtlCol="0" anchor="t"/>
          <a:lstStyle/>
          <a:p>
            <a:pPr marL="177800" indent="-177800">
              <a:lnSpc>
                <a:spcPts val="2200"/>
              </a:lnSpc>
              <a:spcAft>
                <a:spcPts val="700"/>
              </a:spcAft>
              <a:buSzPct val="100000"/>
              <a:buChar char="•"/>
            </a:pPr>
            <a:r>
              <a:rPr lang="en-US" sz="1400" dirty="0">
                <a:solidFill>
                  <a:srgbClr val="262523"/>
                </a:solidFill>
                <a:latin typeface="Calibri" pitchFamily="34" charset="0"/>
                <a:ea typeface="Calibri" pitchFamily="34" charset="-122"/>
                <a:cs typeface="Calibri" pitchFamily="34" charset="-120"/>
              </a:rPr>
              <a:t>Funded by 47.5% of Annual Fund-SHARE giving, plus gifts designated directly to the World Fund and Endowment earnings.</a:t>
            </a:r>
            <a:endParaRPr lang="en-US" sz="1400" dirty="0"/>
          </a:p>
          <a:p>
            <a:pPr marL="177800" indent="-177800">
              <a:lnSpc>
                <a:spcPts val="2200"/>
              </a:lnSpc>
              <a:spcAft>
                <a:spcPts val="700"/>
              </a:spcAft>
              <a:buSzPct val="100000"/>
              <a:buChar char="•"/>
            </a:pPr>
            <a:r>
              <a:rPr lang="en-US" sz="1400" dirty="0">
                <a:solidFill>
                  <a:srgbClr val="262523"/>
                </a:solidFill>
                <a:latin typeface="Calibri" pitchFamily="34" charset="0"/>
                <a:ea typeface="Calibri" pitchFamily="34" charset="-122"/>
                <a:cs typeface="Calibri" pitchFamily="34" charset="-120"/>
              </a:rPr>
              <a:t>Matches DDF contributed to global grants at 80 cents per DDF dollar.</a:t>
            </a:r>
            <a:endParaRPr lang="en-US" sz="1400" dirty="0"/>
          </a:p>
          <a:p>
            <a:pPr marL="177800" indent="-177800">
              <a:lnSpc>
                <a:spcPts val="2200"/>
              </a:lnSpc>
              <a:spcAft>
                <a:spcPts val="700"/>
              </a:spcAft>
              <a:buSzPct val="100000"/>
              <a:buChar char="•"/>
            </a:pPr>
            <a:r>
              <a:rPr lang="en-US" sz="1400" dirty="0">
                <a:solidFill>
                  <a:srgbClr val="262523"/>
                </a:solidFill>
                <a:latin typeface="Calibri" pitchFamily="34" charset="0"/>
                <a:ea typeface="Calibri" pitchFamily="34" charset="-122"/>
                <a:cs typeface="Calibri" pitchFamily="34" charset="-120"/>
              </a:rPr>
              <a:t>Also supports Rotary Peace Centers, disaster response, Programs of Scale, and Foundation-run programs.</a:t>
            </a:r>
            <a:endParaRPr lang="en-US" sz="1400" dirty="0"/>
          </a:p>
          <a:p>
            <a:pPr marL="177800" indent="-177800">
              <a:lnSpc>
                <a:spcPts val="2200"/>
              </a:lnSpc>
              <a:spcAft>
                <a:spcPts val="700"/>
              </a:spcAft>
              <a:buSzPct val="100000"/>
              <a:buChar char="•"/>
            </a:pPr>
            <a:r>
              <a:rPr lang="en-US" sz="1400" dirty="0">
                <a:solidFill>
                  <a:srgbClr val="262523"/>
                </a:solidFill>
                <a:latin typeface="Calibri" pitchFamily="34" charset="0"/>
                <a:ea typeface="Calibri" pitchFamily="34" charset="-122"/>
                <a:cs typeface="Calibri" pitchFamily="34" charset="-120"/>
              </a:rPr>
              <a:t>Unused DDF held more than five years can be redirected to the World Fund, PolioPlus, the Endowment, or the Disaster Response Fund.</a:t>
            </a:r>
            <a:endParaRPr lang="en-US" sz="1400" dirty="0"/>
          </a:p>
          <a:p>
            <a:pPr marL="177800" indent="-177800">
              <a:lnSpc>
                <a:spcPts val="2200"/>
              </a:lnSpc>
              <a:spcAft>
                <a:spcPts val="700"/>
              </a:spcAft>
              <a:buSzPct val="100000"/>
              <a:buChar char="•"/>
            </a:pPr>
            <a:r>
              <a:rPr lang="en-US" sz="1400" dirty="0">
                <a:solidFill>
                  <a:srgbClr val="262523"/>
                </a:solidFill>
                <a:latin typeface="Calibri" pitchFamily="34" charset="0"/>
                <a:ea typeface="Calibri" pitchFamily="34" charset="-122"/>
                <a:cs typeface="Calibri" pitchFamily="34" charset="-120"/>
              </a:rPr>
              <a:t>A gift of $25,000 or more can create a named endowment directed to the World Fund.</a:t>
            </a:r>
            <a:endParaRPr lang="en-US" sz="1400" dirty="0"/>
          </a:p>
        </p:txBody>
      </p:sp>
      <p:sp>
        <p:nvSpPr>
          <p:cNvPr id="6" name="Shape 4"/>
          <p:cNvSpPr/>
          <p:nvPr/>
        </p:nvSpPr>
        <p:spPr>
          <a:xfrm>
            <a:off x="7589520" y="1371600"/>
            <a:ext cx="3959352" cy="1874520"/>
          </a:xfrm>
          <a:prstGeom prst="roundRect">
            <a:avLst>
              <a:gd name="adj" fmla="val 2927"/>
            </a:avLst>
          </a:prstGeom>
          <a:solidFill>
            <a:srgbClr val="17458F"/>
          </a:solidFill>
          <a:ln w="9525">
            <a:solidFill>
              <a:srgbClr val="17458F"/>
            </a:solidFill>
            <a:prstDash val="solid"/>
          </a:ln>
        </p:spPr>
        <p:txBody>
          <a:bodyPr/>
          <a:lstStyle/>
          <a:p>
            <a:endParaRPr lang="en-US"/>
          </a:p>
        </p:txBody>
      </p:sp>
      <p:sp>
        <p:nvSpPr>
          <p:cNvPr id="7" name="Text 5"/>
          <p:cNvSpPr/>
          <p:nvPr/>
        </p:nvSpPr>
        <p:spPr>
          <a:xfrm>
            <a:off x="7863840" y="1572768"/>
            <a:ext cx="3383280" cy="777240"/>
          </a:xfrm>
          <a:prstGeom prst="rect">
            <a:avLst/>
          </a:prstGeom>
          <a:noFill/>
          <a:ln/>
        </p:spPr>
        <p:txBody>
          <a:bodyPr wrap="square" lIns="0" tIns="0" rIns="0" bIns="0" rtlCol="0" anchor="ctr"/>
          <a:lstStyle/>
          <a:p>
            <a:pPr marL="0" indent="0">
              <a:buNone/>
            </a:pPr>
            <a:r>
              <a:rPr lang="en-US" sz="4600" b="1" dirty="0">
                <a:solidFill>
                  <a:srgbClr val="F7A81B"/>
                </a:solidFill>
                <a:latin typeface="Trebuchet MS" pitchFamily="34" charset="0"/>
                <a:ea typeface="Trebuchet MS" pitchFamily="34" charset="-122"/>
                <a:cs typeface="Trebuchet MS" pitchFamily="34" charset="-120"/>
              </a:rPr>
              <a:t>80¢</a:t>
            </a:r>
            <a:endParaRPr lang="en-US" sz="4600" dirty="0"/>
          </a:p>
        </p:txBody>
      </p:sp>
      <p:sp>
        <p:nvSpPr>
          <p:cNvPr id="8" name="Text 6"/>
          <p:cNvSpPr/>
          <p:nvPr/>
        </p:nvSpPr>
        <p:spPr>
          <a:xfrm>
            <a:off x="7863840" y="2377440"/>
            <a:ext cx="3383280" cy="731520"/>
          </a:xfrm>
          <a:prstGeom prst="rect">
            <a:avLst/>
          </a:prstGeom>
          <a:noFill/>
          <a:ln/>
        </p:spPr>
        <p:txBody>
          <a:bodyPr wrap="square" lIns="0" tIns="0" rIns="0" bIns="0" rtlCol="0" anchor="ctr"/>
          <a:lstStyle/>
          <a:p>
            <a:pPr marL="0" indent="0">
              <a:lnSpc>
                <a:spcPts val="1700"/>
              </a:lnSpc>
              <a:buNone/>
            </a:pPr>
            <a:r>
              <a:rPr lang="en-US" sz="1250" dirty="0">
                <a:solidFill>
                  <a:srgbClr val="CFD9EC"/>
                </a:solidFill>
                <a:latin typeface="Calibri" pitchFamily="34" charset="0"/>
                <a:ea typeface="Calibri" pitchFamily="34" charset="-122"/>
                <a:cs typeface="Calibri" pitchFamily="34" charset="-120"/>
              </a:rPr>
              <a:t>World Fund match for every $1 of DDF a district puts into a global grant</a:t>
            </a:r>
            <a:endParaRPr lang="en-US" sz="1250" dirty="0"/>
          </a:p>
        </p:txBody>
      </p:sp>
      <p:sp>
        <p:nvSpPr>
          <p:cNvPr id="9" name="Shape 7"/>
          <p:cNvSpPr/>
          <p:nvPr/>
        </p:nvSpPr>
        <p:spPr>
          <a:xfrm>
            <a:off x="7589520" y="3474720"/>
            <a:ext cx="3959352" cy="1280160"/>
          </a:xfrm>
          <a:prstGeom prst="roundRect">
            <a:avLst>
              <a:gd name="adj" fmla="val 4286"/>
            </a:avLst>
          </a:prstGeom>
          <a:solidFill>
            <a:srgbClr val="FFFFFF"/>
          </a:solidFill>
          <a:ln w="9525">
            <a:solidFill>
              <a:srgbClr val="DCD9D2"/>
            </a:solidFill>
            <a:prstDash val="solid"/>
          </a:ln>
        </p:spPr>
        <p:txBody>
          <a:bodyPr/>
          <a:lstStyle/>
          <a:p>
            <a:endParaRPr lang="en-US"/>
          </a:p>
        </p:txBody>
      </p:sp>
      <p:sp>
        <p:nvSpPr>
          <p:cNvPr id="10" name="Text 8"/>
          <p:cNvSpPr/>
          <p:nvPr/>
        </p:nvSpPr>
        <p:spPr>
          <a:xfrm>
            <a:off x="7827264" y="3621024"/>
            <a:ext cx="3483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Worked example</a:t>
            </a:r>
            <a:endParaRPr lang="en-US" sz="1450" dirty="0"/>
          </a:p>
        </p:txBody>
      </p:sp>
      <p:sp>
        <p:nvSpPr>
          <p:cNvPr id="11" name="Text 9"/>
          <p:cNvSpPr/>
          <p:nvPr/>
        </p:nvSpPr>
        <p:spPr>
          <a:xfrm>
            <a:off x="7827264" y="3950208"/>
            <a:ext cx="3483864" cy="6583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A club raises $25,000 in cash, the district adds $20,000 DDF, and the World Fund adds $16,000 — a $61,000 project.</a:t>
            </a:r>
            <a:endParaRPr lang="en-US" sz="1250" dirty="0"/>
          </a:p>
        </p:txBody>
      </p:sp>
      <p:sp>
        <p:nvSpPr>
          <p:cNvPr id="12" name="Shape 10"/>
          <p:cNvSpPr/>
          <p:nvPr/>
        </p:nvSpPr>
        <p:spPr>
          <a:xfrm>
            <a:off x="7589520" y="4983480"/>
            <a:ext cx="3959352" cy="960120"/>
          </a:xfrm>
          <a:prstGeom prst="roundRect">
            <a:avLst>
              <a:gd name="adj" fmla="val 5714"/>
            </a:avLst>
          </a:prstGeom>
          <a:solidFill>
            <a:srgbClr val="FFFFFF"/>
          </a:solidFill>
          <a:ln w="9525">
            <a:solidFill>
              <a:srgbClr val="DCD9D2"/>
            </a:solidFill>
            <a:prstDash val="solid"/>
          </a:ln>
        </p:spPr>
        <p:txBody>
          <a:bodyPr/>
          <a:lstStyle/>
          <a:p>
            <a:endParaRPr lang="en-US"/>
          </a:p>
        </p:txBody>
      </p:sp>
      <p:sp>
        <p:nvSpPr>
          <p:cNvPr id="13" name="Text 11"/>
          <p:cNvSpPr/>
          <p:nvPr/>
        </p:nvSpPr>
        <p:spPr>
          <a:xfrm>
            <a:off x="7827264" y="5129784"/>
            <a:ext cx="3483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Why it matters</a:t>
            </a:r>
            <a:endParaRPr lang="en-US" sz="1450" dirty="0"/>
          </a:p>
        </p:txBody>
      </p:sp>
      <p:sp>
        <p:nvSpPr>
          <p:cNvPr id="14" name="Text 12"/>
          <p:cNvSpPr/>
          <p:nvPr/>
        </p:nvSpPr>
        <p:spPr>
          <a:xfrm>
            <a:off x="7827264" y="5458968"/>
            <a:ext cx="3483864" cy="33832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The match is the reason a modest club contribution can become a project several times its size.</a:t>
            </a:r>
            <a:endParaRPr lang="en-US" sz="1250" dirty="0"/>
          </a:p>
        </p:txBody>
      </p:sp>
      <p:sp>
        <p:nvSpPr>
          <p:cNvPr id="15" name="Text 13"/>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global grant scholarships and World Fund match</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District 5020 – global grants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THE GRANTS</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Global grants</a:t>
            </a:r>
            <a:endParaRPr lang="en-US" sz="3000" dirty="0"/>
          </a:p>
        </p:txBody>
      </p:sp>
      <p:sp>
        <p:nvSpPr>
          <p:cNvPr id="4" name="Text 2"/>
          <p:cNvSpPr/>
          <p:nvPr/>
        </p:nvSpPr>
        <p:spPr>
          <a:xfrm>
            <a:off x="640080" y="1371600"/>
            <a:ext cx="10881360" cy="54864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Global grants fund large, sustainable, measurable activity in one of Rotary’s seven areas of focus, and always pair an international sponsor club or district with a host one.</a:t>
            </a:r>
            <a:endParaRPr lang="en-US" sz="1450" dirty="0"/>
          </a:p>
        </p:txBody>
      </p:sp>
      <p:sp>
        <p:nvSpPr>
          <p:cNvPr id="5" name="Shape 3"/>
          <p:cNvSpPr/>
          <p:nvPr/>
        </p:nvSpPr>
        <p:spPr>
          <a:xfrm>
            <a:off x="640080" y="2057400"/>
            <a:ext cx="3417722" cy="1298448"/>
          </a:xfrm>
          <a:prstGeom prst="roundRect">
            <a:avLst>
              <a:gd name="adj" fmla="val 4225"/>
            </a:avLst>
          </a:prstGeom>
          <a:solidFill>
            <a:srgbClr val="FFFFFF"/>
          </a:solidFill>
          <a:ln w="9525">
            <a:solidFill>
              <a:srgbClr val="DCD9D2"/>
            </a:solidFill>
            <a:prstDash val="solid"/>
          </a:ln>
        </p:spPr>
        <p:txBody>
          <a:bodyPr/>
          <a:lstStyle/>
          <a:p>
            <a:endParaRPr lang="en-US"/>
          </a:p>
        </p:txBody>
      </p:sp>
      <p:sp>
        <p:nvSpPr>
          <p:cNvPr id="6" name="Text 4"/>
          <p:cNvSpPr/>
          <p:nvPr/>
        </p:nvSpPr>
        <p:spPr>
          <a:xfrm>
            <a:off x="841248" y="2203704"/>
            <a:ext cx="301538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$30,000</a:t>
            </a:r>
            <a:endParaRPr lang="en-US" sz="3400" dirty="0"/>
          </a:p>
        </p:txBody>
      </p:sp>
      <p:sp>
        <p:nvSpPr>
          <p:cNvPr id="7" name="Text 5"/>
          <p:cNvSpPr/>
          <p:nvPr/>
        </p:nvSpPr>
        <p:spPr>
          <a:xfrm>
            <a:off x="841248" y="2834640"/>
            <a:ext cx="3015386" cy="384048"/>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Minimum total project budget for a global grant</a:t>
            </a:r>
            <a:endParaRPr lang="en-US" sz="1250" dirty="0"/>
          </a:p>
        </p:txBody>
      </p:sp>
      <p:sp>
        <p:nvSpPr>
          <p:cNvPr id="8" name="Shape 6"/>
          <p:cNvSpPr/>
          <p:nvPr/>
        </p:nvSpPr>
        <p:spPr>
          <a:xfrm>
            <a:off x="4386986" y="2057400"/>
            <a:ext cx="3417722" cy="1298448"/>
          </a:xfrm>
          <a:prstGeom prst="roundRect">
            <a:avLst>
              <a:gd name="adj" fmla="val 4225"/>
            </a:avLst>
          </a:prstGeom>
          <a:solidFill>
            <a:srgbClr val="FFFFFF"/>
          </a:solidFill>
          <a:ln w="9525">
            <a:solidFill>
              <a:srgbClr val="DCD9D2"/>
            </a:solidFill>
            <a:prstDash val="solid"/>
          </a:ln>
        </p:spPr>
        <p:txBody>
          <a:bodyPr/>
          <a:lstStyle/>
          <a:p>
            <a:endParaRPr lang="en-US"/>
          </a:p>
        </p:txBody>
      </p:sp>
      <p:sp>
        <p:nvSpPr>
          <p:cNvPr id="9" name="Text 7"/>
          <p:cNvSpPr/>
          <p:nvPr/>
        </p:nvSpPr>
        <p:spPr>
          <a:xfrm>
            <a:off x="4588154" y="2203704"/>
            <a:ext cx="301538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80%</a:t>
            </a:r>
            <a:endParaRPr lang="en-US" sz="3400" dirty="0"/>
          </a:p>
        </p:txBody>
      </p:sp>
      <p:sp>
        <p:nvSpPr>
          <p:cNvPr id="10" name="Text 8"/>
          <p:cNvSpPr/>
          <p:nvPr/>
        </p:nvSpPr>
        <p:spPr>
          <a:xfrm>
            <a:off x="4588154" y="2834640"/>
            <a:ext cx="3015386" cy="384048"/>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World Fund match on DDF contributions; there is no minimum match</a:t>
            </a:r>
            <a:endParaRPr lang="en-US" sz="1250" dirty="0"/>
          </a:p>
        </p:txBody>
      </p:sp>
      <p:sp>
        <p:nvSpPr>
          <p:cNvPr id="11" name="Shape 9"/>
          <p:cNvSpPr/>
          <p:nvPr/>
        </p:nvSpPr>
        <p:spPr>
          <a:xfrm>
            <a:off x="8133893" y="2057400"/>
            <a:ext cx="3417722" cy="1298448"/>
          </a:xfrm>
          <a:prstGeom prst="roundRect">
            <a:avLst>
              <a:gd name="adj" fmla="val 4225"/>
            </a:avLst>
          </a:prstGeom>
          <a:solidFill>
            <a:srgbClr val="FFFFFF"/>
          </a:solidFill>
          <a:ln w="9525">
            <a:solidFill>
              <a:srgbClr val="DCD9D2"/>
            </a:solidFill>
            <a:prstDash val="solid"/>
          </a:ln>
        </p:spPr>
        <p:txBody>
          <a:bodyPr/>
          <a:lstStyle/>
          <a:p>
            <a:endParaRPr lang="en-US"/>
          </a:p>
        </p:txBody>
      </p:sp>
      <p:sp>
        <p:nvSpPr>
          <p:cNvPr id="12" name="Text 10"/>
          <p:cNvSpPr/>
          <p:nvPr/>
        </p:nvSpPr>
        <p:spPr>
          <a:xfrm>
            <a:off x="8335061" y="2203704"/>
            <a:ext cx="3015386" cy="640080"/>
          </a:xfrm>
          <a:prstGeom prst="rect">
            <a:avLst/>
          </a:prstGeom>
          <a:noFill/>
          <a:ln/>
        </p:spPr>
        <p:txBody>
          <a:bodyPr wrap="square" lIns="0" tIns="0" rIns="0" bIns="0" rtlCol="0" anchor="ctr"/>
          <a:lstStyle/>
          <a:p>
            <a:pPr marL="0" indent="0">
              <a:buNone/>
            </a:pPr>
            <a:r>
              <a:rPr lang="en-US" sz="3400" b="1" dirty="0">
                <a:solidFill>
                  <a:srgbClr val="17458F"/>
                </a:solidFill>
                <a:latin typeface="Trebuchet MS" pitchFamily="34" charset="0"/>
                <a:ea typeface="Trebuchet MS" pitchFamily="34" charset="-122"/>
                <a:cs typeface="Trebuchet MS" pitchFamily="34" charset="-120"/>
              </a:rPr>
              <a:t>$400,000</a:t>
            </a:r>
            <a:endParaRPr lang="en-US" sz="3400" dirty="0"/>
          </a:p>
        </p:txBody>
      </p:sp>
      <p:sp>
        <p:nvSpPr>
          <p:cNvPr id="13" name="Text 11"/>
          <p:cNvSpPr/>
          <p:nvPr/>
        </p:nvSpPr>
        <p:spPr>
          <a:xfrm>
            <a:off x="8335061" y="2834640"/>
            <a:ext cx="3015386" cy="384048"/>
          </a:xfrm>
          <a:prstGeom prst="rect">
            <a:avLst/>
          </a:prstGeom>
          <a:noFill/>
          <a:ln/>
        </p:spPr>
        <p:txBody>
          <a:bodyPr wrap="square" lIns="0" tIns="0" rIns="0" bIns="0" rtlCol="0" anchor="t"/>
          <a:lstStyle/>
          <a:p>
            <a:pPr marL="0" indent="0">
              <a:lnSpc>
                <a:spcPts val="1600"/>
              </a:lnSpc>
              <a:buNone/>
            </a:pPr>
            <a:r>
              <a:rPr lang="en-US" sz="1250" dirty="0">
                <a:solidFill>
                  <a:srgbClr val="6B6A66"/>
                </a:solidFill>
                <a:latin typeface="Calibri" pitchFamily="34" charset="0"/>
                <a:ea typeface="Calibri" pitchFamily="34" charset="-122"/>
                <a:cs typeface="Calibri" pitchFamily="34" charset="-120"/>
              </a:rPr>
              <a:t>Maximum World Fund award to a single global grant</a:t>
            </a:r>
            <a:endParaRPr lang="en-US" sz="1250" dirty="0"/>
          </a:p>
        </p:txBody>
      </p:sp>
      <p:sp>
        <p:nvSpPr>
          <p:cNvPr id="14" name="Shape 12"/>
          <p:cNvSpPr/>
          <p:nvPr/>
        </p:nvSpPr>
        <p:spPr>
          <a:xfrm>
            <a:off x="640080" y="3657600"/>
            <a:ext cx="5349240" cy="1115568"/>
          </a:xfrm>
          <a:prstGeom prst="roundRect">
            <a:avLst>
              <a:gd name="adj" fmla="val 4918"/>
            </a:avLst>
          </a:prstGeom>
          <a:solidFill>
            <a:srgbClr val="FFFFFF"/>
          </a:solidFill>
          <a:ln w="9525">
            <a:solidFill>
              <a:srgbClr val="DCD9D2"/>
            </a:solidFill>
            <a:prstDash val="solid"/>
          </a:ln>
        </p:spPr>
        <p:txBody>
          <a:bodyPr/>
          <a:lstStyle/>
          <a:p>
            <a:endParaRPr lang="en-US"/>
          </a:p>
        </p:txBody>
      </p:sp>
      <p:sp>
        <p:nvSpPr>
          <p:cNvPr id="15" name="Text 13"/>
          <p:cNvSpPr/>
          <p:nvPr/>
        </p:nvSpPr>
        <p:spPr>
          <a:xfrm>
            <a:off x="877824" y="3803904"/>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What they fund</a:t>
            </a:r>
            <a:endParaRPr lang="en-US" sz="1450" dirty="0"/>
          </a:p>
        </p:txBody>
      </p:sp>
      <p:sp>
        <p:nvSpPr>
          <p:cNvPr id="16" name="Text 14"/>
          <p:cNvSpPr/>
          <p:nvPr/>
        </p:nvSpPr>
        <p:spPr>
          <a:xfrm>
            <a:off x="877824" y="4133088"/>
            <a:ext cx="4873752" cy="493776"/>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Humanitarian projects, scholarships for graduate study abroad, and vocational training teams — all tied to an area of focus.</a:t>
            </a:r>
            <a:endParaRPr lang="en-US" sz="1250" dirty="0"/>
          </a:p>
        </p:txBody>
      </p:sp>
      <p:sp>
        <p:nvSpPr>
          <p:cNvPr id="17" name="Shape 15"/>
          <p:cNvSpPr/>
          <p:nvPr/>
        </p:nvSpPr>
        <p:spPr>
          <a:xfrm>
            <a:off x="640080" y="5010912"/>
            <a:ext cx="5349240" cy="1115568"/>
          </a:xfrm>
          <a:prstGeom prst="roundRect">
            <a:avLst>
              <a:gd name="adj" fmla="val 4918"/>
            </a:avLst>
          </a:prstGeom>
          <a:solidFill>
            <a:srgbClr val="FFFFFF"/>
          </a:solidFill>
          <a:ln w="9525">
            <a:solidFill>
              <a:srgbClr val="DCD9D2"/>
            </a:solidFill>
            <a:prstDash val="solid"/>
          </a:ln>
        </p:spPr>
        <p:txBody>
          <a:bodyPr/>
          <a:lstStyle/>
          <a:p>
            <a:endParaRPr lang="en-US"/>
          </a:p>
        </p:txBody>
      </p:sp>
      <p:sp>
        <p:nvSpPr>
          <p:cNvPr id="18" name="Text 16"/>
          <p:cNvSpPr/>
          <p:nvPr/>
        </p:nvSpPr>
        <p:spPr>
          <a:xfrm>
            <a:off x="877824" y="5157216"/>
            <a:ext cx="4873752"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What is required</a:t>
            </a:r>
            <a:endParaRPr lang="en-US" sz="1450" dirty="0"/>
          </a:p>
        </p:txBody>
      </p:sp>
      <p:sp>
        <p:nvSpPr>
          <p:cNvPr id="19" name="Text 17"/>
          <p:cNvSpPr/>
          <p:nvPr/>
        </p:nvSpPr>
        <p:spPr>
          <a:xfrm>
            <a:off x="877824" y="5486400"/>
            <a:ext cx="4873752" cy="493776"/>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A community assessment, measurable outcomes, a sustainability plan, and a qualified sponsor club and district.</a:t>
            </a:r>
            <a:endParaRPr lang="en-US" sz="1250" dirty="0"/>
          </a:p>
        </p:txBody>
      </p:sp>
      <p:sp>
        <p:nvSpPr>
          <p:cNvPr id="20" name="Shape 18"/>
          <p:cNvSpPr/>
          <p:nvPr/>
        </p:nvSpPr>
        <p:spPr>
          <a:xfrm>
            <a:off x="6446520" y="3657600"/>
            <a:ext cx="5102352" cy="1115568"/>
          </a:xfrm>
          <a:prstGeom prst="roundRect">
            <a:avLst>
              <a:gd name="adj" fmla="val 4918"/>
            </a:avLst>
          </a:prstGeom>
          <a:solidFill>
            <a:srgbClr val="FFFFFF"/>
          </a:solidFill>
          <a:ln w="9525">
            <a:solidFill>
              <a:srgbClr val="DCD9D2"/>
            </a:solidFill>
            <a:prstDash val="solid"/>
          </a:ln>
        </p:spPr>
        <p:txBody>
          <a:bodyPr/>
          <a:lstStyle/>
          <a:p>
            <a:endParaRPr lang="en-US"/>
          </a:p>
        </p:txBody>
      </p:sp>
      <p:sp>
        <p:nvSpPr>
          <p:cNvPr id="21" name="Text 19"/>
          <p:cNvSpPr/>
          <p:nvPr/>
        </p:nvSpPr>
        <p:spPr>
          <a:xfrm>
            <a:off x="6684264" y="3803904"/>
            <a:ext cx="4626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Who pays</a:t>
            </a:r>
            <a:endParaRPr lang="en-US" sz="1450" dirty="0"/>
          </a:p>
        </p:txBody>
      </p:sp>
      <p:sp>
        <p:nvSpPr>
          <p:cNvPr id="22" name="Text 20"/>
          <p:cNvSpPr/>
          <p:nvPr/>
        </p:nvSpPr>
        <p:spPr>
          <a:xfrm>
            <a:off x="6684264" y="4133088"/>
            <a:ext cx="4626864" cy="493776"/>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Club and district cash, DDF, directed gifts, and Endowment earnings, combined with the World Fund match.</a:t>
            </a:r>
            <a:endParaRPr lang="en-US" sz="1250" dirty="0"/>
          </a:p>
        </p:txBody>
      </p:sp>
      <p:sp>
        <p:nvSpPr>
          <p:cNvPr id="23" name="Shape 21"/>
          <p:cNvSpPr/>
          <p:nvPr/>
        </p:nvSpPr>
        <p:spPr>
          <a:xfrm>
            <a:off x="6446520" y="5010912"/>
            <a:ext cx="5102352" cy="1115568"/>
          </a:xfrm>
          <a:prstGeom prst="roundRect">
            <a:avLst>
              <a:gd name="adj" fmla="val 4918"/>
            </a:avLst>
          </a:prstGeom>
          <a:solidFill>
            <a:srgbClr val="FFFFFF"/>
          </a:solidFill>
          <a:ln w="9525">
            <a:solidFill>
              <a:srgbClr val="DCD9D2"/>
            </a:solidFill>
            <a:prstDash val="solid"/>
          </a:ln>
        </p:spPr>
        <p:txBody>
          <a:bodyPr/>
          <a:lstStyle/>
          <a:p>
            <a:endParaRPr lang="en-US"/>
          </a:p>
        </p:txBody>
      </p:sp>
      <p:sp>
        <p:nvSpPr>
          <p:cNvPr id="24" name="Text 22"/>
          <p:cNvSpPr/>
          <p:nvPr/>
        </p:nvSpPr>
        <p:spPr>
          <a:xfrm>
            <a:off x="6684264" y="5157216"/>
            <a:ext cx="462686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Seven areas of focus</a:t>
            </a:r>
            <a:endParaRPr lang="en-US" sz="1450" dirty="0"/>
          </a:p>
        </p:txBody>
      </p:sp>
      <p:sp>
        <p:nvSpPr>
          <p:cNvPr id="25" name="Text 23"/>
          <p:cNvSpPr/>
          <p:nvPr/>
        </p:nvSpPr>
        <p:spPr>
          <a:xfrm>
            <a:off x="6684264" y="5486400"/>
            <a:ext cx="4626864" cy="493776"/>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Peace, disease prevention, water and sanitation, maternal and child health, education, local economies, environment.</a:t>
            </a:r>
            <a:endParaRPr lang="en-US" sz="1250" dirty="0"/>
          </a:p>
        </p:txBody>
      </p:sp>
      <p:sp>
        <p:nvSpPr>
          <p:cNvPr id="26" name="Text 24"/>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 global grants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District 5230 – global grant guidelines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District 5050 – global grant rules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6F2"/>
        </a:solidFill>
        <a:effectLst/>
      </p:bgPr>
    </p:bg>
    <p:spTree>
      <p:nvGrpSpPr>
        <p:cNvPr id="1" name=""/>
        <p:cNvGrpSpPr/>
        <p:nvPr/>
      </p:nvGrpSpPr>
      <p:grpSpPr>
        <a:xfrm>
          <a:off x="0" y="0"/>
          <a:ext cx="0" cy="0"/>
          <a:chOff x="0" y="0"/>
          <a:chExt cx="0" cy="0"/>
        </a:xfrm>
      </p:grpSpPr>
      <p:sp>
        <p:nvSpPr>
          <p:cNvPr id="2" name="Text 0"/>
          <p:cNvSpPr/>
          <p:nvPr/>
        </p:nvSpPr>
        <p:spPr>
          <a:xfrm>
            <a:off x="640080" y="384048"/>
            <a:ext cx="10911535" cy="237744"/>
          </a:xfrm>
          <a:prstGeom prst="rect">
            <a:avLst/>
          </a:prstGeom>
          <a:noFill/>
          <a:ln/>
        </p:spPr>
        <p:txBody>
          <a:bodyPr wrap="square" lIns="0" tIns="0" rIns="0" bIns="0" rtlCol="0" anchor="ctr"/>
          <a:lstStyle/>
          <a:p>
            <a:pPr marL="0" indent="0">
              <a:buNone/>
            </a:pPr>
            <a:r>
              <a:rPr lang="en-US" sz="1150" b="1" kern="0" spc="160" dirty="0">
                <a:solidFill>
                  <a:srgbClr val="0067C8"/>
                </a:solidFill>
                <a:latin typeface="Calibri" pitchFamily="34" charset="0"/>
                <a:ea typeface="Calibri" pitchFamily="34" charset="-122"/>
                <a:cs typeface="Calibri" pitchFamily="34" charset="-120"/>
              </a:rPr>
              <a:t>THE GRANTS</a:t>
            </a:r>
            <a:endParaRPr lang="en-US" sz="1150" dirty="0"/>
          </a:p>
        </p:txBody>
      </p:sp>
      <p:sp>
        <p:nvSpPr>
          <p:cNvPr id="3" name="Text 1"/>
          <p:cNvSpPr/>
          <p:nvPr/>
        </p:nvSpPr>
        <p:spPr>
          <a:xfrm>
            <a:off x="640080" y="658368"/>
            <a:ext cx="10911535" cy="566928"/>
          </a:xfrm>
          <a:prstGeom prst="rect">
            <a:avLst/>
          </a:prstGeom>
          <a:noFill/>
          <a:ln/>
        </p:spPr>
        <p:txBody>
          <a:bodyPr wrap="square" lIns="0" tIns="0" rIns="0" bIns="0" rtlCol="0" anchor="t"/>
          <a:lstStyle/>
          <a:p>
            <a:pPr marL="0" indent="0">
              <a:buNone/>
            </a:pPr>
            <a:r>
              <a:rPr lang="en-US" sz="3000" b="1" dirty="0">
                <a:solidFill>
                  <a:srgbClr val="17458F"/>
                </a:solidFill>
                <a:latin typeface="Trebuchet MS" pitchFamily="34" charset="0"/>
                <a:ea typeface="Trebuchet MS" pitchFamily="34" charset="-122"/>
                <a:cs typeface="Trebuchet MS" pitchFamily="34" charset="-120"/>
              </a:rPr>
              <a:t>District grants</a:t>
            </a:r>
            <a:endParaRPr lang="en-US" sz="3000" dirty="0"/>
          </a:p>
        </p:txBody>
      </p:sp>
      <p:sp>
        <p:nvSpPr>
          <p:cNvPr id="4" name="Text 2"/>
          <p:cNvSpPr/>
          <p:nvPr/>
        </p:nvSpPr>
        <p:spPr>
          <a:xfrm>
            <a:off x="640080" y="1371600"/>
            <a:ext cx="6675120" cy="594360"/>
          </a:xfrm>
          <a:prstGeom prst="rect">
            <a:avLst/>
          </a:prstGeom>
          <a:noFill/>
          <a:ln/>
        </p:spPr>
        <p:txBody>
          <a:bodyPr wrap="square" lIns="0" tIns="0" rIns="0" bIns="0" rtlCol="0" anchor="ctr"/>
          <a:lstStyle/>
          <a:p>
            <a:pPr marL="0" indent="0">
              <a:lnSpc>
                <a:spcPts val="2100"/>
              </a:lnSpc>
              <a:buNone/>
            </a:pPr>
            <a:r>
              <a:rPr lang="en-US" sz="1450" dirty="0">
                <a:solidFill>
                  <a:srgbClr val="262523"/>
                </a:solidFill>
                <a:latin typeface="Calibri" pitchFamily="34" charset="0"/>
                <a:ea typeface="Calibri" pitchFamily="34" charset="-122"/>
                <a:cs typeface="Calibri" pitchFamily="34" charset="-120"/>
              </a:rPr>
              <a:t>District grants are the Foundation’s tool for smaller, shorter projects. The Foundation writes one block grant to the district, and the district decides which club projects it funds.</a:t>
            </a:r>
            <a:endParaRPr lang="en-US" sz="1450" dirty="0"/>
          </a:p>
        </p:txBody>
      </p:sp>
      <p:sp>
        <p:nvSpPr>
          <p:cNvPr id="5" name="Text 3"/>
          <p:cNvSpPr/>
          <p:nvPr/>
        </p:nvSpPr>
        <p:spPr>
          <a:xfrm>
            <a:off x="640080" y="2148840"/>
            <a:ext cx="6675120" cy="3383280"/>
          </a:xfrm>
          <a:prstGeom prst="rect">
            <a:avLst/>
          </a:prstGeom>
          <a:noFill/>
          <a:ln/>
        </p:spPr>
        <p:txBody>
          <a:bodyPr wrap="square" lIns="0" tIns="0" rIns="0" bIns="0" rtlCol="0" anchor="t"/>
          <a:lstStyle/>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A district may request up to 50% of its DDF each year in a single annual block grant.</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The district administers the funds and disburses them at its discretion to club- or district-sponsored activity.</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Eligible for local or international projects, scholarships at any level, and youth and vocational activity — no international partner required.</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Typical club awards run from a few hundred dollars to about $2,000-$3,000, set by each district.</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Districts set their own application deadlines and reporting dates; in District 5300, applications go through DACdb.</a:t>
            </a:r>
            <a:endParaRPr lang="en-US" sz="1350" dirty="0"/>
          </a:p>
          <a:p>
            <a:pPr marL="177800" indent="-177800">
              <a:lnSpc>
                <a:spcPts val="2200"/>
              </a:lnSpc>
              <a:spcAft>
                <a:spcPts val="700"/>
              </a:spcAft>
              <a:buSzPct val="100000"/>
              <a:buChar char="•"/>
            </a:pPr>
            <a:r>
              <a:rPr lang="en-US" sz="1350" dirty="0">
                <a:solidFill>
                  <a:srgbClr val="262523"/>
                </a:solidFill>
                <a:latin typeface="Calibri" pitchFamily="34" charset="0"/>
                <a:ea typeface="Calibri" pitchFamily="34" charset="-122"/>
                <a:cs typeface="Calibri" pitchFamily="34" charset="-120"/>
              </a:rPr>
              <a:t>Payments run 1 July to 15 May; unused funds return to the district’s DDF balance.</a:t>
            </a:r>
            <a:endParaRPr lang="en-US" sz="1350" dirty="0"/>
          </a:p>
        </p:txBody>
      </p:sp>
      <p:sp>
        <p:nvSpPr>
          <p:cNvPr id="6" name="Shape 4"/>
          <p:cNvSpPr/>
          <p:nvPr/>
        </p:nvSpPr>
        <p:spPr>
          <a:xfrm>
            <a:off x="7498080" y="1371600"/>
            <a:ext cx="4050792" cy="1874520"/>
          </a:xfrm>
          <a:prstGeom prst="roundRect">
            <a:avLst>
              <a:gd name="adj" fmla="val 2927"/>
            </a:avLst>
          </a:prstGeom>
          <a:solidFill>
            <a:srgbClr val="17458F"/>
          </a:solidFill>
          <a:ln w="9525">
            <a:solidFill>
              <a:srgbClr val="17458F"/>
            </a:solidFill>
            <a:prstDash val="solid"/>
          </a:ln>
        </p:spPr>
        <p:txBody>
          <a:bodyPr/>
          <a:lstStyle/>
          <a:p>
            <a:endParaRPr lang="en-US"/>
          </a:p>
        </p:txBody>
      </p:sp>
      <p:sp>
        <p:nvSpPr>
          <p:cNvPr id="7" name="Text 5"/>
          <p:cNvSpPr/>
          <p:nvPr/>
        </p:nvSpPr>
        <p:spPr>
          <a:xfrm>
            <a:off x="7772400" y="1572768"/>
            <a:ext cx="3474720" cy="777240"/>
          </a:xfrm>
          <a:prstGeom prst="rect">
            <a:avLst/>
          </a:prstGeom>
          <a:noFill/>
          <a:ln/>
        </p:spPr>
        <p:txBody>
          <a:bodyPr wrap="square" lIns="0" tIns="0" rIns="0" bIns="0" rtlCol="0" anchor="ctr"/>
          <a:lstStyle/>
          <a:p>
            <a:pPr marL="0" indent="0">
              <a:buNone/>
            </a:pPr>
            <a:r>
              <a:rPr lang="en-US" sz="4600" b="1" dirty="0">
                <a:solidFill>
                  <a:srgbClr val="F7A81B"/>
                </a:solidFill>
                <a:latin typeface="Trebuchet MS" pitchFamily="34" charset="0"/>
                <a:ea typeface="Trebuchet MS" pitchFamily="34" charset="-122"/>
                <a:cs typeface="Trebuchet MS" pitchFamily="34" charset="-120"/>
              </a:rPr>
              <a:t>50%</a:t>
            </a:r>
            <a:endParaRPr lang="en-US" sz="4600" dirty="0"/>
          </a:p>
        </p:txBody>
      </p:sp>
      <p:sp>
        <p:nvSpPr>
          <p:cNvPr id="8" name="Text 6"/>
          <p:cNvSpPr/>
          <p:nvPr/>
        </p:nvSpPr>
        <p:spPr>
          <a:xfrm>
            <a:off x="7772400" y="2377440"/>
            <a:ext cx="3474720" cy="731520"/>
          </a:xfrm>
          <a:prstGeom prst="rect">
            <a:avLst/>
          </a:prstGeom>
          <a:noFill/>
          <a:ln/>
        </p:spPr>
        <p:txBody>
          <a:bodyPr wrap="square" lIns="0" tIns="0" rIns="0" bIns="0" rtlCol="0" anchor="ctr"/>
          <a:lstStyle/>
          <a:p>
            <a:pPr marL="0" indent="0">
              <a:lnSpc>
                <a:spcPts val="1700"/>
              </a:lnSpc>
              <a:buNone/>
            </a:pPr>
            <a:r>
              <a:rPr lang="en-US" sz="1250" dirty="0">
                <a:solidFill>
                  <a:srgbClr val="CFD9EC"/>
                </a:solidFill>
                <a:latin typeface="Calibri" pitchFamily="34" charset="0"/>
                <a:ea typeface="Calibri" pitchFamily="34" charset="-122"/>
                <a:cs typeface="Calibri" pitchFamily="34" charset="-120"/>
              </a:rPr>
              <a:t>The share of a district’s DDF that can be requested each year for district grants</a:t>
            </a:r>
            <a:endParaRPr lang="en-US" sz="1250" dirty="0"/>
          </a:p>
        </p:txBody>
      </p:sp>
      <p:sp>
        <p:nvSpPr>
          <p:cNvPr id="9" name="Shape 7"/>
          <p:cNvSpPr/>
          <p:nvPr/>
        </p:nvSpPr>
        <p:spPr>
          <a:xfrm>
            <a:off x="7498080" y="3474720"/>
            <a:ext cx="4050792" cy="1280160"/>
          </a:xfrm>
          <a:prstGeom prst="roundRect">
            <a:avLst>
              <a:gd name="adj" fmla="val 4286"/>
            </a:avLst>
          </a:prstGeom>
          <a:solidFill>
            <a:srgbClr val="FFFFFF"/>
          </a:solidFill>
          <a:ln w="9525">
            <a:solidFill>
              <a:srgbClr val="DCD9D2"/>
            </a:solidFill>
            <a:prstDash val="solid"/>
          </a:ln>
        </p:spPr>
        <p:txBody>
          <a:bodyPr/>
          <a:lstStyle/>
          <a:p>
            <a:endParaRPr lang="en-US"/>
          </a:p>
        </p:txBody>
      </p:sp>
      <p:sp>
        <p:nvSpPr>
          <p:cNvPr id="10" name="Text 8"/>
          <p:cNvSpPr/>
          <p:nvPr/>
        </p:nvSpPr>
        <p:spPr>
          <a:xfrm>
            <a:off x="7735824" y="3621024"/>
            <a:ext cx="357530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Global vs. district</a:t>
            </a:r>
            <a:endParaRPr lang="en-US" sz="1450" dirty="0"/>
          </a:p>
        </p:txBody>
      </p:sp>
      <p:sp>
        <p:nvSpPr>
          <p:cNvPr id="11" name="Text 9"/>
          <p:cNvSpPr/>
          <p:nvPr/>
        </p:nvSpPr>
        <p:spPr>
          <a:xfrm>
            <a:off x="7735824" y="3950208"/>
            <a:ext cx="3575304" cy="65836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Global grants: bigger, matched, area-of-focus, international. District grants: smaller, flexible, locally decided.</a:t>
            </a:r>
            <a:endParaRPr lang="en-US" sz="1250" dirty="0"/>
          </a:p>
        </p:txBody>
      </p:sp>
      <p:sp>
        <p:nvSpPr>
          <p:cNvPr id="12" name="Shape 10"/>
          <p:cNvSpPr/>
          <p:nvPr/>
        </p:nvSpPr>
        <p:spPr>
          <a:xfrm>
            <a:off x="7498080" y="4983480"/>
            <a:ext cx="4050792" cy="960120"/>
          </a:xfrm>
          <a:prstGeom prst="roundRect">
            <a:avLst>
              <a:gd name="adj" fmla="val 5714"/>
            </a:avLst>
          </a:prstGeom>
          <a:solidFill>
            <a:srgbClr val="FFFFFF"/>
          </a:solidFill>
          <a:ln w="9525">
            <a:solidFill>
              <a:srgbClr val="DCD9D2"/>
            </a:solidFill>
            <a:prstDash val="solid"/>
          </a:ln>
        </p:spPr>
        <p:txBody>
          <a:bodyPr/>
          <a:lstStyle/>
          <a:p>
            <a:endParaRPr lang="en-US"/>
          </a:p>
        </p:txBody>
      </p:sp>
      <p:sp>
        <p:nvSpPr>
          <p:cNvPr id="13" name="Text 11"/>
          <p:cNvSpPr/>
          <p:nvPr/>
        </p:nvSpPr>
        <p:spPr>
          <a:xfrm>
            <a:off x="7735824" y="5129784"/>
            <a:ext cx="3575304" cy="292608"/>
          </a:xfrm>
          <a:prstGeom prst="rect">
            <a:avLst/>
          </a:prstGeom>
          <a:noFill/>
          <a:ln/>
        </p:spPr>
        <p:txBody>
          <a:bodyPr wrap="square" lIns="0" tIns="0" rIns="0" bIns="0" rtlCol="0" anchor="ctr"/>
          <a:lstStyle/>
          <a:p>
            <a:pPr marL="0" indent="0">
              <a:buNone/>
            </a:pPr>
            <a:r>
              <a:rPr lang="en-US" sz="1450" b="1" dirty="0">
                <a:solidFill>
                  <a:srgbClr val="17458F"/>
                </a:solidFill>
                <a:latin typeface="Trebuchet MS" pitchFamily="34" charset="0"/>
                <a:ea typeface="Trebuchet MS" pitchFamily="34" charset="-122"/>
                <a:cs typeface="Trebuchet MS" pitchFamily="34" charset="-120"/>
              </a:rPr>
              <a:t>Club checklist</a:t>
            </a:r>
            <a:endParaRPr lang="en-US" sz="1450" dirty="0"/>
          </a:p>
        </p:txBody>
      </p:sp>
      <p:sp>
        <p:nvSpPr>
          <p:cNvPr id="14" name="Text 12"/>
          <p:cNvSpPr/>
          <p:nvPr/>
        </p:nvSpPr>
        <p:spPr>
          <a:xfrm>
            <a:off x="7735824" y="5458968"/>
            <a:ext cx="3575304" cy="338328"/>
          </a:xfrm>
          <a:prstGeom prst="rect">
            <a:avLst/>
          </a:prstGeom>
          <a:noFill/>
          <a:ln/>
        </p:spPr>
        <p:txBody>
          <a:bodyPr wrap="square" lIns="0" tIns="0" rIns="0" bIns="0" rtlCol="0" anchor="t"/>
          <a:lstStyle/>
          <a:p>
            <a:pPr marL="0" indent="0">
              <a:lnSpc>
                <a:spcPts val="1700"/>
              </a:lnSpc>
              <a:buNone/>
            </a:pPr>
            <a:r>
              <a:rPr lang="en-US" sz="1250" dirty="0">
                <a:solidFill>
                  <a:srgbClr val="262523"/>
                </a:solidFill>
                <a:latin typeface="Calibri" pitchFamily="34" charset="0"/>
                <a:ea typeface="Calibri" pitchFamily="34" charset="-122"/>
                <a:cs typeface="Calibri" pitchFamily="34" charset="-120"/>
              </a:rPr>
              <a:t>Be qualified, apply by the district deadline, spend only after approval, and file the final report on time.</a:t>
            </a:r>
            <a:endParaRPr lang="en-US" sz="1250" dirty="0"/>
          </a:p>
        </p:txBody>
      </p:sp>
      <p:sp>
        <p:nvSpPr>
          <p:cNvPr id="15" name="Text 13"/>
          <p:cNvSpPr/>
          <p:nvPr/>
        </p:nvSpPr>
        <p:spPr>
          <a:xfrm>
            <a:off x="640080" y="6327648"/>
            <a:ext cx="10911535" cy="274320"/>
          </a:xfrm>
          <a:prstGeom prst="rect">
            <a:avLst/>
          </a:prstGeom>
          <a:noFill/>
          <a:ln/>
        </p:spPr>
        <p:txBody>
          <a:bodyPr wrap="square" lIns="0" tIns="0" rIns="0" bIns="0" rtlCol="0" anchor="ctr"/>
          <a:lstStyle/>
          <a:p>
            <a:pPr marL="0" indent="0">
              <a:buNone/>
            </a:pPr>
            <a:r>
              <a:rPr lang="en-US" sz="900" dirty="0">
                <a:solidFill>
                  <a:srgbClr val="6B6A66"/>
                </a:solidFill>
                <a:latin typeface="Calibri" pitchFamily="34" charset="0"/>
                <a:ea typeface="Calibri" pitchFamily="34" charset="-122"/>
                <a:cs typeface="Calibri" pitchFamily="34" charset="-120"/>
              </a:rPr>
              <a:t>Source: </a:t>
            </a:r>
            <a:r>
              <a:rPr lang="en-US" sz="900" u="sng" dirty="0">
                <a:solidFill>
                  <a:srgbClr val="6B6A66"/>
                </a:solidFill>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Rotary district grants overview</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District 5300 – district grants</a:t>
            </a:r>
            <a:r>
              <a:rPr lang="en-US" sz="900" dirty="0">
                <a:solidFill>
                  <a:srgbClr val="6B6A66"/>
                </a:solidFill>
                <a:latin typeface="Calibri" pitchFamily="34" charset="0"/>
                <a:ea typeface="Calibri" pitchFamily="34" charset="-122"/>
                <a:cs typeface="Calibri" pitchFamily="34" charset="-120"/>
              </a:rPr>
              <a:t>, </a:t>
            </a:r>
            <a:r>
              <a:rPr lang="en-US" sz="900" u="sng" dirty="0">
                <a:solidFill>
                  <a:srgbClr val="6B6A66"/>
                </a:solidFill>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District 6690 – grant sizes</a:t>
            </a:r>
            <a:endParaRPr lang="en-US" sz="900"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TotalTime>
  <Words>3662</Words>
  <Application>Microsoft Macintosh PowerPoint</Application>
  <PresentationFormat>Widescreen</PresentationFormat>
  <Paragraphs>364</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Office User</cp:lastModifiedBy>
  <cp:revision>6</cp:revision>
  <dcterms:created xsi:type="dcterms:W3CDTF">2026-08-14T01:06:25Z</dcterms:created>
  <dcterms:modified xsi:type="dcterms:W3CDTF">2026-08-15T16:53:33Z</dcterms:modified>
</cp:coreProperties>
</file>